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7"/>
  </p:notesMasterIdLst>
  <p:sldIdLst>
    <p:sldId id="256" r:id="rId2"/>
    <p:sldId id="486" r:id="rId3"/>
    <p:sldId id="564" r:id="rId4"/>
    <p:sldId id="488" r:id="rId5"/>
    <p:sldId id="490" r:id="rId6"/>
    <p:sldId id="491" r:id="rId7"/>
    <p:sldId id="492" r:id="rId8"/>
    <p:sldId id="493" r:id="rId9"/>
    <p:sldId id="494" r:id="rId10"/>
    <p:sldId id="495" r:id="rId11"/>
    <p:sldId id="496" r:id="rId12"/>
    <p:sldId id="497" r:id="rId13"/>
    <p:sldId id="565" r:id="rId14"/>
    <p:sldId id="499" r:id="rId15"/>
    <p:sldId id="503" r:id="rId16"/>
    <p:sldId id="502" r:id="rId17"/>
    <p:sldId id="501" r:id="rId18"/>
    <p:sldId id="500" r:id="rId19"/>
    <p:sldId id="507" r:id="rId20"/>
    <p:sldId id="567" r:id="rId21"/>
    <p:sldId id="569" r:id="rId22"/>
    <p:sldId id="505" r:id="rId23"/>
    <p:sldId id="504" r:id="rId24"/>
    <p:sldId id="511" r:id="rId25"/>
    <p:sldId id="510" r:id="rId26"/>
    <p:sldId id="570" r:id="rId27"/>
    <p:sldId id="577" r:id="rId28"/>
    <p:sldId id="517" r:id="rId29"/>
    <p:sldId id="571" r:id="rId30"/>
    <p:sldId id="518" r:id="rId31"/>
    <p:sldId id="519" r:id="rId32"/>
    <p:sldId id="572" r:id="rId33"/>
    <p:sldId id="573" r:id="rId34"/>
    <p:sldId id="574" r:id="rId35"/>
    <p:sldId id="575" r:id="rId36"/>
    <p:sldId id="576" r:id="rId37"/>
    <p:sldId id="515" r:id="rId38"/>
    <p:sldId id="514" r:id="rId39"/>
    <p:sldId id="513" r:id="rId40"/>
    <p:sldId id="520" r:id="rId41"/>
    <p:sldId id="521" r:id="rId42"/>
    <p:sldId id="578" r:id="rId43"/>
    <p:sldId id="579" r:id="rId44"/>
    <p:sldId id="580" r:id="rId45"/>
    <p:sldId id="581" r:id="rId46"/>
    <p:sldId id="582" r:id="rId47"/>
    <p:sldId id="522" r:id="rId48"/>
    <p:sldId id="523" r:id="rId49"/>
    <p:sldId id="606" r:id="rId50"/>
    <p:sldId id="625" r:id="rId51"/>
    <p:sldId id="524" r:id="rId52"/>
    <p:sldId id="525" r:id="rId53"/>
    <p:sldId id="557" r:id="rId54"/>
    <p:sldId id="526" r:id="rId55"/>
    <p:sldId id="583" r:id="rId56"/>
    <p:sldId id="584" r:id="rId57"/>
    <p:sldId id="585" r:id="rId58"/>
    <p:sldId id="586" r:id="rId59"/>
    <p:sldId id="530" r:id="rId60"/>
    <p:sldId id="588" r:id="rId61"/>
    <p:sldId id="608" r:id="rId62"/>
    <p:sldId id="528" r:id="rId63"/>
    <p:sldId id="529" r:id="rId64"/>
    <p:sldId id="538" r:id="rId65"/>
    <p:sldId id="596" r:id="rId66"/>
    <p:sldId id="589" r:id="rId67"/>
    <p:sldId id="527" r:id="rId68"/>
    <p:sldId id="591" r:id="rId69"/>
    <p:sldId id="590" r:id="rId70"/>
    <p:sldId id="535" r:id="rId71"/>
    <p:sldId id="534" r:id="rId72"/>
    <p:sldId id="533" r:id="rId73"/>
    <p:sldId id="532" r:id="rId74"/>
    <p:sldId id="592" r:id="rId75"/>
    <p:sldId id="531" r:id="rId76"/>
    <p:sldId id="537" r:id="rId77"/>
    <p:sldId id="536" r:id="rId78"/>
    <p:sldId id="609" r:id="rId79"/>
    <p:sldId id="611" r:id="rId80"/>
    <p:sldId id="594" r:id="rId81"/>
    <p:sldId id="595" r:id="rId82"/>
    <p:sldId id="539" r:id="rId83"/>
    <p:sldId id="540" r:id="rId84"/>
    <p:sldId id="541" r:id="rId85"/>
    <p:sldId id="545" r:id="rId86"/>
    <p:sldId id="543" r:id="rId87"/>
    <p:sldId id="563" r:id="rId88"/>
    <p:sldId id="612" r:id="rId89"/>
    <p:sldId id="613" r:id="rId90"/>
    <p:sldId id="548" r:id="rId91"/>
    <p:sldId id="547" r:id="rId92"/>
    <p:sldId id="617" r:id="rId93"/>
    <p:sldId id="618" r:id="rId94"/>
    <p:sldId id="619" r:id="rId95"/>
    <p:sldId id="552" r:id="rId96"/>
    <p:sldId id="551" r:id="rId97"/>
    <p:sldId id="550" r:id="rId98"/>
    <p:sldId id="554" r:id="rId99"/>
    <p:sldId id="553" r:id="rId100"/>
    <p:sldId id="558" r:id="rId101"/>
    <p:sldId id="560" r:id="rId102"/>
    <p:sldId id="614" r:id="rId103"/>
    <p:sldId id="620" r:id="rId104"/>
    <p:sldId id="615" r:id="rId105"/>
    <p:sldId id="616" r:id="rId106"/>
    <p:sldId id="622" r:id="rId107"/>
    <p:sldId id="623" r:id="rId108"/>
    <p:sldId id="624" r:id="rId109"/>
    <p:sldId id="600" r:id="rId110"/>
    <p:sldId id="601" r:id="rId111"/>
    <p:sldId id="621" r:id="rId112"/>
    <p:sldId id="602" r:id="rId113"/>
    <p:sldId id="603" r:id="rId114"/>
    <p:sldId id="604" r:id="rId115"/>
    <p:sldId id="605" r:id="rId116"/>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CCFF"/>
    <a:srgbClr val="B7B7FF"/>
    <a:srgbClr val="9999FF"/>
    <a:srgbClr val="DDDDFF"/>
    <a:srgbClr val="FFFF00"/>
    <a:srgbClr val="C5CEFB"/>
    <a:srgbClr val="00E4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82" autoAdjust="0"/>
    <p:restoredTop sz="92020" autoAdjust="0"/>
  </p:normalViewPr>
  <p:slideViewPr>
    <p:cSldViewPr snapToGrid="0">
      <p:cViewPr>
        <p:scale>
          <a:sx n="100" d="100"/>
          <a:sy n="100" d="100"/>
        </p:scale>
        <p:origin x="956" y="3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2037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37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37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2037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FC4E55FC-CCF0-4C71-9394-235A6E616E1B}" type="slidenum">
              <a:rPr lang="en-US" altLang="zh-CN"/>
              <a:pPr>
                <a:defRPr/>
              </a:pPr>
              <a:t>‹#›</a:t>
            </a:fld>
            <a:endParaRPr lang="en-US" altLang="zh-CN"/>
          </a:p>
        </p:txBody>
      </p:sp>
    </p:spTree>
    <p:extLst>
      <p:ext uri="{BB962C8B-B14F-4D97-AF65-F5344CB8AC3E}">
        <p14:creationId xmlns:p14="http://schemas.microsoft.com/office/powerpoint/2010/main" val="31589360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64BBC27-AD23-429A-9AC1-154C10BDFC3C}" type="slidenum">
              <a:rPr lang="en-US" altLang="zh-CN"/>
              <a:pPr algn="r" eaLnBrk="1" hangingPunct="1">
                <a:spcBef>
                  <a:spcPct val="0"/>
                </a:spcBef>
              </a:pPr>
              <a:t>61</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50876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F1FE3E7-D2DA-454D-A76C-D4C1BCCBA9DC}" type="slidenum">
              <a:rPr lang="en-US" altLang="zh-CN"/>
              <a:pPr algn="r" eaLnBrk="1" hangingPunct="1">
                <a:spcBef>
                  <a:spcPct val="0"/>
                </a:spcBef>
              </a:pPr>
              <a:t>78</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91616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5639995-35FE-404A-91A6-1073D0C7C363}" type="slidenum">
              <a:rPr lang="en-US" altLang="zh-CN"/>
              <a:pPr algn="r" eaLnBrk="1" hangingPunct="1">
                <a:spcBef>
                  <a:spcPct val="0"/>
                </a:spcBef>
              </a:pPr>
              <a:t>79</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45209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lnSpc>
                <a:spcPct val="90000"/>
              </a:lnSpc>
              <a:spcBef>
                <a:spcPct val="20000"/>
              </a:spcBef>
              <a:buClr>
                <a:schemeClr val="tx2"/>
              </a:buClr>
              <a:buFont typeface="Wingdings" panose="05000000000000000000" pitchFamily="2" charset="2"/>
              <a:buNone/>
            </a:pPr>
            <a:fld id="{B28E3DC7-C0F2-40D7-9E63-DDE6CA52A713}" type="slidenum">
              <a:rPr lang="en-US" altLang="zh-CN" b="1"/>
              <a:pPr algn="r" eaLnBrk="1" hangingPunct="1">
                <a:lnSpc>
                  <a:spcPct val="90000"/>
                </a:lnSpc>
                <a:spcBef>
                  <a:spcPct val="20000"/>
                </a:spcBef>
                <a:buClr>
                  <a:schemeClr val="tx2"/>
                </a:buClr>
                <a:buFont typeface="Wingdings" panose="05000000000000000000" pitchFamily="2" charset="2"/>
                <a:buNone/>
              </a:pPr>
              <a:t>88</a:t>
            </a:fld>
            <a:endParaRPr lang="en-US" altLang="zh-CN" b="1"/>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7348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lnSpc>
                <a:spcPct val="90000"/>
              </a:lnSpc>
              <a:spcBef>
                <a:spcPct val="20000"/>
              </a:spcBef>
              <a:buClr>
                <a:schemeClr val="tx2"/>
              </a:buClr>
              <a:buFont typeface="Wingdings" panose="05000000000000000000" pitchFamily="2" charset="2"/>
              <a:buNone/>
            </a:pPr>
            <a:fld id="{A1768BDC-0583-41C8-9C66-5D1ABDDE7AE3}" type="slidenum">
              <a:rPr lang="en-US" altLang="zh-CN" b="1"/>
              <a:pPr algn="r" eaLnBrk="1" hangingPunct="1">
                <a:lnSpc>
                  <a:spcPct val="90000"/>
                </a:lnSpc>
                <a:spcBef>
                  <a:spcPct val="20000"/>
                </a:spcBef>
                <a:buClr>
                  <a:schemeClr val="tx2"/>
                </a:buClr>
                <a:buFont typeface="Wingdings" panose="05000000000000000000" pitchFamily="2" charset="2"/>
                <a:buNone/>
              </a:pPr>
              <a:t>89</a:t>
            </a:fld>
            <a:endParaRPr lang="en-US" altLang="zh-CN" b="1"/>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275138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1"/>
          <p:cNvSpPr>
            <a:spLocks noChangeArrowheads="1"/>
          </p:cNvSpPr>
          <p:nvPr/>
        </p:nvSpPr>
        <p:spPr bwMode="auto">
          <a:xfrm flipV="1">
            <a:off x="450850" y="1773238"/>
            <a:ext cx="8693150" cy="55562"/>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z="1800"/>
          </a:p>
        </p:txBody>
      </p:sp>
      <p:sp>
        <p:nvSpPr>
          <p:cNvPr id="5132" name="Rectangle 12"/>
          <p:cNvSpPr>
            <a:spLocks noGrp="1" noChangeArrowheads="1"/>
          </p:cNvSpPr>
          <p:nvPr>
            <p:ph type="ctrTitle"/>
          </p:nvPr>
        </p:nvSpPr>
        <p:spPr>
          <a:xfrm>
            <a:off x="971550" y="908050"/>
            <a:ext cx="7772400" cy="792163"/>
          </a:xfrm>
        </p:spPr>
        <p:txBody>
          <a:bodyPr/>
          <a:lstStyle>
            <a:lvl1pPr>
              <a:defRPr/>
            </a:lvl1pPr>
          </a:lstStyle>
          <a:p>
            <a:pPr lvl="0"/>
            <a:r>
              <a:rPr lang="zh-CN" altLang="en-US" noProof="0"/>
              <a:t>单击此处编辑母版标题样式</a:t>
            </a:r>
          </a:p>
        </p:txBody>
      </p:sp>
      <p:sp>
        <p:nvSpPr>
          <p:cNvPr id="5133" name="Rectangle 13"/>
          <p:cNvSpPr>
            <a:spLocks noGrp="1" noChangeArrowheads="1"/>
          </p:cNvSpPr>
          <p:nvPr>
            <p:ph type="subTitle" idx="1"/>
          </p:nvPr>
        </p:nvSpPr>
        <p:spPr>
          <a:xfrm>
            <a:off x="539750" y="1844675"/>
            <a:ext cx="8280400" cy="4321175"/>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5"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7"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35E761A7-EA33-4988-87AA-9DD795146F3B}" type="slidenum">
              <a:rPr lang="en-US" altLang="zh-CN"/>
              <a:pPr>
                <a:defRPr/>
              </a:pPr>
              <a:t>‹#›</a:t>
            </a:fld>
            <a:endParaRPr lang="en-US" altLang="zh-CN"/>
          </a:p>
        </p:txBody>
      </p:sp>
    </p:spTree>
    <p:extLst>
      <p:ext uri="{BB962C8B-B14F-4D97-AF65-F5344CB8AC3E}">
        <p14:creationId xmlns:p14="http://schemas.microsoft.com/office/powerpoint/2010/main" val="205100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39837A5-643B-4561-B734-3AE7543EEE7E}" type="slidenum">
              <a:rPr lang="en-US" altLang="zh-CN"/>
              <a:pPr>
                <a:defRPr/>
              </a:pPr>
              <a:t>‹#›</a:t>
            </a:fld>
            <a:endParaRPr lang="en-US" altLang="zh-CN"/>
          </a:p>
        </p:txBody>
      </p:sp>
    </p:spTree>
    <p:extLst>
      <p:ext uri="{BB962C8B-B14F-4D97-AF65-F5344CB8AC3E}">
        <p14:creationId xmlns:p14="http://schemas.microsoft.com/office/powerpoint/2010/main" val="225540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1163" y="333375"/>
            <a:ext cx="2193925" cy="5975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333375"/>
            <a:ext cx="6429375" cy="5975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8874C44-002F-47F3-B5E3-C06FDEBCEC15}" type="slidenum">
              <a:rPr lang="en-US" altLang="zh-CN"/>
              <a:pPr>
                <a:defRPr/>
              </a:pPr>
              <a:t>‹#›</a:t>
            </a:fld>
            <a:endParaRPr lang="en-US" altLang="zh-CN"/>
          </a:p>
        </p:txBody>
      </p:sp>
    </p:spTree>
    <p:extLst>
      <p:ext uri="{BB962C8B-B14F-4D97-AF65-F5344CB8AC3E}">
        <p14:creationId xmlns:p14="http://schemas.microsoft.com/office/powerpoint/2010/main" val="424977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16013" y="333375"/>
            <a:ext cx="7793037" cy="477838"/>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836613"/>
            <a:ext cx="4311650" cy="5472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836613"/>
            <a:ext cx="4311650" cy="2659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648075"/>
            <a:ext cx="4311650"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F92D8339-994F-418F-B8B6-1BA498546E00}" type="slidenum">
              <a:rPr lang="en-US" altLang="zh-CN"/>
              <a:pPr>
                <a:defRPr/>
              </a:pPr>
              <a:t>‹#›</a:t>
            </a:fld>
            <a:endParaRPr lang="en-US" altLang="zh-CN"/>
          </a:p>
        </p:txBody>
      </p:sp>
    </p:spTree>
    <p:extLst>
      <p:ext uri="{BB962C8B-B14F-4D97-AF65-F5344CB8AC3E}">
        <p14:creationId xmlns:p14="http://schemas.microsoft.com/office/powerpoint/2010/main" val="414534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2pPr>
              <a:buClr>
                <a:schemeClr val="tx2"/>
              </a:buClr>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D70D962-E948-465B-8A5F-C84506F09176}" type="slidenum">
              <a:rPr lang="en-US" altLang="zh-CN"/>
              <a:pPr>
                <a:defRPr/>
              </a:pPr>
              <a:t>‹#›</a:t>
            </a:fld>
            <a:endParaRPr lang="en-US" altLang="zh-CN"/>
          </a:p>
        </p:txBody>
      </p:sp>
    </p:spTree>
    <p:extLst>
      <p:ext uri="{BB962C8B-B14F-4D97-AF65-F5344CB8AC3E}">
        <p14:creationId xmlns:p14="http://schemas.microsoft.com/office/powerpoint/2010/main" val="423627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5999E896-3373-4C31-BB37-3A0E5BD5EB28}" type="slidenum">
              <a:rPr lang="en-US" altLang="zh-CN"/>
              <a:pPr>
                <a:defRPr/>
              </a:pPr>
              <a:t>‹#›</a:t>
            </a:fld>
            <a:endParaRPr lang="en-US" altLang="zh-CN"/>
          </a:p>
        </p:txBody>
      </p:sp>
    </p:spTree>
    <p:extLst>
      <p:ext uri="{BB962C8B-B14F-4D97-AF65-F5344CB8AC3E}">
        <p14:creationId xmlns:p14="http://schemas.microsoft.com/office/powerpoint/2010/main" val="62968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836613"/>
            <a:ext cx="4311650"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836613"/>
            <a:ext cx="4311650"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8A553E4-CA26-49D6-98B2-AA0F7199B39F}" type="slidenum">
              <a:rPr lang="en-US" altLang="zh-CN"/>
              <a:pPr>
                <a:defRPr/>
              </a:pPr>
              <a:t>‹#›</a:t>
            </a:fld>
            <a:endParaRPr lang="en-US" altLang="zh-CN"/>
          </a:p>
        </p:txBody>
      </p:sp>
    </p:spTree>
    <p:extLst>
      <p:ext uri="{BB962C8B-B14F-4D97-AF65-F5344CB8AC3E}">
        <p14:creationId xmlns:p14="http://schemas.microsoft.com/office/powerpoint/2010/main" val="204406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01039F3-5A01-4AF9-A1B0-4FE6237E153F}" type="slidenum">
              <a:rPr lang="en-US" altLang="zh-CN"/>
              <a:pPr>
                <a:defRPr/>
              </a:pPr>
              <a:t>‹#›</a:t>
            </a:fld>
            <a:endParaRPr lang="en-US" altLang="zh-CN"/>
          </a:p>
        </p:txBody>
      </p:sp>
    </p:spTree>
    <p:extLst>
      <p:ext uri="{BB962C8B-B14F-4D97-AF65-F5344CB8AC3E}">
        <p14:creationId xmlns:p14="http://schemas.microsoft.com/office/powerpoint/2010/main" val="3235765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E8DC2BDD-4C62-4675-B85D-95F7D9CDCE91}" type="slidenum">
              <a:rPr lang="en-US" altLang="zh-CN"/>
              <a:pPr>
                <a:defRPr/>
              </a:pPr>
              <a:t>‹#›</a:t>
            </a:fld>
            <a:endParaRPr lang="en-US" altLang="zh-CN"/>
          </a:p>
        </p:txBody>
      </p:sp>
    </p:spTree>
    <p:extLst>
      <p:ext uri="{BB962C8B-B14F-4D97-AF65-F5344CB8AC3E}">
        <p14:creationId xmlns:p14="http://schemas.microsoft.com/office/powerpoint/2010/main" val="44303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942A31B8-52D7-42A9-AC6A-D20CCF259834}" type="slidenum">
              <a:rPr lang="en-US" altLang="zh-CN"/>
              <a:pPr>
                <a:defRPr/>
              </a:pPr>
              <a:t>‹#›</a:t>
            </a:fld>
            <a:endParaRPr lang="en-US" altLang="zh-CN"/>
          </a:p>
        </p:txBody>
      </p:sp>
    </p:spTree>
    <p:extLst>
      <p:ext uri="{BB962C8B-B14F-4D97-AF65-F5344CB8AC3E}">
        <p14:creationId xmlns:p14="http://schemas.microsoft.com/office/powerpoint/2010/main" val="394965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B80E053-0A86-4FC7-82CF-3EF68941AA91}" type="slidenum">
              <a:rPr lang="en-US" altLang="zh-CN"/>
              <a:pPr>
                <a:defRPr/>
              </a:pPr>
              <a:t>‹#›</a:t>
            </a:fld>
            <a:endParaRPr lang="en-US" altLang="zh-CN"/>
          </a:p>
        </p:txBody>
      </p:sp>
    </p:spTree>
    <p:extLst>
      <p:ext uri="{BB962C8B-B14F-4D97-AF65-F5344CB8AC3E}">
        <p14:creationId xmlns:p14="http://schemas.microsoft.com/office/powerpoint/2010/main" val="233181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A811186-A81E-46B4-9437-7CA0A4023749}" type="slidenum">
              <a:rPr lang="en-US" altLang="zh-CN"/>
              <a:pPr>
                <a:defRPr/>
              </a:pPr>
              <a:t>‹#›</a:t>
            </a:fld>
            <a:endParaRPr lang="en-US" altLang="zh-CN"/>
          </a:p>
        </p:txBody>
      </p:sp>
    </p:spTree>
    <p:extLst>
      <p:ext uri="{BB962C8B-B14F-4D97-AF65-F5344CB8AC3E}">
        <p14:creationId xmlns:p14="http://schemas.microsoft.com/office/powerpoint/2010/main" val="171914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gray">
          <a:xfrm>
            <a:off x="539750" y="765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a:p>
        </p:txBody>
      </p:sp>
      <p:sp>
        <p:nvSpPr>
          <p:cNvPr id="1027" name="Rectangle 9"/>
          <p:cNvSpPr>
            <a:spLocks noGrp="1" noChangeArrowheads="1"/>
          </p:cNvSpPr>
          <p:nvPr>
            <p:ph type="title"/>
          </p:nvPr>
        </p:nvSpPr>
        <p:spPr bwMode="auto">
          <a:xfrm>
            <a:off x="1116013" y="333375"/>
            <a:ext cx="7793037"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10"/>
          <p:cNvSpPr>
            <a:spLocks noGrp="1" noChangeArrowheads="1"/>
          </p:cNvSpPr>
          <p:nvPr>
            <p:ph type="body" idx="1"/>
          </p:nvPr>
        </p:nvSpPr>
        <p:spPr bwMode="auto">
          <a:xfrm>
            <a:off x="179388" y="836613"/>
            <a:ext cx="8775700"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7" name="Rectangle 11"/>
          <p:cNvSpPr>
            <a:spLocks noGrp="1" noChangeArrowheads="1"/>
          </p:cNvSpPr>
          <p:nvPr>
            <p:ph type="dt" sz="half" idx="2"/>
          </p:nvPr>
        </p:nvSpPr>
        <p:spPr bwMode="auto">
          <a:xfrm>
            <a:off x="1162050" y="6381750"/>
            <a:ext cx="19050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ltLang="zh-CN"/>
          </a:p>
        </p:txBody>
      </p:sp>
      <p:sp>
        <p:nvSpPr>
          <p:cNvPr id="4108" name="Rectangle 12"/>
          <p:cNvSpPr>
            <a:spLocks noGrp="1" noChangeArrowheads="1"/>
          </p:cNvSpPr>
          <p:nvPr>
            <p:ph type="ftr" sz="quarter" idx="3"/>
          </p:nvPr>
        </p:nvSpPr>
        <p:spPr bwMode="auto">
          <a:xfrm>
            <a:off x="3657600" y="6308725"/>
            <a:ext cx="28956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ltLang="zh-CN"/>
          </a:p>
        </p:txBody>
      </p:sp>
      <p:sp>
        <p:nvSpPr>
          <p:cNvPr id="4109" name="Rectangle 13"/>
          <p:cNvSpPr>
            <a:spLocks noGrp="1" noChangeArrowheads="1"/>
          </p:cNvSpPr>
          <p:nvPr>
            <p:ph type="sldNum" sz="quarter" idx="4"/>
          </p:nvPr>
        </p:nvSpPr>
        <p:spPr bwMode="auto">
          <a:xfrm>
            <a:off x="7042150" y="6308725"/>
            <a:ext cx="19050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vl1pPr>
          </a:lstStyle>
          <a:p>
            <a:pPr>
              <a:defRPr/>
            </a:pPr>
            <a:fld id="{9DC97626-B603-4870-B089-158DCE6BCD9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25"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Lst>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Tahoma" pitchFamily="34" charset="0"/>
          <a:ea typeface="宋体" pitchFamily="2" charset="-122"/>
        </a:defRPr>
      </a:lvl2pPr>
      <a:lvl3pPr algn="l" rtl="0" eaLnBrk="0" fontAlgn="base" hangingPunct="0">
        <a:spcBef>
          <a:spcPct val="0"/>
        </a:spcBef>
        <a:spcAft>
          <a:spcPct val="0"/>
        </a:spcAft>
        <a:defRPr sz="3600" b="1">
          <a:solidFill>
            <a:schemeClr val="tx2"/>
          </a:solidFill>
          <a:latin typeface="Tahoma" pitchFamily="34" charset="0"/>
          <a:ea typeface="宋体" pitchFamily="2" charset="-122"/>
        </a:defRPr>
      </a:lvl3pPr>
      <a:lvl4pPr algn="l" rtl="0" eaLnBrk="0" fontAlgn="base" hangingPunct="0">
        <a:spcBef>
          <a:spcPct val="0"/>
        </a:spcBef>
        <a:spcAft>
          <a:spcPct val="0"/>
        </a:spcAft>
        <a:defRPr sz="3600" b="1">
          <a:solidFill>
            <a:schemeClr val="tx2"/>
          </a:solidFill>
          <a:latin typeface="Tahoma" pitchFamily="34" charset="0"/>
          <a:ea typeface="宋体" pitchFamily="2" charset="-122"/>
        </a:defRPr>
      </a:lvl4pPr>
      <a:lvl5pPr algn="l" rtl="0" eaLnBrk="0" fontAlgn="base" hangingPunct="0">
        <a:spcBef>
          <a:spcPct val="0"/>
        </a:spcBef>
        <a:spcAft>
          <a:spcPct val="0"/>
        </a:spcAft>
        <a:defRPr sz="3600" b="1">
          <a:solidFill>
            <a:schemeClr val="tx2"/>
          </a:solidFill>
          <a:latin typeface="Tahoma" pitchFamily="34" charset="0"/>
          <a:ea typeface="宋体" pitchFamily="2" charset="-122"/>
        </a:defRPr>
      </a:lvl5pPr>
      <a:lvl6pPr marL="457200" algn="l" rtl="0" fontAlgn="base">
        <a:spcBef>
          <a:spcPct val="0"/>
        </a:spcBef>
        <a:spcAft>
          <a:spcPct val="0"/>
        </a:spcAft>
        <a:defRPr sz="3600" b="1">
          <a:solidFill>
            <a:schemeClr val="tx2"/>
          </a:solidFill>
          <a:latin typeface="Tahoma" pitchFamily="34" charset="0"/>
          <a:ea typeface="宋体" pitchFamily="2" charset="-122"/>
        </a:defRPr>
      </a:lvl6pPr>
      <a:lvl7pPr marL="914400" algn="l" rtl="0" fontAlgn="base">
        <a:spcBef>
          <a:spcPct val="0"/>
        </a:spcBef>
        <a:spcAft>
          <a:spcPct val="0"/>
        </a:spcAft>
        <a:defRPr sz="3600" b="1">
          <a:solidFill>
            <a:schemeClr val="tx2"/>
          </a:solidFill>
          <a:latin typeface="Tahoma" pitchFamily="34" charset="0"/>
          <a:ea typeface="宋体" pitchFamily="2" charset="-122"/>
        </a:defRPr>
      </a:lvl7pPr>
      <a:lvl8pPr marL="1371600" algn="l" rtl="0" fontAlgn="base">
        <a:spcBef>
          <a:spcPct val="0"/>
        </a:spcBef>
        <a:spcAft>
          <a:spcPct val="0"/>
        </a:spcAft>
        <a:defRPr sz="3600" b="1">
          <a:solidFill>
            <a:schemeClr val="tx2"/>
          </a:solidFill>
          <a:latin typeface="Tahoma" pitchFamily="34" charset="0"/>
          <a:ea typeface="宋体" pitchFamily="2" charset="-122"/>
        </a:defRPr>
      </a:lvl8pPr>
      <a:lvl9pPr marL="1828800" algn="l" rtl="0" fontAlgn="base">
        <a:spcBef>
          <a:spcPct val="0"/>
        </a:spcBef>
        <a:spcAft>
          <a:spcPct val="0"/>
        </a:spcAft>
        <a:defRPr sz="3600" b="1">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oleObject" Target="../embeddings/oleObject30.bin"/><Relationship Id="rId1" Type="http://schemas.openxmlformats.org/officeDocument/2006/relationships/slideLayout" Target="../slideLayouts/slideLayout7.xml"/><Relationship Id="rId4" Type="http://schemas.openxmlformats.org/officeDocument/2006/relationships/slide" Target="slide13.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oleObject" Target="../embeddings/oleObject31.bin"/><Relationship Id="rId1" Type="http://schemas.openxmlformats.org/officeDocument/2006/relationships/slideLayout" Target="../slideLayouts/slideLayout7.xml"/><Relationship Id="rId4" Type="http://schemas.openxmlformats.org/officeDocument/2006/relationships/slide" Target="slide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oleObject" Target="../embeddings/oleObject32.bin"/><Relationship Id="rId1" Type="http://schemas.openxmlformats.org/officeDocument/2006/relationships/slideLayout" Target="../slideLayouts/slideLayout7.xml"/><Relationship Id="rId4" Type="http://schemas.openxmlformats.org/officeDocument/2006/relationships/slide" Target="slide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oleObject" Target="../embeddings/oleObject33.bin"/><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2.bin"/><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oleObject" Target="../embeddings/oleObject14.bin"/><Relationship Id="rId4" Type="http://schemas.openxmlformats.org/officeDocument/2006/relationships/image" Target="../media/image5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wmf"/><Relationship Id="rId5" Type="http://schemas.openxmlformats.org/officeDocument/2006/relationships/oleObject" Target="../embeddings/oleObject16.bin"/><Relationship Id="rId4" Type="http://schemas.openxmlformats.org/officeDocument/2006/relationships/image" Target="../media/image59.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9.wmf"/></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1.wmf"/><Relationship Id="rId18" Type="http://schemas.openxmlformats.org/officeDocument/2006/relationships/image" Target="../media/image14.png"/><Relationship Id="rId3" Type="http://schemas.openxmlformats.org/officeDocument/2006/relationships/image" Target="../media/image6.wmf"/><Relationship Id="rId21" Type="http://schemas.openxmlformats.org/officeDocument/2006/relationships/image" Target="../media/image16.wmf"/><Relationship Id="rId7" Type="http://schemas.openxmlformats.org/officeDocument/2006/relationships/image" Target="../media/image8.wmf"/><Relationship Id="rId12" Type="http://schemas.openxmlformats.org/officeDocument/2006/relationships/oleObject" Target="../embeddings/oleObject6.bin"/><Relationship Id="rId17" Type="http://schemas.openxmlformats.org/officeDocument/2006/relationships/image" Target="../media/image13.w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10.wmf"/><Relationship Id="rId5" Type="http://schemas.openxmlformats.org/officeDocument/2006/relationships/image" Target="../media/image7.wmf"/><Relationship Id="rId15" Type="http://schemas.openxmlformats.org/officeDocument/2006/relationships/image" Target="../media/image12.wmf"/><Relationship Id="rId10" Type="http://schemas.openxmlformats.org/officeDocument/2006/relationships/oleObject" Target="../embeddings/oleObject5.bin"/><Relationship Id="rId19" Type="http://schemas.openxmlformats.org/officeDocument/2006/relationships/image" Target="../media/image15.png"/><Relationship Id="rId4" Type="http://schemas.openxmlformats.org/officeDocument/2006/relationships/oleObject" Target="../embeddings/oleObject2.bin"/><Relationship Id="rId9" Type="http://schemas.openxmlformats.org/officeDocument/2006/relationships/image" Target="../media/image9.wmf"/><Relationship Id="rId14"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8.wmf"/><Relationship Id="rId4" Type="http://schemas.openxmlformats.org/officeDocument/2006/relationships/oleObject" Target="../embeddings/oleObject19.bin"/></Relationships>
</file>

<file path=ppt/slides/_rels/slide62.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oleObject" Target="../embeddings/oleObject23.bin"/><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1.png"/><Relationship Id="rId4" Type="http://schemas.openxmlformats.org/officeDocument/2006/relationships/image" Target="../media/image109.png"/></Relationships>
</file>

<file path=ppt/slides/_rels/slide9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oleObject" Target="../embeddings/oleObject24.bin"/><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1.emf"/><Relationship Id="rId7" Type="http://schemas.openxmlformats.org/officeDocument/2006/relationships/image" Target="../media/image91.png"/><Relationship Id="rId2"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113.png"/><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26.bin"/><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27.bin"/><Relationship Id="rId1" Type="http://schemas.openxmlformats.org/officeDocument/2006/relationships/slideLayout" Target="../slideLayouts/slideLayout12.xml"/><Relationship Id="rId6" Type="http://schemas.openxmlformats.org/officeDocument/2006/relationships/image" Target="../media/image120.wmf"/><Relationship Id="rId5" Type="http://schemas.openxmlformats.org/officeDocument/2006/relationships/oleObject" Target="../embeddings/oleObject28.bin"/><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539750" y="836613"/>
            <a:ext cx="7772400" cy="792162"/>
          </a:xfrm>
        </p:spPr>
        <p:txBody>
          <a:bodyPr/>
          <a:lstStyle/>
          <a:p>
            <a:pPr algn="ctr" eaLnBrk="1" hangingPunct="1"/>
            <a:r>
              <a:rPr lang="zh-CN" altLang="en-US" sz="4000"/>
              <a:t>第</a:t>
            </a:r>
            <a:r>
              <a:rPr lang="en-US" altLang="zh-CN" sz="4000"/>
              <a:t>5</a:t>
            </a:r>
            <a:r>
              <a:rPr lang="zh-CN" altLang="en-US" sz="4000"/>
              <a:t>章 </a:t>
            </a:r>
            <a:r>
              <a:rPr lang="zh-CN" altLang="en-US"/>
              <a:t>组合逻辑电路 </a:t>
            </a:r>
          </a:p>
        </p:txBody>
      </p:sp>
      <p:sp>
        <p:nvSpPr>
          <p:cNvPr id="4099" name="Rectangle 3"/>
          <p:cNvSpPr>
            <a:spLocks noGrp="1" noChangeArrowheads="1"/>
          </p:cNvSpPr>
          <p:nvPr>
            <p:ph type="subTitle" idx="1"/>
          </p:nvPr>
        </p:nvSpPr>
        <p:spPr>
          <a:xfrm>
            <a:off x="987425" y="2133600"/>
            <a:ext cx="8156575" cy="3600450"/>
          </a:xfrm>
        </p:spPr>
        <p:txBody>
          <a:bodyPr/>
          <a:lstStyle/>
          <a:p>
            <a:pPr algn="l" eaLnBrk="1" hangingPunct="1">
              <a:lnSpc>
                <a:spcPct val="90000"/>
              </a:lnSpc>
            </a:pPr>
            <a:r>
              <a:rPr lang="en-US" altLang="zh-CN" sz="2800" dirty="0"/>
              <a:t>5.1	</a:t>
            </a:r>
            <a:r>
              <a:rPr lang="zh-CN" altLang="en-US" sz="2800" dirty="0"/>
              <a:t>译码器 </a:t>
            </a:r>
          </a:p>
          <a:p>
            <a:pPr algn="l" eaLnBrk="1" hangingPunct="1">
              <a:lnSpc>
                <a:spcPct val="90000"/>
              </a:lnSpc>
            </a:pPr>
            <a:r>
              <a:rPr lang="en-US" altLang="zh-CN" sz="2800" dirty="0"/>
              <a:t>5.2	</a:t>
            </a:r>
            <a:r>
              <a:rPr lang="zh-CN" altLang="en-US" sz="2800" dirty="0"/>
              <a:t>编码器 </a:t>
            </a:r>
          </a:p>
          <a:p>
            <a:pPr algn="l" eaLnBrk="1" hangingPunct="1">
              <a:lnSpc>
                <a:spcPct val="90000"/>
              </a:lnSpc>
            </a:pPr>
            <a:r>
              <a:rPr lang="en-US" altLang="zh-CN" sz="2800" dirty="0"/>
              <a:t>5.3	</a:t>
            </a:r>
            <a:r>
              <a:rPr lang="zh-CN" altLang="en-US" sz="2800" dirty="0"/>
              <a:t>数据分配器与数据选择器  </a:t>
            </a:r>
          </a:p>
          <a:p>
            <a:pPr algn="l" eaLnBrk="1" hangingPunct="1">
              <a:lnSpc>
                <a:spcPct val="90000"/>
              </a:lnSpc>
            </a:pPr>
            <a:r>
              <a:rPr lang="en-US" altLang="zh-CN" sz="2800" dirty="0"/>
              <a:t>5.4	</a:t>
            </a:r>
            <a:r>
              <a:rPr lang="zh-CN" altLang="en-US" sz="2800" dirty="0"/>
              <a:t>数值比较电路 </a:t>
            </a:r>
          </a:p>
          <a:p>
            <a:pPr algn="l" eaLnBrk="1" hangingPunct="1">
              <a:lnSpc>
                <a:spcPct val="90000"/>
              </a:lnSpc>
            </a:pPr>
            <a:r>
              <a:rPr lang="en-US" altLang="zh-CN" sz="2800" dirty="0"/>
              <a:t>5.5   </a:t>
            </a:r>
            <a:r>
              <a:rPr lang="zh-CN" altLang="en-US" sz="2800" dirty="0"/>
              <a:t>算术运算电路 </a:t>
            </a:r>
            <a:endParaRPr lang="zh-CN" altLang="en-US" sz="2800" b="0" dirty="0"/>
          </a:p>
          <a:p>
            <a:pPr algn="l" eaLnBrk="1" hangingPunct="1">
              <a:lnSpc>
                <a:spcPct val="90000"/>
              </a:lnSpc>
            </a:pPr>
            <a:r>
              <a:rPr lang="en-US" altLang="zh-CN" sz="2800" dirty="0"/>
              <a:t>5.6   </a:t>
            </a:r>
            <a:r>
              <a:rPr lang="zh-CN" altLang="en-US" sz="2800" dirty="0"/>
              <a:t>奇偶校验电路</a:t>
            </a:r>
          </a:p>
          <a:p>
            <a:pPr algn="l" eaLnBrk="1" hangingPunct="1">
              <a:lnSpc>
                <a:spcPct val="90000"/>
              </a:lnSpc>
            </a:pPr>
            <a:r>
              <a:rPr lang="en-US" altLang="zh-CN" sz="2800" dirty="0"/>
              <a:t>5.7   </a:t>
            </a:r>
            <a:r>
              <a:rPr lang="zh-CN" altLang="en-US" sz="2800" dirty="0"/>
              <a:t>中规模集成电路构成组合电路的分析与设计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87363" y="234950"/>
            <a:ext cx="7793037" cy="477838"/>
          </a:xfrm>
        </p:spPr>
        <p:txBody>
          <a:bodyPr/>
          <a:lstStyle/>
          <a:p>
            <a:pPr eaLnBrk="1" hangingPunct="1"/>
            <a:r>
              <a:rPr lang="en-US" altLang="zh-CN" sz="3200"/>
              <a:t>5.1.2 </a:t>
            </a:r>
            <a:r>
              <a:rPr lang="zh-CN" altLang="en-US" sz="3200"/>
              <a:t>二</a:t>
            </a:r>
            <a:r>
              <a:rPr lang="en-US" altLang="zh-CN" sz="3200"/>
              <a:t>-</a:t>
            </a:r>
            <a:r>
              <a:rPr lang="zh-CN" altLang="en-US" sz="3200"/>
              <a:t>十进制译码器</a:t>
            </a:r>
          </a:p>
        </p:txBody>
      </p:sp>
      <p:sp>
        <p:nvSpPr>
          <p:cNvPr id="13315" name="Rectangle 3"/>
          <p:cNvSpPr>
            <a:spLocks noGrp="1" noChangeArrowheads="1"/>
          </p:cNvSpPr>
          <p:nvPr>
            <p:ph type="body" idx="1"/>
          </p:nvPr>
        </p:nvSpPr>
        <p:spPr>
          <a:xfrm>
            <a:off x="473075" y="836613"/>
            <a:ext cx="7849054" cy="5472112"/>
          </a:xfrm>
        </p:spPr>
        <p:txBody>
          <a:bodyPr/>
          <a:lstStyle/>
          <a:p>
            <a:pPr eaLnBrk="1" hangingPunct="1">
              <a:lnSpc>
                <a:spcPct val="140000"/>
              </a:lnSpc>
            </a:pPr>
            <a:r>
              <a:rPr lang="zh-CN" altLang="en-US" sz="2400" dirty="0"/>
              <a:t>二</a:t>
            </a:r>
            <a:r>
              <a:rPr lang="en-US" altLang="zh-CN" sz="2400" dirty="0"/>
              <a:t>-</a:t>
            </a:r>
            <a:r>
              <a:rPr lang="zh-CN" altLang="en-US" sz="2400" dirty="0"/>
              <a:t>十进制译码器：</a:t>
            </a:r>
            <a:endParaRPr lang="en-US" altLang="zh-CN" sz="2400" dirty="0"/>
          </a:p>
          <a:p>
            <a:pPr lvl="1" eaLnBrk="1" hangingPunct="1">
              <a:lnSpc>
                <a:spcPct val="140000"/>
              </a:lnSpc>
            </a:pPr>
            <a:r>
              <a:rPr lang="zh-CN" altLang="en-US" sz="2000" dirty="0"/>
              <a:t>按输入、输出线数可称为</a:t>
            </a:r>
            <a:r>
              <a:rPr lang="en-US" altLang="zh-CN" sz="2000" dirty="0"/>
              <a:t>4</a:t>
            </a:r>
            <a:r>
              <a:rPr lang="zh-CN" altLang="en-US" sz="2000" dirty="0"/>
              <a:t>线</a:t>
            </a:r>
            <a:r>
              <a:rPr lang="en-US" altLang="zh-CN" sz="2000" dirty="0"/>
              <a:t>-10</a:t>
            </a:r>
            <a:r>
              <a:rPr lang="zh-CN" altLang="en-US" sz="2000" dirty="0"/>
              <a:t>线译码器</a:t>
            </a:r>
            <a:endParaRPr lang="en-US" altLang="zh-CN" sz="2000" dirty="0"/>
          </a:p>
          <a:p>
            <a:pPr lvl="1" eaLnBrk="1" hangingPunct="1">
              <a:lnSpc>
                <a:spcPct val="140000"/>
              </a:lnSpc>
            </a:pPr>
            <a:r>
              <a:rPr lang="zh-CN" altLang="en-US" sz="2000" dirty="0"/>
              <a:t>其输入是</a:t>
            </a:r>
            <a:r>
              <a:rPr lang="en-US" altLang="zh-CN" sz="2000" dirty="0"/>
              <a:t>BCD</a:t>
            </a:r>
            <a:r>
              <a:rPr lang="zh-CN" altLang="en-US" sz="2000" dirty="0"/>
              <a:t>码的</a:t>
            </a:r>
            <a:r>
              <a:rPr lang="en-US" altLang="zh-CN" sz="2000" dirty="0"/>
              <a:t>10</a:t>
            </a:r>
            <a:r>
              <a:rPr lang="zh-CN" altLang="en-US" sz="2000" dirty="0"/>
              <a:t>个编码之一，输出是</a:t>
            </a:r>
            <a:r>
              <a:rPr lang="en-US" altLang="zh-CN" sz="2000" dirty="0"/>
              <a:t>10</a:t>
            </a:r>
            <a:r>
              <a:rPr lang="zh-CN" altLang="en-US" sz="2000" dirty="0"/>
              <a:t>个高低电平信号。</a:t>
            </a:r>
          </a:p>
          <a:p>
            <a:pPr eaLnBrk="1" hangingPunct="1">
              <a:lnSpc>
                <a:spcPct val="140000"/>
              </a:lnSpc>
            </a:pPr>
            <a:r>
              <a:rPr lang="en-US" altLang="zh-CN" sz="2400" dirty="0"/>
              <a:t>74HC42</a:t>
            </a:r>
            <a:r>
              <a:rPr lang="zh-CN" altLang="en-US" sz="2400" dirty="0"/>
              <a:t>的逻辑图</a:t>
            </a:r>
            <a:endParaRPr lang="en-US" altLang="zh-CN" sz="2400" dirty="0"/>
          </a:p>
          <a:p>
            <a:pPr lvl="1" eaLnBrk="1" hangingPunct="1">
              <a:lnSpc>
                <a:spcPct val="140000"/>
              </a:lnSpc>
            </a:pPr>
            <a:r>
              <a:rPr lang="en-US" altLang="zh-CN" sz="2000" dirty="0"/>
              <a:t>BCD</a:t>
            </a:r>
            <a:r>
              <a:rPr lang="zh-CN" altLang="en-US" sz="2000" dirty="0"/>
              <a:t>码从高位到低位依次由：</a:t>
            </a:r>
            <a:endParaRPr lang="en-US" altLang="zh-CN" sz="2000" dirty="0"/>
          </a:p>
          <a:p>
            <a:pPr marL="457200" lvl="1" indent="0" eaLnBrk="1" hangingPunct="1">
              <a:lnSpc>
                <a:spcPct val="140000"/>
              </a:lnSpc>
              <a:buNone/>
            </a:pPr>
            <a:r>
              <a:rPr lang="zh-CN" altLang="en-US" sz="2000" dirty="0"/>
              <a:t>    左侧的</a:t>
            </a:r>
            <a:r>
              <a:rPr lang="en-US" altLang="zh-CN" sz="2000" dirty="0"/>
              <a:t>D</a:t>
            </a:r>
            <a:r>
              <a:rPr lang="zh-CN" altLang="en-US" sz="2000" dirty="0"/>
              <a:t>、</a:t>
            </a:r>
            <a:r>
              <a:rPr lang="en-US" altLang="zh-CN" sz="2000" dirty="0"/>
              <a:t>C</a:t>
            </a:r>
            <a:r>
              <a:rPr lang="zh-CN" altLang="en-US" sz="2000" dirty="0"/>
              <a:t>、</a:t>
            </a:r>
            <a:r>
              <a:rPr lang="en-US" altLang="zh-CN" sz="2000" dirty="0"/>
              <a:t>B</a:t>
            </a:r>
            <a:r>
              <a:rPr lang="zh-CN" altLang="en-US" sz="2000" dirty="0"/>
              <a:t>、</a:t>
            </a:r>
            <a:r>
              <a:rPr lang="en-US" altLang="zh-CN" sz="2000" dirty="0"/>
              <a:t>A</a:t>
            </a:r>
            <a:r>
              <a:rPr lang="zh-CN" altLang="en-US" sz="2000" dirty="0"/>
              <a:t>四个引脚输入，</a:t>
            </a:r>
            <a:endParaRPr lang="en-US" altLang="zh-CN" sz="2000" dirty="0"/>
          </a:p>
          <a:p>
            <a:pPr lvl="1" eaLnBrk="1" hangingPunct="1">
              <a:lnSpc>
                <a:spcPct val="140000"/>
              </a:lnSpc>
            </a:pPr>
            <a:r>
              <a:rPr lang="zh-CN" altLang="en-US" sz="2000" dirty="0"/>
              <a:t>右侧的</a:t>
            </a:r>
            <a:r>
              <a:rPr lang="en-US" altLang="zh-CN" sz="2000" dirty="0"/>
              <a:t>10</a:t>
            </a:r>
            <a:r>
              <a:rPr lang="zh-CN" altLang="en-US" sz="2000" dirty="0"/>
              <a:t>个引脚输出，低电平有效。</a:t>
            </a: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744" y="2656795"/>
            <a:ext cx="2846388"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6042025" y="5874657"/>
            <a:ext cx="28257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dirty="0"/>
              <a:t>二</a:t>
            </a:r>
            <a:r>
              <a:rPr lang="en-US" altLang="zh-CN" sz="2400" dirty="0"/>
              <a:t>-</a:t>
            </a:r>
            <a:r>
              <a:rPr lang="zh-CN" altLang="en-US" sz="2400" dirty="0"/>
              <a:t>十进制译码器 </a:t>
            </a:r>
          </a:p>
          <a:p>
            <a:pPr algn="ctr" eaLnBrk="1" hangingPunct="1">
              <a:spcBef>
                <a:spcPct val="0"/>
              </a:spcBef>
              <a:buClrTx/>
              <a:buSzTx/>
              <a:buFontTx/>
              <a:buNone/>
            </a:pPr>
            <a:r>
              <a:rPr lang="en-US" altLang="zh-CN" sz="2400" dirty="0"/>
              <a:t>74HC42</a:t>
            </a:r>
            <a:r>
              <a:rPr lang="zh-CN" altLang="en-US" sz="2400" dirty="0"/>
              <a:t>的逻辑图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61963" y="223838"/>
            <a:ext cx="8220075" cy="477837"/>
          </a:xfrm>
        </p:spPr>
        <p:txBody>
          <a:bodyPr/>
          <a:lstStyle/>
          <a:p>
            <a:pPr eaLnBrk="1" hangingPunct="1"/>
            <a:r>
              <a:rPr lang="en-US" altLang="zh-CN" sz="2400"/>
              <a:t>【</a:t>
            </a:r>
            <a:r>
              <a:rPr lang="zh-CN" altLang="en-US" sz="2400"/>
              <a:t>例</a:t>
            </a:r>
            <a:r>
              <a:rPr lang="en-US" altLang="zh-CN" sz="2400"/>
              <a:t>5.8】</a:t>
            </a:r>
            <a:r>
              <a:rPr lang="zh-CN" altLang="en-US" sz="2400"/>
              <a:t>试用</a:t>
            </a:r>
            <a:r>
              <a:rPr lang="en-US" altLang="zh-CN" sz="2400"/>
              <a:t>8</a:t>
            </a:r>
            <a:r>
              <a:rPr lang="zh-CN" altLang="en-US" sz="2400"/>
              <a:t>选</a:t>
            </a:r>
            <a:r>
              <a:rPr lang="en-US" altLang="zh-CN" sz="2400"/>
              <a:t>1</a:t>
            </a:r>
            <a:r>
              <a:rPr lang="zh-CN" altLang="en-US" sz="2400"/>
              <a:t>数据选择器</a:t>
            </a:r>
            <a:r>
              <a:rPr lang="en-US" altLang="zh-CN" sz="2400"/>
              <a:t>75HC151</a:t>
            </a:r>
            <a:r>
              <a:rPr lang="zh-CN" altLang="en-US" sz="2400"/>
              <a:t>实现以下函数。</a:t>
            </a:r>
            <a:r>
              <a:rPr lang="zh-CN" altLang="en-US" sz="3200"/>
              <a:t> </a:t>
            </a:r>
          </a:p>
        </p:txBody>
      </p:sp>
      <p:sp>
        <p:nvSpPr>
          <p:cNvPr id="109571" name="Rectangle 3"/>
          <p:cNvSpPr>
            <a:spLocks noGrp="1" noChangeArrowheads="1"/>
          </p:cNvSpPr>
          <p:nvPr>
            <p:ph type="body" idx="1"/>
          </p:nvPr>
        </p:nvSpPr>
        <p:spPr>
          <a:xfrm>
            <a:off x="179388" y="836613"/>
            <a:ext cx="8964612" cy="561975"/>
          </a:xfrm>
        </p:spPr>
        <p:txBody>
          <a:bodyPr/>
          <a:lstStyle/>
          <a:p>
            <a:pPr eaLnBrk="1" hangingPunct="1">
              <a:lnSpc>
                <a:spcPct val="125000"/>
              </a:lnSpc>
              <a:buFont typeface="Wingdings" panose="05000000000000000000" pitchFamily="2" charset="2"/>
              <a:buNone/>
            </a:pPr>
            <a:r>
              <a:rPr lang="en-US" altLang="zh-CN" sz="2400"/>
              <a:t>    F(A,B,C)</a:t>
            </a:r>
            <a:r>
              <a:rPr lang="zh-CN" altLang="en-US" sz="2400"/>
              <a:t>＝∑</a:t>
            </a:r>
            <a:r>
              <a:rPr lang="en-US" altLang="zh-CN" sz="2400"/>
              <a:t>m(0,1,3,5)</a:t>
            </a:r>
          </a:p>
        </p:txBody>
      </p:sp>
      <p:sp>
        <p:nvSpPr>
          <p:cNvPr id="10957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09573" name="Rectangle 7"/>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pic>
        <p:nvPicPr>
          <p:cNvPr id="1095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9075" y="1562100"/>
            <a:ext cx="4148138"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055938" y="1562100"/>
            <a:ext cx="2144712" cy="4959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1" fill="hold" grpId="0" nodeType="clickEffect">
                                  <p:stCondLst>
                                    <p:cond delay="0"/>
                                  </p:stCondLst>
                                  <p:childTnLst>
                                    <p:animEffect transition="out" filter="barn(inVertic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66700" y="1004888"/>
            <a:ext cx="8301038" cy="477837"/>
          </a:xfrm>
        </p:spPr>
        <p:txBody>
          <a:bodyPr/>
          <a:lstStyle/>
          <a:p>
            <a:pPr eaLnBrk="1" hangingPunct="1">
              <a:defRPr/>
            </a:pPr>
            <a:r>
              <a:rPr lang="en-US" altLang="zh-CN" sz="2000" dirty="0">
                <a:solidFill>
                  <a:schemeClr val="tx1"/>
                </a:solidFill>
                <a:latin typeface="+mn-ea"/>
                <a:ea typeface="+mn-ea"/>
              </a:rPr>
              <a:t>[</a:t>
            </a:r>
            <a:r>
              <a:rPr lang="zh-CN" altLang="en-US" sz="2000" dirty="0">
                <a:solidFill>
                  <a:schemeClr val="tx1"/>
                </a:solidFill>
                <a:latin typeface="+mn-ea"/>
                <a:ea typeface="+mn-ea"/>
              </a:rPr>
              <a:t>例</a:t>
            </a:r>
            <a:r>
              <a:rPr lang="en-US" altLang="zh-CN" sz="2000" dirty="0">
                <a:solidFill>
                  <a:schemeClr val="tx1"/>
                </a:solidFill>
                <a:latin typeface="+mn-ea"/>
                <a:ea typeface="+mn-ea"/>
              </a:rPr>
              <a:t>5.9] </a:t>
            </a:r>
            <a:r>
              <a:rPr lang="zh-CN" altLang="en-US" sz="2000" dirty="0">
                <a:solidFill>
                  <a:schemeClr val="tx1"/>
                </a:solidFill>
                <a:latin typeface="+mn-ea"/>
                <a:ea typeface="+mn-ea"/>
              </a:rPr>
              <a:t>试设计一个动态显示电路。用一个</a:t>
            </a:r>
            <a:r>
              <a:rPr lang="en-US" altLang="zh-CN" sz="2000" dirty="0">
                <a:solidFill>
                  <a:schemeClr val="tx1"/>
                </a:solidFill>
                <a:latin typeface="+mn-ea"/>
                <a:ea typeface="+mn-ea"/>
              </a:rPr>
              <a:t>7</a:t>
            </a:r>
            <a:r>
              <a:rPr lang="zh-CN" altLang="en-US" sz="2000" dirty="0">
                <a:solidFill>
                  <a:schemeClr val="tx1"/>
                </a:solidFill>
                <a:latin typeface="+mn-ea"/>
                <a:ea typeface="+mn-ea"/>
              </a:rPr>
              <a:t>段数码管字形码译码器分时译出来自数据选择器的两位</a:t>
            </a:r>
            <a:r>
              <a:rPr lang="en-US" altLang="zh-CN" sz="2000" dirty="0">
                <a:solidFill>
                  <a:schemeClr val="tx1"/>
                </a:solidFill>
                <a:latin typeface="+mn-ea"/>
                <a:ea typeface="+mn-ea"/>
              </a:rPr>
              <a:t>BCD</a:t>
            </a:r>
            <a:r>
              <a:rPr lang="zh-CN" altLang="en-US" sz="2000" dirty="0">
                <a:solidFill>
                  <a:schemeClr val="tx1"/>
                </a:solidFill>
                <a:latin typeface="+mn-ea"/>
                <a:ea typeface="+mn-ea"/>
              </a:rPr>
              <a:t>码，在两个数码管上动态显示其数字。</a:t>
            </a:r>
            <a:endParaRPr lang="en-US" altLang="zh-CN" sz="3200" dirty="0"/>
          </a:p>
        </p:txBody>
      </p:sp>
      <p:sp>
        <p:nvSpPr>
          <p:cNvPr id="110595" name="Rectangle 5"/>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pic>
        <p:nvPicPr>
          <p:cNvPr id="9523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1806575"/>
            <a:ext cx="8967787" cy="486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barn(inVertical)">
                                      <p:cBhvr>
                                        <p:cTn id="7"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5"/>
          <p:cNvSpPr>
            <a:spLocks noChangeArrowheads="1"/>
          </p:cNvSpPr>
          <p:nvPr/>
        </p:nvSpPr>
        <p:spPr bwMode="auto">
          <a:xfrm>
            <a:off x="473075" y="79375"/>
            <a:ext cx="8556625" cy="1200150"/>
          </a:xfrm>
          <a:prstGeom prst="rect">
            <a:avLst/>
          </a:prstGeom>
          <a:solidFill>
            <a:srgbClr val="FFFF00"/>
          </a:solidFill>
          <a:ln w="9525">
            <a:solidFill>
              <a:schemeClr val="tx1"/>
            </a:solidFill>
            <a:miter lim="800000"/>
            <a:headEnd/>
            <a:tailEnd/>
          </a:ln>
        </p:spPr>
        <p:txBody>
          <a:bodyPr wrap="squar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5.22] </a:t>
            </a:r>
            <a:r>
              <a:rPr lang="zh-CN" altLang="en-US" sz="2400" dirty="0"/>
              <a:t>用</a:t>
            </a:r>
            <a:r>
              <a:rPr lang="en-US" altLang="zh-CN" sz="2400" dirty="0"/>
              <a:t>1</a:t>
            </a:r>
            <a:r>
              <a:rPr lang="zh-CN" altLang="en-US" sz="2400" dirty="0"/>
              <a:t>个八选一数据选择器和</a:t>
            </a:r>
            <a:r>
              <a:rPr lang="en-US" altLang="zh-CN" sz="2400" dirty="0"/>
              <a:t>2</a:t>
            </a:r>
            <a:r>
              <a:rPr lang="zh-CN" altLang="en-US" sz="2400" dirty="0"/>
              <a:t>个二选一数据选择器， 设计一个五变量的表决器电路</a:t>
            </a:r>
            <a:r>
              <a:rPr lang="en-US" altLang="zh-CN" sz="2400" dirty="0"/>
              <a:t>:</a:t>
            </a:r>
          </a:p>
          <a:p>
            <a:pPr eaLnBrk="1" hangingPunct="1">
              <a:spcBef>
                <a:spcPct val="0"/>
              </a:spcBef>
              <a:buClrTx/>
              <a:buSzTx/>
              <a:buFontTx/>
              <a:buNone/>
            </a:pPr>
            <a:r>
              <a:rPr lang="en-US" altLang="zh-CN" sz="2400" dirty="0"/>
              <a:t>       </a:t>
            </a:r>
            <a:r>
              <a:rPr lang="zh-CN" altLang="en-US" sz="2400" dirty="0"/>
              <a:t>当</a:t>
            </a:r>
            <a:r>
              <a:rPr lang="en-US" altLang="zh-CN" sz="2400" dirty="0"/>
              <a:t>3</a:t>
            </a:r>
            <a:r>
              <a:rPr lang="zh-CN" altLang="en-US" sz="2400" dirty="0"/>
              <a:t>个或</a:t>
            </a:r>
            <a:r>
              <a:rPr lang="en-US" altLang="zh-CN" sz="2400" dirty="0"/>
              <a:t>3</a:t>
            </a:r>
            <a:r>
              <a:rPr lang="zh-CN" altLang="en-US" sz="2400" dirty="0"/>
              <a:t>个以上变量为</a:t>
            </a:r>
            <a:r>
              <a:rPr lang="en-US" altLang="zh-CN" sz="2400" dirty="0"/>
              <a:t>1</a:t>
            </a:r>
            <a:r>
              <a:rPr lang="zh-CN" altLang="en-US" sz="2400" dirty="0"/>
              <a:t>时输出为</a:t>
            </a:r>
            <a:r>
              <a:rPr lang="en-US" altLang="zh-CN" sz="2400" dirty="0"/>
              <a:t>1</a:t>
            </a:r>
            <a:r>
              <a:rPr lang="zh-CN" altLang="en-US" sz="2400" dirty="0"/>
              <a:t>。</a:t>
            </a:r>
          </a:p>
        </p:txBody>
      </p:sp>
      <p:graphicFrame>
        <p:nvGraphicFramePr>
          <p:cNvPr id="9" name="Group 29"/>
          <p:cNvGraphicFramePr>
            <a:graphicFrameLocks noGrp="1"/>
          </p:cNvGraphicFramePr>
          <p:nvPr/>
        </p:nvGraphicFramePr>
        <p:xfrm>
          <a:off x="1792288" y="1371600"/>
          <a:ext cx="2803525" cy="5486401"/>
        </p:xfrm>
        <a:graphic>
          <a:graphicData uri="http://schemas.openxmlformats.org/drawingml/2006/table">
            <a:tbl>
              <a:tblPr/>
              <a:tblGrid>
                <a:gridCol w="1698625">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tblGrid>
              <a:tr h="365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A  B  C  D  E</a:t>
                      </a:r>
                      <a:endParaRPr kumimoji="0" lang="zh-CN" altLang="en-US" sz="18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F</a:t>
                      </a:r>
                      <a:endParaRPr kumimoji="0" lang="zh-CN" altLang="en-US" sz="18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F’</a:t>
                      </a:r>
                      <a:endParaRPr kumimoji="0" lang="zh-CN" altLang="en-US" sz="18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0  0  0  0  1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0  0  0  1  1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2"/>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0  0  1  0  1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0  0  1  1  1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E</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4"/>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0  1  0  0  1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0  1  0  1  1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E</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6"/>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0  1  1  0  1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E</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0  1  1  1  1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8"/>
                  </a:ext>
                </a:extLst>
              </a:tr>
            </a:tbl>
          </a:graphicData>
        </a:graphic>
      </p:graphicFrame>
      <p:graphicFrame>
        <p:nvGraphicFramePr>
          <p:cNvPr id="10" name="Group 29"/>
          <p:cNvGraphicFramePr>
            <a:graphicFrameLocks noGrp="1"/>
          </p:cNvGraphicFramePr>
          <p:nvPr/>
        </p:nvGraphicFramePr>
        <p:xfrm>
          <a:off x="4649788" y="1371600"/>
          <a:ext cx="2803525" cy="5486401"/>
        </p:xfrm>
        <a:graphic>
          <a:graphicData uri="http://schemas.openxmlformats.org/drawingml/2006/table">
            <a:tbl>
              <a:tblPr/>
              <a:tblGrid>
                <a:gridCol w="1698625">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tblGrid>
              <a:tr h="365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A  B  C  D  E</a:t>
                      </a:r>
                      <a:endParaRPr kumimoji="0" lang="zh-CN" altLang="en-US" sz="18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F</a:t>
                      </a:r>
                      <a:endParaRPr kumimoji="0" lang="zh-CN" altLang="en-US" sz="18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Franklin Gothic Medium" pitchFamily="34" charset="0"/>
                          <a:ea typeface="宋体" pitchFamily="2" charset="-122"/>
                        </a:rPr>
                        <a:t>F’</a:t>
                      </a:r>
                      <a:endParaRPr kumimoji="0" lang="zh-CN" altLang="en-US" sz="18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1  0  0  0  1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1  0  0  1  1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E</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2"/>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1  0  1  0  1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E</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1  0  1  1  1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4"/>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1  1  0  0  1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E</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1  1  0  1  1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6"/>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1  1  1  0  1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1  1  1  1  1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Franklin Gothic Medium" pitchFamily="34" charset="0"/>
                          <a:ea typeface="宋体" pitchFamily="2" charset="-122"/>
                        </a:rPr>
                        <a:t>1</a:t>
                      </a:r>
                    </a:p>
                  </a:txBody>
                  <a:tcPr marL="91428" marR="91428" marT="45712" marB="4571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FF"/>
                    </a:solidFill>
                  </a:tcPr>
                </a:tc>
                <a:extLst>
                  <a:ext uri="{0D108BD9-81ED-4DB2-BD59-A6C34878D82A}">
                    <a16:rowId xmlns:a16="http://schemas.microsoft.com/office/drawing/2014/main" val="10008"/>
                  </a:ext>
                </a:extLst>
              </a:tr>
            </a:tbl>
          </a:graphicData>
        </a:graphic>
      </p:graphicFrame>
      <p:sp>
        <p:nvSpPr>
          <p:cNvPr id="2" name="矩形 1"/>
          <p:cNvSpPr/>
          <p:nvPr/>
        </p:nvSpPr>
        <p:spPr>
          <a:xfrm>
            <a:off x="3500438" y="1746250"/>
            <a:ext cx="495300" cy="510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6357938" y="1746250"/>
            <a:ext cx="495300" cy="510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4005263" y="1746250"/>
            <a:ext cx="577850" cy="510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6872288" y="1746250"/>
            <a:ext cx="577850" cy="510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xit" presetSubtype="21" fill="hold" grpId="0" nodeType="clickEffect">
                                  <p:stCondLst>
                                    <p:cond delay="0"/>
                                  </p:stCondLst>
                                  <p:childTnLst>
                                    <p:animEffect transition="out" filter="barn(inVertic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6" presetClass="exit" presetSubtype="21" fill="hold" grpId="0" nodeType="withEffect">
                                  <p:stCondLst>
                                    <p:cond delay="0"/>
                                  </p:stCondLst>
                                  <p:childTnLst>
                                    <p:animEffect transition="out" filter="barn(inVertic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xit" presetSubtype="21" fill="hold" grpId="0" nodeType="clickEffect">
                                  <p:stCondLst>
                                    <p:cond delay="0"/>
                                  </p:stCondLst>
                                  <p:childTnLst>
                                    <p:animEffect transition="out" filter="barn(inVertic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6" presetClass="exit" presetSubtype="21" fill="hold" grpId="0" nodeType="withEffect">
                                  <p:stCondLst>
                                    <p:cond delay="0"/>
                                  </p:stCondLst>
                                  <p:childTnLst>
                                    <p:animEffect transition="out" filter="barn(inVertic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112643" name="对象 5"/>
          <p:cNvGraphicFramePr>
            <a:graphicFrameLocks noChangeAspect="1"/>
          </p:cNvGraphicFramePr>
          <p:nvPr/>
        </p:nvGraphicFramePr>
        <p:xfrm>
          <a:off x="1531938" y="1411288"/>
          <a:ext cx="5964237" cy="4845050"/>
        </p:xfrm>
        <a:graphic>
          <a:graphicData uri="http://schemas.openxmlformats.org/presentationml/2006/ole">
            <mc:AlternateContent xmlns:mc="http://schemas.openxmlformats.org/markup-compatibility/2006">
              <mc:Choice xmlns:v="urn:schemas-microsoft-com:vml" Requires="v">
                <p:oleObj name="Visio" r:id="rId2" imgW="4438908" imgH="3601994" progId="Visio.Drawing.11">
                  <p:embed/>
                </p:oleObj>
              </mc:Choice>
              <mc:Fallback>
                <p:oleObj name="Visio" r:id="rId2" imgW="4438908" imgH="3601994" progId="Visio.Drawing.11">
                  <p:embed/>
                  <p:pic>
                    <p:nvPicPr>
                      <p:cNvPr id="0"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1411288"/>
                        <a:ext cx="5964237"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4" name="Rectangle 5"/>
          <p:cNvSpPr>
            <a:spLocks noChangeArrowheads="1"/>
          </p:cNvSpPr>
          <p:nvPr/>
        </p:nvSpPr>
        <p:spPr bwMode="auto">
          <a:xfrm>
            <a:off x="473075" y="79375"/>
            <a:ext cx="8353425" cy="1200150"/>
          </a:xfrm>
          <a:prstGeom prst="rect">
            <a:avLst/>
          </a:prstGeom>
          <a:solidFill>
            <a:srgbClr val="FFFF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5.22] </a:t>
            </a:r>
          </a:p>
          <a:p>
            <a:pPr eaLnBrk="1" hangingPunct="1">
              <a:spcBef>
                <a:spcPct val="0"/>
              </a:spcBef>
              <a:buClrTx/>
              <a:buSzTx/>
              <a:buFontTx/>
              <a:buNone/>
            </a:pPr>
            <a:r>
              <a:rPr lang="zh-CN" altLang="en-US" sz="2400" dirty="0"/>
              <a:t>用</a:t>
            </a:r>
            <a:r>
              <a:rPr lang="en-US" altLang="zh-CN" sz="2400" dirty="0"/>
              <a:t>1</a:t>
            </a:r>
            <a:r>
              <a:rPr lang="zh-CN" altLang="en-US" sz="2400" dirty="0"/>
              <a:t>个八选一数据选择器和</a:t>
            </a:r>
            <a:r>
              <a:rPr lang="en-US" altLang="zh-CN" sz="2400" dirty="0"/>
              <a:t>2</a:t>
            </a:r>
            <a:r>
              <a:rPr lang="zh-CN" altLang="en-US" sz="2400" dirty="0"/>
              <a:t>个二选一数据选择器，设计一个</a:t>
            </a:r>
            <a:r>
              <a:rPr lang="zh-CN" altLang="en-US" sz="2400" dirty="0">
                <a:solidFill>
                  <a:srgbClr val="0000FF"/>
                </a:solidFill>
              </a:rPr>
              <a:t>五变量的表决器电路</a:t>
            </a:r>
            <a:r>
              <a:rPr lang="zh-CN" altLang="en-US" sz="2400" dirty="0"/>
              <a:t>（当</a:t>
            </a:r>
            <a:r>
              <a:rPr lang="en-US" altLang="zh-CN" sz="2400" dirty="0"/>
              <a:t>3</a:t>
            </a:r>
            <a:r>
              <a:rPr lang="zh-CN" altLang="en-US" sz="2400" dirty="0"/>
              <a:t>个或</a:t>
            </a:r>
            <a:r>
              <a:rPr lang="en-US" altLang="zh-CN" sz="2400" dirty="0"/>
              <a:t>3</a:t>
            </a:r>
            <a:r>
              <a:rPr lang="zh-CN" altLang="en-US" sz="2400" dirty="0"/>
              <a:t>个以上变量为</a:t>
            </a:r>
            <a:r>
              <a:rPr lang="en-US" altLang="zh-CN" sz="2400" dirty="0"/>
              <a:t>1</a:t>
            </a:r>
            <a:r>
              <a:rPr lang="zh-CN" altLang="en-US" sz="2400" dirty="0"/>
              <a:t>时输出为</a:t>
            </a:r>
            <a:r>
              <a:rPr lang="en-US" altLang="zh-CN" sz="2400" dirty="0"/>
              <a:t>1</a:t>
            </a:r>
            <a:r>
              <a:rPr lang="zh-CN" altLang="en-US" sz="2400" dirty="0"/>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p:cNvSpPr>
            <a:spLocks noChangeArrowheads="1"/>
          </p:cNvSpPr>
          <p:nvPr/>
        </p:nvSpPr>
        <p:spPr bwMode="auto">
          <a:xfrm>
            <a:off x="473075" y="296863"/>
            <a:ext cx="8289925" cy="830262"/>
          </a:xfrm>
          <a:prstGeom prst="rect">
            <a:avLst/>
          </a:prstGeom>
          <a:solidFill>
            <a:srgbClr val="FFFF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5.26 (2) ] </a:t>
            </a:r>
          </a:p>
          <a:p>
            <a:pPr eaLnBrk="1" hangingPunct="1">
              <a:spcBef>
                <a:spcPct val="0"/>
              </a:spcBef>
              <a:buClrTx/>
              <a:buSzTx/>
              <a:buFontTx/>
              <a:buNone/>
            </a:pPr>
            <a:r>
              <a:rPr lang="zh-CN" altLang="en-US" sz="2400" dirty="0"/>
              <a:t>用一片</a:t>
            </a:r>
            <a:r>
              <a:rPr lang="en-US" altLang="zh-CN" sz="2400" dirty="0"/>
              <a:t>74283</a:t>
            </a:r>
            <a:r>
              <a:rPr lang="zh-CN" altLang="en-US" sz="2400" dirty="0"/>
              <a:t>实现</a:t>
            </a:r>
            <a:r>
              <a:rPr lang="en-US" altLang="zh-CN" sz="2400" dirty="0"/>
              <a:t>5421</a:t>
            </a:r>
            <a:r>
              <a:rPr lang="zh-CN" altLang="en-US" sz="2400" dirty="0"/>
              <a:t>码到</a:t>
            </a:r>
            <a:r>
              <a:rPr lang="en-US" altLang="zh-CN" sz="2400" dirty="0"/>
              <a:t>8421BCD</a:t>
            </a:r>
            <a:r>
              <a:rPr lang="zh-CN" altLang="en-US" sz="2400" dirty="0"/>
              <a:t>码的转换电路。</a:t>
            </a:r>
          </a:p>
        </p:txBody>
      </p:sp>
      <p:graphicFrame>
        <p:nvGraphicFramePr>
          <p:cNvPr id="7" name="Group 123"/>
          <p:cNvGraphicFramePr>
            <a:graphicFrameLocks/>
          </p:cNvGraphicFramePr>
          <p:nvPr/>
        </p:nvGraphicFramePr>
        <p:xfrm>
          <a:off x="576263" y="1689100"/>
          <a:ext cx="2870200" cy="4768851"/>
        </p:xfrm>
        <a:graphic>
          <a:graphicData uri="http://schemas.openxmlformats.org/drawingml/2006/table">
            <a:tbl>
              <a:tblPr/>
              <a:tblGrid>
                <a:gridCol w="763568">
                  <a:extLst>
                    <a:ext uri="{9D8B030D-6E8A-4147-A177-3AD203B41FA5}">
                      <a16:colId xmlns:a16="http://schemas.microsoft.com/office/drawing/2014/main" val="20000"/>
                    </a:ext>
                  </a:extLst>
                </a:gridCol>
                <a:gridCol w="1053316">
                  <a:extLst>
                    <a:ext uri="{9D8B030D-6E8A-4147-A177-3AD203B41FA5}">
                      <a16:colId xmlns:a16="http://schemas.microsoft.com/office/drawing/2014/main" val="20001"/>
                    </a:ext>
                  </a:extLst>
                </a:gridCol>
                <a:gridCol w="1053316">
                  <a:extLst>
                    <a:ext uri="{9D8B030D-6E8A-4147-A177-3AD203B41FA5}">
                      <a16:colId xmlns:a16="http://schemas.microsoft.com/office/drawing/2014/main" val="20002"/>
                    </a:ext>
                  </a:extLst>
                </a:gridCol>
              </a:tblGrid>
              <a:tr h="70111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600" b="1" i="0" u="none" strike="noStrike" cap="none" normalizeH="0" baseline="0" dirty="0">
                          <a:ln>
                            <a:noFill/>
                          </a:ln>
                          <a:solidFill>
                            <a:schemeClr val="tx1"/>
                          </a:solidFill>
                          <a:effectLst/>
                          <a:latin typeface="Tahoma" pitchFamily="34" charset="0"/>
                          <a:ea typeface="宋体" pitchFamily="2" charset="-122"/>
                        </a:rPr>
                        <a:t>十进</a:t>
                      </a:r>
                      <a:endParaRPr kumimoji="0" lang="en-US" altLang="zh-CN" sz="1600" b="1" i="0" u="none" strike="noStrike" cap="none" normalizeH="0" baseline="0" dirty="0">
                        <a:ln>
                          <a:noFill/>
                        </a:ln>
                        <a:solidFill>
                          <a:schemeClr val="tx1"/>
                        </a:solidFill>
                        <a:effectLst/>
                        <a:latin typeface="Tahoma"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600" b="1" i="0" u="none" strike="noStrike" cap="none" normalizeH="0" baseline="0" dirty="0">
                          <a:ln>
                            <a:noFill/>
                          </a:ln>
                          <a:solidFill>
                            <a:schemeClr val="tx1"/>
                          </a:solidFill>
                          <a:effectLst/>
                          <a:latin typeface="Tahoma" pitchFamily="34" charset="0"/>
                          <a:ea typeface="宋体" pitchFamily="2" charset="-122"/>
                        </a:rPr>
                        <a:t>制数</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2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5421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2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8421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7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600" b="1" i="0" u="none" strike="noStrike" cap="none" normalizeH="0" baseline="0" dirty="0">
                          <a:ln>
                            <a:noFill/>
                          </a:ln>
                          <a:solidFill>
                            <a:schemeClr val="tx1"/>
                          </a:solidFill>
                          <a:effectLst/>
                          <a:latin typeface="Tahoma" pitchFamily="34" charset="0"/>
                          <a:ea typeface="宋体" pitchFamily="2" charset="-122"/>
                        </a:rPr>
                        <a:t>端口</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DCBA</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ZYXW</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3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0 0 0 0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0 0 0 0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0 0 0 1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0 0 0 1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2</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0 0 1 0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0 0 1 0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3</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0 0 1 1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0 0 1 1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4</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0 1 0 0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5</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0 1 0 1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6</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1 0 0 1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0 1 1 0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7</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1 0 1 0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0 1 1 1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8</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1 0 1 1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1 0 0 0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9</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1 1 0 0</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1 0 0 1</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1137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388" y="2378075"/>
            <a:ext cx="2833687"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5"/>
          <p:cNvSpPr>
            <a:spLocks noChangeArrowheads="1"/>
          </p:cNvSpPr>
          <p:nvPr/>
        </p:nvSpPr>
        <p:spPr bwMode="auto">
          <a:xfrm>
            <a:off x="473075" y="296863"/>
            <a:ext cx="8289925" cy="830262"/>
          </a:xfrm>
          <a:prstGeom prst="rect">
            <a:avLst/>
          </a:prstGeom>
          <a:solidFill>
            <a:srgbClr val="FFFF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5.27 (2) ] </a:t>
            </a:r>
          </a:p>
          <a:p>
            <a:pPr eaLnBrk="1" hangingPunct="1">
              <a:spcBef>
                <a:spcPct val="0"/>
              </a:spcBef>
              <a:buClrTx/>
              <a:buSzTx/>
              <a:buFontTx/>
              <a:buNone/>
            </a:pPr>
            <a:r>
              <a:rPr lang="zh-CN" altLang="en-US" sz="2400" dirty="0"/>
              <a:t>用一片</a:t>
            </a:r>
            <a:r>
              <a:rPr lang="en-US" altLang="zh-CN" sz="2400" dirty="0"/>
              <a:t>74283</a:t>
            </a:r>
            <a:r>
              <a:rPr lang="zh-CN" altLang="en-US" sz="2400" dirty="0"/>
              <a:t>实现</a:t>
            </a:r>
            <a:r>
              <a:rPr lang="en-US" altLang="zh-CN" sz="2400" dirty="0"/>
              <a:t>5421</a:t>
            </a:r>
            <a:r>
              <a:rPr lang="zh-CN" altLang="en-US" sz="2400" dirty="0"/>
              <a:t>码到余</a:t>
            </a:r>
            <a:r>
              <a:rPr lang="en-US" altLang="zh-CN" sz="2400" dirty="0"/>
              <a:t>3</a:t>
            </a:r>
            <a:r>
              <a:rPr lang="zh-CN" altLang="en-US" sz="2400" dirty="0"/>
              <a:t>码的转换电路。</a:t>
            </a:r>
          </a:p>
        </p:txBody>
      </p:sp>
      <p:graphicFrame>
        <p:nvGraphicFramePr>
          <p:cNvPr id="4" name="Group 123"/>
          <p:cNvGraphicFramePr>
            <a:graphicFrameLocks/>
          </p:cNvGraphicFramePr>
          <p:nvPr/>
        </p:nvGraphicFramePr>
        <p:xfrm>
          <a:off x="601663" y="1727200"/>
          <a:ext cx="2941637" cy="4768851"/>
        </p:xfrm>
        <a:graphic>
          <a:graphicData uri="http://schemas.openxmlformats.org/drawingml/2006/table">
            <a:tbl>
              <a:tblPr/>
              <a:tblGrid>
                <a:gridCol w="808037">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70111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Tahoma" pitchFamily="34" charset="0"/>
                          <a:ea typeface="宋体" pitchFamily="2" charset="-122"/>
                        </a:rPr>
                        <a:t>十进</a:t>
                      </a:r>
                      <a:endParaRPr kumimoji="0" lang="en-US" altLang="zh-CN" sz="1800" b="1" i="0" u="none" strike="noStrike" cap="none" normalizeH="0" baseline="0" dirty="0">
                        <a:ln>
                          <a:noFill/>
                        </a:ln>
                        <a:solidFill>
                          <a:schemeClr val="tx1"/>
                        </a:solidFill>
                        <a:effectLst/>
                        <a:latin typeface="Tahoma"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Tahoma" pitchFamily="34" charset="0"/>
                          <a:ea typeface="宋体" pitchFamily="2" charset="-122"/>
                        </a:rPr>
                        <a:t>制数</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2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5421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2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Tahoma" pitchFamily="34" charset="0"/>
                          <a:ea typeface="宋体" pitchFamily="2" charset="-122"/>
                        </a:rPr>
                        <a:t>余</a:t>
                      </a:r>
                      <a:r>
                        <a:rPr kumimoji="0" lang="en-US" altLang="zh-CN" sz="2000" b="1" i="0" u="none" strike="noStrike" cap="none" normalizeH="0" baseline="0" dirty="0">
                          <a:ln>
                            <a:noFill/>
                          </a:ln>
                          <a:solidFill>
                            <a:schemeClr val="tx1"/>
                          </a:solidFill>
                          <a:effectLst/>
                          <a:latin typeface="Tahoma" pitchFamily="34" charset="0"/>
                          <a:ea typeface="宋体" pitchFamily="2" charset="-122"/>
                        </a:rPr>
                        <a:t>3</a:t>
                      </a:r>
                      <a:r>
                        <a:rPr kumimoji="0" lang="zh-CN" altLang="en-US" sz="2000" b="1" i="0" u="none" strike="noStrike" cap="none" normalizeH="0" baseline="0" dirty="0">
                          <a:ln>
                            <a:noFill/>
                          </a:ln>
                          <a:solidFill>
                            <a:schemeClr val="tx1"/>
                          </a:solidFill>
                          <a:effectLst/>
                          <a:latin typeface="Tahoma" pitchFamily="34" charset="0"/>
                          <a:ea typeface="宋体" pitchFamily="2" charset="-122"/>
                        </a:rPr>
                        <a:t>码</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7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600" b="1" i="0" u="none" strike="noStrike" cap="none" normalizeH="0" baseline="0" dirty="0">
                          <a:ln>
                            <a:noFill/>
                          </a:ln>
                          <a:solidFill>
                            <a:schemeClr val="tx1"/>
                          </a:solidFill>
                          <a:effectLst/>
                          <a:latin typeface="Tahoma" pitchFamily="34" charset="0"/>
                          <a:ea typeface="宋体" pitchFamily="2" charset="-122"/>
                        </a:rPr>
                        <a:t>端口</a:t>
                      </a:r>
                    </a:p>
                  </a:txBody>
                  <a:tcPr marL="91420" marR="914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DCBA</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ahoma" pitchFamily="34" charset="0"/>
                          <a:ea typeface="宋体" pitchFamily="2" charset="-122"/>
                        </a:rPr>
                        <a:t>ZYXW</a:t>
                      </a:r>
                    </a:p>
                  </a:txBody>
                  <a:tcPr marL="91420" marR="91420"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3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0 0 1 1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0 0 0 1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2</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0 0 1 0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0 1 0 1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3</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0 0 1 1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0 1 1 0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4</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0 1 0 0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0 1 1 1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5</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1 0 0 0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6</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1 0 0 1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1 0 0 1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7</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1 0 1 0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1 0 1 0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8</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1 0 1 1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1 0 1 1</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9</a:t>
                      </a:r>
                    </a:p>
                  </a:txBody>
                  <a:tcPr marL="91434" marR="91434"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1 1 0 0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1 1 0 0</a:t>
                      </a:r>
                    </a:p>
                  </a:txBody>
                  <a:tcPr marL="91434" marR="91434"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1147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388" y="2378075"/>
            <a:ext cx="2833687"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15715" name="Rectangle 5"/>
          <p:cNvSpPr>
            <a:spLocks noChangeArrowheads="1"/>
          </p:cNvSpPr>
          <p:nvPr/>
        </p:nvSpPr>
        <p:spPr bwMode="auto">
          <a:xfrm>
            <a:off x="114300" y="79286"/>
            <a:ext cx="8928100" cy="1200329"/>
          </a:xfrm>
          <a:prstGeom prst="rect">
            <a:avLst/>
          </a:prstGeom>
          <a:solidFill>
            <a:srgbClr val="FFFF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5.25] </a:t>
            </a:r>
          </a:p>
          <a:p>
            <a:pPr eaLnBrk="1" hangingPunct="1">
              <a:spcBef>
                <a:spcPct val="0"/>
              </a:spcBef>
              <a:buClrTx/>
              <a:buSzTx/>
              <a:buFontTx/>
              <a:buNone/>
            </a:pPr>
            <a:r>
              <a:rPr lang="zh-CN" altLang="en-US" sz="2400" dirty="0"/>
              <a:t>利用</a:t>
            </a:r>
            <a:r>
              <a:rPr lang="en-US" altLang="zh-CN" sz="2400" dirty="0"/>
              <a:t>74283</a:t>
            </a:r>
            <a:r>
              <a:rPr lang="zh-CN" altLang="en-US" sz="2400" dirty="0"/>
              <a:t>和少量逻辑门，设计一位余</a:t>
            </a:r>
            <a:r>
              <a:rPr lang="en-US" altLang="zh-CN" sz="2400" dirty="0"/>
              <a:t>3</a:t>
            </a:r>
            <a:r>
              <a:rPr lang="zh-CN" altLang="en-US" sz="2400" dirty="0"/>
              <a:t>码的加法运算电路。（列出余</a:t>
            </a:r>
            <a:r>
              <a:rPr lang="en-US" altLang="zh-CN" sz="2400" dirty="0"/>
              <a:t>3</a:t>
            </a:r>
            <a:r>
              <a:rPr lang="zh-CN" altLang="en-US" sz="2400" dirty="0"/>
              <a:t>码加法的真值表，采用适当的方式进行修正）</a:t>
            </a:r>
          </a:p>
        </p:txBody>
      </p:sp>
      <p:graphicFrame>
        <p:nvGraphicFramePr>
          <p:cNvPr id="2" name="表格 1"/>
          <p:cNvGraphicFramePr>
            <a:graphicFrameLocks noGrp="1"/>
          </p:cNvGraphicFramePr>
          <p:nvPr/>
        </p:nvGraphicFramePr>
        <p:xfrm>
          <a:off x="619125" y="1344613"/>
          <a:ext cx="6048375" cy="5167312"/>
        </p:xfrm>
        <a:graphic>
          <a:graphicData uri="http://schemas.openxmlformats.org/drawingml/2006/table">
            <a:tbl>
              <a:tblPr firstRow="1" firstCol="1" lastRow="1" lastCol="1" bandRow="1" bandCol="1">
                <a:tableStyleId>{5940675A-B579-460E-94D1-54222C63F5DA}</a:tableStyleId>
              </a:tblPr>
              <a:tblGrid>
                <a:gridCol w="1057799">
                  <a:extLst>
                    <a:ext uri="{9D8B030D-6E8A-4147-A177-3AD203B41FA5}">
                      <a16:colId xmlns:a16="http://schemas.microsoft.com/office/drawing/2014/main" val="20000"/>
                    </a:ext>
                  </a:extLst>
                </a:gridCol>
                <a:gridCol w="1638128">
                  <a:extLst>
                    <a:ext uri="{9D8B030D-6E8A-4147-A177-3AD203B41FA5}">
                      <a16:colId xmlns:a16="http://schemas.microsoft.com/office/drawing/2014/main" val="20001"/>
                    </a:ext>
                  </a:extLst>
                </a:gridCol>
                <a:gridCol w="1079387">
                  <a:extLst>
                    <a:ext uri="{9D8B030D-6E8A-4147-A177-3AD203B41FA5}">
                      <a16:colId xmlns:a16="http://schemas.microsoft.com/office/drawing/2014/main" val="20002"/>
                    </a:ext>
                  </a:extLst>
                </a:gridCol>
                <a:gridCol w="1434949">
                  <a:extLst>
                    <a:ext uri="{9D8B030D-6E8A-4147-A177-3AD203B41FA5}">
                      <a16:colId xmlns:a16="http://schemas.microsoft.com/office/drawing/2014/main" val="20003"/>
                    </a:ext>
                  </a:extLst>
                </a:gridCol>
                <a:gridCol w="838112">
                  <a:extLst>
                    <a:ext uri="{9D8B030D-6E8A-4147-A177-3AD203B41FA5}">
                      <a16:colId xmlns:a16="http://schemas.microsoft.com/office/drawing/2014/main" val="20004"/>
                    </a:ext>
                  </a:extLst>
                </a:gridCol>
              </a:tblGrid>
              <a:tr h="522901">
                <a:tc>
                  <a:txBody>
                    <a:bodyPr/>
                    <a:lstStyle/>
                    <a:p>
                      <a:pPr algn="ctr">
                        <a:spcAft>
                          <a:spcPts val="0"/>
                        </a:spcAft>
                      </a:pPr>
                      <a:r>
                        <a:rPr lang="zh-CN" sz="1600" kern="100" dirty="0">
                          <a:effectLst/>
                        </a:rPr>
                        <a:t>相加后</a:t>
                      </a:r>
                      <a:endParaRPr lang="en-US" altLang="zh-CN" sz="1600" kern="100" dirty="0">
                        <a:effectLst/>
                      </a:endParaRPr>
                    </a:p>
                    <a:p>
                      <a:pPr algn="ctr">
                        <a:spcAft>
                          <a:spcPts val="0"/>
                        </a:spcAft>
                      </a:pPr>
                      <a:r>
                        <a:rPr lang="zh-CN" sz="1600" kern="100" dirty="0">
                          <a:effectLst/>
                        </a:rPr>
                        <a:t>的进位</a:t>
                      </a:r>
                      <a:endParaRPr lang="zh-CN" sz="1600" kern="100" dirty="0">
                        <a:effectLst/>
                        <a:latin typeface="Times New Roman"/>
                        <a:ea typeface="宋体"/>
                      </a:endParaRPr>
                    </a:p>
                  </a:txBody>
                  <a:tcPr marL="68573" marR="68573" marT="0" marB="0"/>
                </a:tc>
                <a:tc>
                  <a:txBody>
                    <a:bodyPr/>
                    <a:lstStyle/>
                    <a:p>
                      <a:pPr algn="ctr">
                        <a:spcAft>
                          <a:spcPts val="0"/>
                        </a:spcAft>
                      </a:pPr>
                      <a:r>
                        <a:rPr lang="zh-CN" sz="1600" kern="100" dirty="0">
                          <a:effectLst/>
                        </a:rPr>
                        <a:t>相加后</a:t>
                      </a:r>
                      <a:endParaRPr lang="en-US" altLang="zh-CN" sz="1600" kern="100" dirty="0">
                        <a:effectLst/>
                      </a:endParaRPr>
                    </a:p>
                    <a:p>
                      <a:pPr algn="ctr">
                        <a:spcAft>
                          <a:spcPts val="0"/>
                        </a:spcAft>
                      </a:pPr>
                      <a:r>
                        <a:rPr lang="zh-CN" sz="1600" kern="100" dirty="0">
                          <a:effectLst/>
                        </a:rPr>
                        <a:t>的和编码</a:t>
                      </a:r>
                      <a:endParaRPr lang="zh-CN" sz="1600" kern="100" dirty="0">
                        <a:effectLst/>
                        <a:latin typeface="Times New Roman"/>
                        <a:ea typeface="宋体"/>
                      </a:endParaRPr>
                    </a:p>
                  </a:txBody>
                  <a:tcPr marL="68573" marR="68573" marT="0" marB="0"/>
                </a:tc>
                <a:tc>
                  <a:txBody>
                    <a:bodyPr/>
                    <a:lstStyle/>
                    <a:p>
                      <a:pPr algn="ctr">
                        <a:spcAft>
                          <a:spcPts val="0"/>
                        </a:spcAft>
                      </a:pPr>
                      <a:r>
                        <a:rPr lang="zh-CN" sz="1600" kern="100" dirty="0">
                          <a:effectLst/>
                        </a:rPr>
                        <a:t>修正后</a:t>
                      </a:r>
                      <a:endParaRPr lang="en-US" altLang="zh-CN" sz="1600" kern="100" dirty="0">
                        <a:effectLst/>
                      </a:endParaRPr>
                    </a:p>
                    <a:p>
                      <a:pPr algn="ctr">
                        <a:spcAft>
                          <a:spcPts val="0"/>
                        </a:spcAft>
                      </a:pPr>
                      <a:r>
                        <a:rPr lang="zh-CN" sz="1600" kern="100" dirty="0">
                          <a:effectLst/>
                        </a:rPr>
                        <a:t>的进位</a:t>
                      </a:r>
                      <a:endParaRPr lang="zh-CN" sz="1600" kern="100" dirty="0">
                        <a:effectLst/>
                        <a:latin typeface="Times New Roman"/>
                        <a:ea typeface="宋体"/>
                      </a:endParaRPr>
                    </a:p>
                  </a:txBody>
                  <a:tcPr marL="68573" marR="68573" marT="0" marB="0"/>
                </a:tc>
                <a:tc>
                  <a:txBody>
                    <a:bodyPr/>
                    <a:lstStyle/>
                    <a:p>
                      <a:pPr algn="ctr">
                        <a:spcAft>
                          <a:spcPts val="0"/>
                        </a:spcAft>
                      </a:pPr>
                      <a:r>
                        <a:rPr lang="zh-CN" sz="1600" kern="100" dirty="0">
                          <a:effectLst/>
                        </a:rPr>
                        <a:t>修正后</a:t>
                      </a:r>
                      <a:endParaRPr lang="en-US" altLang="zh-CN" sz="1600" kern="100" dirty="0">
                        <a:effectLst/>
                      </a:endParaRPr>
                    </a:p>
                    <a:p>
                      <a:pPr algn="ctr">
                        <a:spcAft>
                          <a:spcPts val="0"/>
                        </a:spcAft>
                      </a:pPr>
                      <a:r>
                        <a:rPr lang="zh-CN" sz="1600" kern="100" dirty="0">
                          <a:effectLst/>
                        </a:rPr>
                        <a:t>的和编码</a:t>
                      </a:r>
                      <a:endParaRPr lang="zh-CN" sz="1600" kern="100" dirty="0">
                        <a:effectLst/>
                        <a:latin typeface="Times New Roman"/>
                        <a:ea typeface="宋体"/>
                      </a:endParaRPr>
                    </a:p>
                  </a:txBody>
                  <a:tcPr marL="68573" marR="68573" marT="0" marB="0"/>
                </a:tc>
                <a:tc>
                  <a:txBody>
                    <a:bodyPr/>
                    <a:lstStyle/>
                    <a:p>
                      <a:pPr algn="ctr">
                        <a:spcAft>
                          <a:spcPts val="0"/>
                        </a:spcAft>
                      </a:pPr>
                      <a:r>
                        <a:rPr lang="zh-CN" altLang="en-US" sz="1600" kern="100" dirty="0">
                          <a:effectLst/>
                        </a:rPr>
                        <a:t>对应</a:t>
                      </a:r>
                      <a:endParaRPr lang="en-US" altLang="zh-CN" sz="1600" kern="100" dirty="0">
                        <a:effectLst/>
                      </a:endParaRPr>
                    </a:p>
                    <a:p>
                      <a:pPr algn="ctr">
                        <a:spcAft>
                          <a:spcPts val="0"/>
                        </a:spcAft>
                      </a:pPr>
                      <a:r>
                        <a:rPr lang="zh-CN" sz="1600" kern="100" dirty="0">
                          <a:effectLst/>
                        </a:rPr>
                        <a:t>数字</a:t>
                      </a:r>
                      <a:endParaRPr lang="zh-CN" sz="1600" kern="100" dirty="0">
                        <a:effectLst/>
                        <a:latin typeface="Times New Roman"/>
                        <a:ea typeface="宋体"/>
                      </a:endParaRPr>
                    </a:p>
                  </a:txBody>
                  <a:tcPr marL="68573" marR="68573" marT="0" marB="0"/>
                </a:tc>
                <a:extLst>
                  <a:ext uri="{0D108BD9-81ED-4DB2-BD59-A6C34878D82A}">
                    <a16:rowId xmlns:a16="http://schemas.microsoft.com/office/drawing/2014/main" val="10000"/>
                  </a:ext>
                </a:extLst>
              </a:tr>
              <a:tr h="4644411">
                <a:tc>
                  <a:txBody>
                    <a:bodyPr/>
                    <a:lstStyle/>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0</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endParaRPr>
                    </a:p>
                    <a:p>
                      <a:pPr algn="ctr">
                        <a:spcAft>
                          <a:spcPts val="0"/>
                        </a:spcAft>
                      </a:pPr>
                      <a:r>
                        <a:rPr lang="en-US" sz="1600" kern="100" dirty="0">
                          <a:effectLst/>
                        </a:rPr>
                        <a:t>1</a:t>
                      </a:r>
                      <a:endParaRPr lang="zh-CN" sz="1600" kern="100" dirty="0">
                        <a:effectLst/>
                        <a:latin typeface="Times New Roman"/>
                        <a:ea typeface="宋体"/>
                      </a:endParaRPr>
                    </a:p>
                  </a:txBody>
                  <a:tcPr marL="68573" marR="68573" marT="0" marB="0"/>
                </a:tc>
                <a:tc>
                  <a:txBody>
                    <a:bodyPr/>
                    <a:lstStyle/>
                    <a:p>
                      <a:pPr algn="ctr">
                        <a:spcAft>
                          <a:spcPts val="0"/>
                        </a:spcAft>
                      </a:pPr>
                      <a:r>
                        <a:rPr lang="en-US" sz="1600" kern="100" dirty="0">
                          <a:effectLst/>
                        </a:rPr>
                        <a:t>0  1  1  0</a:t>
                      </a:r>
                      <a:endParaRPr lang="zh-CN" sz="1600" kern="100" dirty="0">
                        <a:effectLst/>
                      </a:endParaRPr>
                    </a:p>
                    <a:p>
                      <a:pPr algn="ctr">
                        <a:spcAft>
                          <a:spcPts val="0"/>
                        </a:spcAft>
                      </a:pPr>
                      <a:r>
                        <a:rPr lang="en-US" sz="1600" kern="100" dirty="0">
                          <a:effectLst/>
                        </a:rPr>
                        <a:t>0  1  1  1</a:t>
                      </a:r>
                      <a:endParaRPr lang="zh-CN" sz="1600" kern="100" dirty="0">
                        <a:effectLst/>
                      </a:endParaRPr>
                    </a:p>
                    <a:p>
                      <a:pPr algn="ctr">
                        <a:spcAft>
                          <a:spcPts val="0"/>
                        </a:spcAft>
                      </a:pPr>
                      <a:r>
                        <a:rPr lang="en-US" sz="1600" kern="100" dirty="0">
                          <a:effectLst/>
                        </a:rPr>
                        <a:t>1  0  0  0</a:t>
                      </a:r>
                      <a:endParaRPr lang="zh-CN" sz="1600" kern="100" dirty="0">
                        <a:effectLst/>
                      </a:endParaRPr>
                    </a:p>
                    <a:p>
                      <a:pPr algn="ctr">
                        <a:spcAft>
                          <a:spcPts val="0"/>
                        </a:spcAft>
                      </a:pPr>
                      <a:r>
                        <a:rPr lang="en-US" sz="1600" kern="100" dirty="0">
                          <a:effectLst/>
                        </a:rPr>
                        <a:t>1  0  0  1</a:t>
                      </a:r>
                      <a:endParaRPr lang="zh-CN" sz="1600" kern="100" dirty="0">
                        <a:effectLst/>
                      </a:endParaRPr>
                    </a:p>
                    <a:p>
                      <a:pPr algn="ctr">
                        <a:spcAft>
                          <a:spcPts val="0"/>
                        </a:spcAft>
                      </a:pPr>
                      <a:r>
                        <a:rPr lang="en-US" sz="1600" kern="100" dirty="0">
                          <a:effectLst/>
                        </a:rPr>
                        <a:t>1  0  1  0</a:t>
                      </a:r>
                      <a:endParaRPr lang="zh-CN" sz="1600" kern="100" dirty="0">
                        <a:effectLst/>
                      </a:endParaRPr>
                    </a:p>
                    <a:p>
                      <a:pPr algn="ctr">
                        <a:spcAft>
                          <a:spcPts val="0"/>
                        </a:spcAft>
                      </a:pPr>
                      <a:r>
                        <a:rPr lang="en-US" sz="1600" kern="100" dirty="0">
                          <a:effectLst/>
                        </a:rPr>
                        <a:t>1  0  1  1</a:t>
                      </a:r>
                      <a:endParaRPr lang="zh-CN" sz="1600" kern="100" dirty="0">
                        <a:effectLst/>
                      </a:endParaRPr>
                    </a:p>
                    <a:p>
                      <a:pPr algn="ctr">
                        <a:spcAft>
                          <a:spcPts val="0"/>
                        </a:spcAft>
                      </a:pPr>
                      <a:r>
                        <a:rPr lang="en-US" sz="1600" kern="100" dirty="0">
                          <a:effectLst/>
                        </a:rPr>
                        <a:t>1  1  0  0</a:t>
                      </a:r>
                      <a:endParaRPr lang="zh-CN" sz="1600" kern="100" dirty="0">
                        <a:effectLst/>
                      </a:endParaRPr>
                    </a:p>
                    <a:p>
                      <a:pPr algn="ctr">
                        <a:spcAft>
                          <a:spcPts val="0"/>
                        </a:spcAft>
                      </a:pPr>
                      <a:r>
                        <a:rPr lang="en-US" sz="1600" kern="100" dirty="0">
                          <a:effectLst/>
                        </a:rPr>
                        <a:t>1  1  0  1</a:t>
                      </a:r>
                      <a:endParaRPr lang="zh-CN" sz="1600" kern="100" dirty="0">
                        <a:effectLst/>
                      </a:endParaRPr>
                    </a:p>
                    <a:p>
                      <a:pPr algn="ctr">
                        <a:spcAft>
                          <a:spcPts val="0"/>
                        </a:spcAft>
                      </a:pPr>
                      <a:r>
                        <a:rPr lang="en-US" sz="1600" kern="100" dirty="0">
                          <a:effectLst/>
                        </a:rPr>
                        <a:t>1  1  1  0</a:t>
                      </a:r>
                      <a:endParaRPr lang="zh-CN" sz="1600" kern="100" dirty="0">
                        <a:effectLst/>
                      </a:endParaRPr>
                    </a:p>
                    <a:p>
                      <a:pPr algn="ctr">
                        <a:spcAft>
                          <a:spcPts val="0"/>
                        </a:spcAft>
                      </a:pPr>
                      <a:r>
                        <a:rPr lang="en-US" sz="1600" kern="100" dirty="0">
                          <a:effectLst/>
                        </a:rPr>
                        <a:t>1  1  1  1</a:t>
                      </a:r>
                      <a:endParaRPr lang="zh-CN" sz="1600" kern="100" dirty="0">
                        <a:effectLst/>
                      </a:endParaRPr>
                    </a:p>
                    <a:p>
                      <a:pPr algn="ctr" latinLnBrk="1">
                        <a:spcAft>
                          <a:spcPts val="0"/>
                        </a:spcAft>
                      </a:pPr>
                      <a:r>
                        <a:rPr lang="en-US" sz="1600" kern="100" dirty="0">
                          <a:effectLst/>
                        </a:rPr>
                        <a:t>0  0  0  0</a:t>
                      </a:r>
                      <a:endParaRPr lang="zh-CN" sz="1600" kern="100" dirty="0">
                        <a:effectLst/>
                      </a:endParaRPr>
                    </a:p>
                    <a:p>
                      <a:pPr algn="ctr" latinLnBrk="1">
                        <a:spcAft>
                          <a:spcPts val="0"/>
                        </a:spcAft>
                      </a:pPr>
                      <a:r>
                        <a:rPr lang="en-US" sz="1600" kern="100" dirty="0">
                          <a:effectLst/>
                        </a:rPr>
                        <a:t>0  0  0  1</a:t>
                      </a:r>
                      <a:endParaRPr lang="zh-CN" sz="1600" kern="100" dirty="0">
                        <a:effectLst/>
                      </a:endParaRPr>
                    </a:p>
                    <a:p>
                      <a:pPr algn="ctr">
                        <a:spcAft>
                          <a:spcPts val="0"/>
                        </a:spcAft>
                      </a:pPr>
                      <a:r>
                        <a:rPr lang="en-US" sz="1600" kern="100" dirty="0">
                          <a:effectLst/>
                        </a:rPr>
                        <a:t>0  0  1  0</a:t>
                      </a:r>
                      <a:endParaRPr lang="zh-CN" sz="1600" kern="100" dirty="0">
                        <a:effectLst/>
                      </a:endParaRPr>
                    </a:p>
                    <a:p>
                      <a:pPr algn="ctr" latinLnBrk="1">
                        <a:spcAft>
                          <a:spcPts val="0"/>
                        </a:spcAft>
                      </a:pPr>
                      <a:r>
                        <a:rPr lang="en-US" sz="1600" kern="100" dirty="0">
                          <a:effectLst/>
                        </a:rPr>
                        <a:t>0  0  1  1</a:t>
                      </a:r>
                      <a:endParaRPr lang="zh-CN" sz="1600" kern="100" dirty="0">
                        <a:effectLst/>
                      </a:endParaRPr>
                    </a:p>
                    <a:p>
                      <a:pPr algn="ctr" latinLnBrk="1">
                        <a:spcAft>
                          <a:spcPts val="0"/>
                        </a:spcAft>
                      </a:pPr>
                      <a:r>
                        <a:rPr lang="en-US" sz="1600" kern="100" dirty="0">
                          <a:effectLst/>
                        </a:rPr>
                        <a:t>0  1  0  0</a:t>
                      </a:r>
                      <a:endParaRPr lang="zh-CN" sz="1600" kern="100" dirty="0">
                        <a:effectLst/>
                      </a:endParaRPr>
                    </a:p>
                    <a:p>
                      <a:pPr algn="ctr" latinLnBrk="1">
                        <a:spcAft>
                          <a:spcPts val="0"/>
                        </a:spcAft>
                      </a:pPr>
                      <a:r>
                        <a:rPr lang="en-US" sz="1600" kern="100" dirty="0">
                          <a:effectLst/>
                        </a:rPr>
                        <a:t>0  1  0  1</a:t>
                      </a:r>
                      <a:endParaRPr lang="zh-CN" sz="1600" kern="100" dirty="0">
                        <a:effectLst/>
                      </a:endParaRPr>
                    </a:p>
                    <a:p>
                      <a:pPr algn="ctr">
                        <a:spcAft>
                          <a:spcPts val="0"/>
                        </a:spcAft>
                      </a:pPr>
                      <a:r>
                        <a:rPr lang="en-US" sz="1600" kern="100" dirty="0">
                          <a:effectLst/>
                        </a:rPr>
                        <a:t>0  1  1  0</a:t>
                      </a:r>
                      <a:endParaRPr lang="zh-CN" sz="1600" kern="100" dirty="0">
                        <a:effectLst/>
                      </a:endParaRPr>
                    </a:p>
                    <a:p>
                      <a:pPr algn="ctr" latinLnBrk="1">
                        <a:spcAft>
                          <a:spcPts val="0"/>
                        </a:spcAft>
                      </a:pPr>
                      <a:r>
                        <a:rPr lang="en-US" sz="1600" kern="100" dirty="0">
                          <a:effectLst/>
                        </a:rPr>
                        <a:t>0  1  1  1</a:t>
                      </a:r>
                      <a:endParaRPr lang="zh-CN" sz="1600" kern="100" dirty="0">
                        <a:effectLst/>
                      </a:endParaRPr>
                    </a:p>
                    <a:p>
                      <a:pPr algn="ctr">
                        <a:spcAft>
                          <a:spcPts val="0"/>
                        </a:spcAft>
                      </a:pPr>
                      <a:r>
                        <a:rPr lang="en-US" sz="1600" kern="100" dirty="0">
                          <a:effectLst/>
                        </a:rPr>
                        <a:t>1  0  0  0</a:t>
                      </a:r>
                      <a:endParaRPr lang="zh-CN" sz="1600" kern="100" dirty="0">
                        <a:effectLst/>
                        <a:latin typeface="Times New Roman"/>
                        <a:ea typeface="宋体"/>
                      </a:endParaRPr>
                    </a:p>
                  </a:txBody>
                  <a:tcPr marL="68573" marR="68573" marT="0" marB="0"/>
                </a:tc>
                <a:tc>
                  <a:txBody>
                    <a:bodyPr/>
                    <a:lstStyle/>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txBody>
                  <a:tcPr marL="68573" marR="68573" marT="0" marB="0"/>
                </a:tc>
                <a:tc>
                  <a:txBody>
                    <a:bodyPr/>
                    <a:lstStyle/>
                    <a:p>
                      <a:pPr marL="0" algn="ctr" defTabSz="914400" rtl="0" eaLnBrk="1" hangingPunct="1">
                        <a:spcAft>
                          <a:spcPts val="0"/>
                        </a:spcAft>
                      </a:pPr>
                      <a:r>
                        <a:rPr lang="en-US" sz="1600" kern="100" dirty="0">
                          <a:solidFill>
                            <a:schemeClr val="tx1"/>
                          </a:solidFill>
                          <a:effectLst/>
                          <a:latin typeface="+mn-lt"/>
                          <a:ea typeface="+mn-ea"/>
                          <a:cs typeface="+mn-cs"/>
                        </a:rPr>
                        <a:t>0   0   1   1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0   1   0   0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0   1   0   1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0   1   1   0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0   1   1   1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1   0   0   0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1   0   0   1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1   0   1   0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1   0   1   1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1   1   0   0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0   0   1   1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0   1   0   0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0   1   0   1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0   1   1   0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0   1   1   1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1   0   0   0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1   0   0   1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1   0   1   0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1   0   1   1</a:t>
                      </a:r>
                      <a:endParaRPr lang="zh-CN" sz="1600" kern="100" dirty="0">
                        <a:solidFill>
                          <a:schemeClr val="tx1"/>
                        </a:solidFill>
                        <a:effectLst/>
                        <a:latin typeface="+mn-lt"/>
                        <a:ea typeface="+mn-ea"/>
                        <a:cs typeface="+mn-cs"/>
                      </a:endParaRPr>
                    </a:p>
                  </a:txBody>
                  <a:tcPr marL="68573" marR="68573" marT="0" marB="0" anchor="ctr"/>
                </a:tc>
                <a:tc>
                  <a:txBody>
                    <a:bodyPr/>
                    <a:lstStyle/>
                    <a:p>
                      <a:pPr marL="0" algn="ctr" defTabSz="914400" rtl="0" eaLnBrk="1" hangingPunct="1">
                        <a:spcAft>
                          <a:spcPts val="0"/>
                        </a:spcAft>
                      </a:pPr>
                      <a:r>
                        <a:rPr lang="en-US" sz="1600" kern="100" dirty="0">
                          <a:solidFill>
                            <a:schemeClr val="tx1"/>
                          </a:solidFill>
                          <a:effectLst/>
                          <a:latin typeface="+mn-lt"/>
                          <a:ea typeface="+mn-ea"/>
                          <a:cs typeface="+mn-cs"/>
                        </a:rPr>
                        <a:t>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2</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3</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4</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5</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6</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7</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8</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9</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10</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11</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12</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13</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14</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15</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16</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17</a:t>
                      </a:r>
                      <a:endParaRPr lang="zh-CN" sz="1600" kern="100" dirty="0">
                        <a:solidFill>
                          <a:schemeClr val="tx1"/>
                        </a:solidFill>
                        <a:effectLst/>
                        <a:latin typeface="+mn-lt"/>
                        <a:ea typeface="+mn-ea"/>
                        <a:cs typeface="+mn-cs"/>
                      </a:endParaRPr>
                    </a:p>
                    <a:p>
                      <a:pPr marL="0" algn="ctr" defTabSz="914400" rtl="0" eaLnBrk="1" hangingPunct="1">
                        <a:spcAft>
                          <a:spcPts val="0"/>
                        </a:spcAft>
                      </a:pPr>
                      <a:r>
                        <a:rPr lang="en-US" sz="1600" kern="100" dirty="0">
                          <a:solidFill>
                            <a:schemeClr val="tx1"/>
                          </a:solidFill>
                          <a:effectLst/>
                          <a:latin typeface="+mn-lt"/>
                          <a:ea typeface="+mn-ea"/>
                          <a:cs typeface="+mn-cs"/>
                        </a:rPr>
                        <a:t>18</a:t>
                      </a:r>
                      <a:endParaRPr lang="zh-CN" sz="1600" kern="100" dirty="0">
                        <a:solidFill>
                          <a:schemeClr val="tx1"/>
                        </a:solidFill>
                        <a:effectLst/>
                        <a:latin typeface="+mn-lt"/>
                        <a:ea typeface="+mn-ea"/>
                        <a:cs typeface="+mn-cs"/>
                      </a:endParaRPr>
                    </a:p>
                  </a:txBody>
                  <a:tcPr marL="68573" marR="68573" marT="0" marB="0" anchor="ctr"/>
                </a:tc>
                <a:extLst>
                  <a:ext uri="{0D108BD9-81ED-4DB2-BD59-A6C34878D82A}">
                    <a16:rowId xmlns:a16="http://schemas.microsoft.com/office/drawing/2014/main" val="10001"/>
                  </a:ext>
                </a:extLst>
              </a:tr>
            </a:tbl>
          </a:graphicData>
        </a:graphic>
      </p:graphicFrame>
      <p:sp>
        <p:nvSpPr>
          <p:cNvPr id="4" name="矩形 3"/>
          <p:cNvSpPr/>
          <p:nvPr/>
        </p:nvSpPr>
        <p:spPr>
          <a:xfrm>
            <a:off x="609600" y="1866900"/>
            <a:ext cx="6070600" cy="2425700"/>
          </a:xfrm>
          <a:prstGeom prst="rect">
            <a:avLst/>
          </a:prstGeom>
          <a:solidFill>
            <a:srgbClr val="DDD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609600" y="4305300"/>
            <a:ext cx="6070600" cy="2197100"/>
          </a:xfrm>
          <a:prstGeom prst="rect">
            <a:avLst/>
          </a:prstGeom>
          <a:solidFill>
            <a:srgbClr val="FFC0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Rectangle 5"/>
          <p:cNvSpPr>
            <a:spLocks noChangeArrowheads="1"/>
          </p:cNvSpPr>
          <p:nvPr/>
        </p:nvSpPr>
        <p:spPr bwMode="auto">
          <a:xfrm>
            <a:off x="6680200" y="2849563"/>
            <a:ext cx="2362200" cy="460375"/>
          </a:xfrm>
          <a:prstGeom prst="rect">
            <a:avLst/>
          </a:prstGeom>
          <a:solidFill>
            <a:srgbClr val="9999FF"/>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修正：</a:t>
            </a:r>
            <a:r>
              <a:rPr lang="en-US" altLang="zh-CN" sz="2400"/>
              <a:t>- 0011</a:t>
            </a:r>
            <a:endParaRPr lang="zh-CN" altLang="en-US" sz="2400"/>
          </a:p>
        </p:txBody>
      </p:sp>
      <p:sp>
        <p:nvSpPr>
          <p:cNvPr id="10" name="Rectangle 5"/>
          <p:cNvSpPr>
            <a:spLocks noChangeArrowheads="1"/>
          </p:cNvSpPr>
          <p:nvPr/>
        </p:nvSpPr>
        <p:spPr bwMode="auto">
          <a:xfrm>
            <a:off x="6680200" y="5160963"/>
            <a:ext cx="2362200" cy="460375"/>
          </a:xfrm>
          <a:prstGeom prst="rect">
            <a:avLst/>
          </a:prstGeom>
          <a:solidFill>
            <a:srgbClr val="FFC0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修正：</a:t>
            </a:r>
            <a:r>
              <a:rPr lang="en-US" altLang="zh-CN" sz="2400"/>
              <a:t>+ 0011</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477963"/>
            <a:ext cx="7620000" cy="518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16740" name="Rectangle 5"/>
          <p:cNvSpPr>
            <a:spLocks noChangeArrowheads="1"/>
          </p:cNvSpPr>
          <p:nvPr/>
        </p:nvSpPr>
        <p:spPr bwMode="auto">
          <a:xfrm>
            <a:off x="114300" y="79286"/>
            <a:ext cx="8928100" cy="1200329"/>
          </a:xfrm>
          <a:prstGeom prst="rect">
            <a:avLst/>
          </a:prstGeom>
          <a:solidFill>
            <a:srgbClr val="FFFF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5.25] </a:t>
            </a:r>
          </a:p>
          <a:p>
            <a:pPr eaLnBrk="1" hangingPunct="1">
              <a:spcBef>
                <a:spcPct val="0"/>
              </a:spcBef>
              <a:buClrTx/>
              <a:buSzTx/>
              <a:buFontTx/>
              <a:buNone/>
            </a:pPr>
            <a:r>
              <a:rPr lang="zh-CN" altLang="en-US" sz="2400" dirty="0"/>
              <a:t>利用</a:t>
            </a:r>
            <a:r>
              <a:rPr lang="en-US" altLang="zh-CN" sz="2400" dirty="0"/>
              <a:t>74283</a:t>
            </a:r>
            <a:r>
              <a:rPr lang="zh-CN" altLang="en-US" sz="2400" dirty="0"/>
              <a:t>和少量逻辑门，设计一位余</a:t>
            </a:r>
            <a:r>
              <a:rPr lang="en-US" altLang="zh-CN" sz="2400" dirty="0"/>
              <a:t>3</a:t>
            </a:r>
            <a:r>
              <a:rPr lang="zh-CN" altLang="en-US" sz="2400" dirty="0"/>
              <a:t>码的加法运算电路。（列出余</a:t>
            </a:r>
            <a:r>
              <a:rPr lang="en-US" altLang="zh-CN" sz="2400" dirty="0"/>
              <a:t>3</a:t>
            </a:r>
            <a:r>
              <a:rPr lang="zh-CN" altLang="en-US" sz="2400" dirty="0"/>
              <a:t>码加法的真值表，采用适当的方式进行修正）</a:t>
            </a:r>
          </a:p>
        </p:txBody>
      </p:sp>
      <p:sp>
        <p:nvSpPr>
          <p:cNvPr id="116741" name="矩形 2"/>
          <p:cNvSpPr>
            <a:spLocks noChangeArrowheads="1"/>
          </p:cNvSpPr>
          <p:nvPr/>
        </p:nvSpPr>
        <p:spPr bwMode="auto">
          <a:xfrm>
            <a:off x="4851400" y="1373188"/>
            <a:ext cx="3911600" cy="461962"/>
          </a:xfrm>
          <a:prstGeom prst="rect">
            <a:avLst/>
          </a:prstGeom>
          <a:solidFill>
            <a:srgbClr val="9999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t>和无</a:t>
            </a:r>
            <a:r>
              <a:rPr lang="zh-CN" altLang="zh-CN" sz="2400" b="0"/>
              <a:t>进位</a:t>
            </a:r>
            <a:r>
              <a:rPr lang="zh-CN" altLang="en-US" sz="2400" b="0"/>
              <a:t>时</a:t>
            </a:r>
            <a:r>
              <a:rPr lang="zh-CN" altLang="zh-CN" sz="2400" b="0"/>
              <a:t>，</a:t>
            </a:r>
            <a:r>
              <a:rPr lang="en-US" altLang="zh-CN" sz="2400" b="0"/>
              <a:t>-  0011 </a:t>
            </a:r>
            <a:r>
              <a:rPr lang="zh-CN" altLang="zh-CN" sz="2400" b="0"/>
              <a:t>修正</a:t>
            </a:r>
            <a:endParaRPr lang="zh-CN" altLang="en-US" sz="2400" b="0"/>
          </a:p>
        </p:txBody>
      </p:sp>
      <p:sp>
        <p:nvSpPr>
          <p:cNvPr id="116742" name="矩形 10"/>
          <p:cNvSpPr>
            <a:spLocks noChangeArrowheads="1"/>
          </p:cNvSpPr>
          <p:nvPr/>
        </p:nvSpPr>
        <p:spPr bwMode="auto">
          <a:xfrm>
            <a:off x="4851400" y="1876425"/>
            <a:ext cx="3911600" cy="461963"/>
          </a:xfrm>
          <a:prstGeom prst="rect">
            <a:avLst/>
          </a:prstGeom>
          <a:solidFill>
            <a:srgbClr val="FFC0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t>和</a:t>
            </a:r>
            <a:r>
              <a:rPr lang="zh-CN" altLang="zh-CN" sz="2400" b="0"/>
              <a:t>有进位时，</a:t>
            </a:r>
            <a:r>
              <a:rPr lang="en-US" altLang="zh-CN" sz="2400" b="0"/>
              <a:t>+ 0011 </a:t>
            </a:r>
            <a:r>
              <a:rPr lang="zh-CN" altLang="zh-CN" sz="2400" b="0"/>
              <a:t>修正</a:t>
            </a:r>
            <a:endParaRPr lang="en-US" altLang="zh-CN"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17763" name="Rectangle 5"/>
          <p:cNvSpPr>
            <a:spLocks noChangeArrowheads="1"/>
          </p:cNvSpPr>
          <p:nvPr/>
        </p:nvSpPr>
        <p:spPr bwMode="auto">
          <a:xfrm>
            <a:off x="114300" y="79286"/>
            <a:ext cx="8928100" cy="1200329"/>
          </a:xfrm>
          <a:prstGeom prst="rect">
            <a:avLst/>
          </a:prstGeom>
          <a:solidFill>
            <a:srgbClr val="FFFF00"/>
          </a:solidFill>
          <a:ln w="9525">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t>[</a:t>
            </a:r>
            <a:r>
              <a:rPr lang="zh-CN" altLang="en-US" sz="2400" dirty="0"/>
              <a:t>习题 </a:t>
            </a:r>
            <a:r>
              <a:rPr lang="en-US" altLang="zh-CN" sz="2400" dirty="0"/>
              <a:t>5.25] </a:t>
            </a:r>
          </a:p>
          <a:p>
            <a:pPr eaLnBrk="1" hangingPunct="1">
              <a:spcBef>
                <a:spcPct val="0"/>
              </a:spcBef>
              <a:buClrTx/>
              <a:buSzTx/>
              <a:buFontTx/>
              <a:buNone/>
            </a:pPr>
            <a:r>
              <a:rPr lang="zh-CN" altLang="en-US" sz="2400" dirty="0"/>
              <a:t>利用</a:t>
            </a:r>
            <a:r>
              <a:rPr lang="en-US" altLang="zh-CN" sz="2400" dirty="0"/>
              <a:t>74283</a:t>
            </a:r>
            <a:r>
              <a:rPr lang="zh-CN" altLang="en-US" sz="2400" dirty="0"/>
              <a:t>和少量逻辑门，设计一位余</a:t>
            </a:r>
            <a:r>
              <a:rPr lang="en-US" altLang="zh-CN" sz="2400" dirty="0"/>
              <a:t>3</a:t>
            </a:r>
            <a:r>
              <a:rPr lang="zh-CN" altLang="en-US" sz="2400" dirty="0"/>
              <a:t>码的加法运算电路。（列出余</a:t>
            </a:r>
            <a:r>
              <a:rPr lang="en-US" altLang="zh-CN" sz="2400" dirty="0"/>
              <a:t>3</a:t>
            </a:r>
            <a:r>
              <a:rPr lang="zh-CN" altLang="en-US" sz="2400" dirty="0"/>
              <a:t>码加法的真值表，采用适当的方式进行修正）</a:t>
            </a:r>
          </a:p>
        </p:txBody>
      </p:sp>
      <p:sp>
        <p:nvSpPr>
          <p:cNvPr id="117764" name="矩形 2"/>
          <p:cNvSpPr>
            <a:spLocks noChangeArrowheads="1"/>
          </p:cNvSpPr>
          <p:nvPr/>
        </p:nvSpPr>
        <p:spPr bwMode="auto">
          <a:xfrm>
            <a:off x="266700" y="1385888"/>
            <a:ext cx="3911600" cy="460375"/>
          </a:xfrm>
          <a:prstGeom prst="rect">
            <a:avLst/>
          </a:prstGeom>
          <a:solidFill>
            <a:srgbClr val="9999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t>和无</a:t>
            </a:r>
            <a:r>
              <a:rPr lang="zh-CN" altLang="zh-CN" sz="2400" b="0"/>
              <a:t>进位</a:t>
            </a:r>
            <a:r>
              <a:rPr lang="zh-CN" altLang="en-US" sz="2400" b="0"/>
              <a:t>时</a:t>
            </a:r>
            <a:r>
              <a:rPr lang="zh-CN" altLang="zh-CN" sz="2400" b="0"/>
              <a:t>，</a:t>
            </a:r>
            <a:r>
              <a:rPr lang="en-US" altLang="zh-CN" sz="2400" b="0"/>
              <a:t>-  0011 </a:t>
            </a:r>
            <a:r>
              <a:rPr lang="zh-CN" altLang="zh-CN" sz="2400" b="0"/>
              <a:t>修正</a:t>
            </a:r>
            <a:endParaRPr lang="zh-CN" altLang="en-US" sz="2400" b="0"/>
          </a:p>
        </p:txBody>
      </p:sp>
      <p:sp>
        <p:nvSpPr>
          <p:cNvPr id="117765" name="矩形 10"/>
          <p:cNvSpPr>
            <a:spLocks noChangeArrowheads="1"/>
          </p:cNvSpPr>
          <p:nvPr/>
        </p:nvSpPr>
        <p:spPr bwMode="auto">
          <a:xfrm>
            <a:off x="266700" y="1889125"/>
            <a:ext cx="3911600" cy="461963"/>
          </a:xfrm>
          <a:prstGeom prst="rect">
            <a:avLst/>
          </a:prstGeom>
          <a:solidFill>
            <a:srgbClr val="FFC0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t>和</a:t>
            </a:r>
            <a:r>
              <a:rPr lang="zh-CN" altLang="zh-CN" sz="2400" b="0"/>
              <a:t>有进位时，</a:t>
            </a:r>
            <a:r>
              <a:rPr lang="en-US" altLang="zh-CN" sz="2400" b="0"/>
              <a:t>+ 0011 </a:t>
            </a:r>
            <a:r>
              <a:rPr lang="zh-CN" altLang="zh-CN" sz="2400" b="0"/>
              <a:t>修正</a:t>
            </a:r>
            <a:endParaRPr lang="en-US" altLang="zh-CN" sz="2400" b="0"/>
          </a:p>
        </p:txBody>
      </p:sp>
      <p:pic>
        <p:nvPicPr>
          <p:cNvPr id="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8" y="2846388"/>
            <a:ext cx="8926512"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953000" y="1385888"/>
            <a:ext cx="3911600" cy="460375"/>
          </a:xfrm>
          <a:prstGeom prst="rect">
            <a:avLst/>
          </a:prstGeom>
          <a:solidFill>
            <a:srgbClr val="9999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t>和无</a:t>
            </a:r>
            <a:r>
              <a:rPr lang="zh-CN" altLang="zh-CN" sz="2400" b="0"/>
              <a:t>进位</a:t>
            </a:r>
            <a:r>
              <a:rPr lang="zh-CN" altLang="en-US" sz="2400" b="0"/>
              <a:t>时</a:t>
            </a:r>
            <a:r>
              <a:rPr lang="zh-CN" altLang="zh-CN" sz="2400" b="0"/>
              <a:t>，</a:t>
            </a:r>
            <a:r>
              <a:rPr lang="en-US" altLang="zh-CN" sz="2400" b="0"/>
              <a:t>+ 1101 </a:t>
            </a:r>
            <a:r>
              <a:rPr lang="zh-CN" altLang="zh-CN" sz="2400" b="0"/>
              <a:t>修正</a:t>
            </a:r>
            <a:endParaRPr lang="zh-CN" altLang="en-US" sz="2400" b="0"/>
          </a:p>
        </p:txBody>
      </p:sp>
      <p:sp>
        <p:nvSpPr>
          <p:cNvPr id="12" name="矩形 11"/>
          <p:cNvSpPr>
            <a:spLocks noChangeArrowheads="1"/>
          </p:cNvSpPr>
          <p:nvPr/>
        </p:nvSpPr>
        <p:spPr bwMode="auto">
          <a:xfrm>
            <a:off x="4953000" y="1889125"/>
            <a:ext cx="3911600" cy="461963"/>
          </a:xfrm>
          <a:prstGeom prst="rect">
            <a:avLst/>
          </a:prstGeom>
          <a:solidFill>
            <a:srgbClr val="FFC0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t>和</a:t>
            </a:r>
            <a:r>
              <a:rPr lang="zh-CN" altLang="zh-CN" sz="2400" b="0"/>
              <a:t>有进位时，</a:t>
            </a:r>
            <a:r>
              <a:rPr lang="en-US" altLang="zh-CN" sz="2400" b="0"/>
              <a:t>+ 0011 </a:t>
            </a:r>
            <a:r>
              <a:rPr lang="zh-CN" altLang="zh-CN" sz="2400" b="0"/>
              <a:t>修正</a:t>
            </a:r>
            <a:endParaRPr lang="en-US" altLang="zh-CN" sz="2400" b="0"/>
          </a:p>
        </p:txBody>
      </p:sp>
      <p:sp>
        <p:nvSpPr>
          <p:cNvPr id="4" name="右箭头 3"/>
          <p:cNvSpPr/>
          <p:nvPr/>
        </p:nvSpPr>
        <p:spPr>
          <a:xfrm>
            <a:off x="4260850" y="1706563"/>
            <a:ext cx="622300" cy="365125"/>
          </a:xfrm>
          <a:prstGeom prst="rightArrow">
            <a:avLst/>
          </a:prstGeom>
          <a:solidFill>
            <a:srgbClr val="B7B7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258A92A4-407E-4F8E-A271-62087D7CB19B}" type="slidenum">
              <a:rPr lang="en-US" altLang="zh-CN" sz="1800" b="0">
                <a:solidFill>
                  <a:schemeClr val="bg2"/>
                </a:solidFill>
                <a:latin typeface="Arial" panose="020B0604020202020204" pitchFamily="34" charset="0"/>
              </a:rPr>
              <a:pPr algn="l">
                <a:spcBef>
                  <a:spcPct val="0"/>
                </a:spcBef>
                <a:buClrTx/>
                <a:buSzTx/>
                <a:buFontTx/>
                <a:buNone/>
              </a:pPr>
              <a:t>109</a:t>
            </a:fld>
            <a:endParaRPr lang="en-US" altLang="zh-CN" sz="1800" b="0">
              <a:solidFill>
                <a:schemeClr val="bg2"/>
              </a:solidFill>
              <a:latin typeface="Arial" panose="020B0604020202020204" pitchFamily="34" charset="0"/>
            </a:endParaRPr>
          </a:p>
        </p:txBody>
      </p:sp>
      <p:sp>
        <p:nvSpPr>
          <p:cNvPr id="118787" name="Text Box 3">
            <a:hlinkClick r:id="rId2" action="ppaction://hlinksldjump"/>
          </p:cNvPr>
          <p:cNvSpPr txBox="1">
            <a:spLocks noChangeArrowheads="1"/>
          </p:cNvSpPr>
          <p:nvPr/>
        </p:nvSpPr>
        <p:spPr bwMode="auto">
          <a:xfrm>
            <a:off x="2303463" y="2816225"/>
            <a:ext cx="39703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㈠  利用使能端进行扩展</a:t>
            </a:r>
          </a:p>
        </p:txBody>
      </p:sp>
      <p:sp>
        <p:nvSpPr>
          <p:cNvPr id="118788" name="Text Box 4"/>
          <p:cNvSpPr txBox="1">
            <a:spLocks noChangeArrowheads="1"/>
          </p:cNvSpPr>
          <p:nvPr/>
        </p:nvSpPr>
        <p:spPr bwMode="auto">
          <a:xfrm>
            <a:off x="2303463" y="3897313"/>
            <a:ext cx="21669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㈡  树状扩展</a:t>
            </a:r>
          </a:p>
        </p:txBody>
      </p:sp>
      <p:sp>
        <p:nvSpPr>
          <p:cNvPr id="118789" name="Rectangle 11"/>
          <p:cNvSpPr>
            <a:spLocks noGrp="1"/>
          </p:cNvSpPr>
          <p:nvPr>
            <p:ph type="title" idx="4294967295"/>
          </p:nvPr>
        </p:nvSpPr>
        <p:spPr>
          <a:noFill/>
        </p:spPr>
        <p:txBody>
          <a:bodyPr/>
          <a:lstStyle/>
          <a:p>
            <a:r>
              <a:rPr lang="en-US" altLang="zh-CN" sz="2400"/>
              <a:t>MSI</a:t>
            </a:r>
            <a:r>
              <a:rPr lang="zh-CN" altLang="en-US" sz="2400"/>
              <a:t>组合逻辑器件的扩展方法</a:t>
            </a:r>
          </a:p>
        </p:txBody>
      </p:sp>
      <p:sp>
        <p:nvSpPr>
          <p:cNvPr id="118790" name="Rectangle 12"/>
          <p:cNvSpPr>
            <a:spLocks noChangeArrowheads="1"/>
          </p:cNvSpPr>
          <p:nvPr/>
        </p:nvSpPr>
        <p:spPr bwMode="auto">
          <a:xfrm>
            <a:off x="1835150" y="1484313"/>
            <a:ext cx="5394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0"/>
              <a:t>MSI</a:t>
            </a:r>
            <a:r>
              <a:rPr lang="zh-CN" altLang="en-US" b="0"/>
              <a:t>组合逻辑器件的扩展方法</a:t>
            </a: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z="3200"/>
              <a:t>74HC42</a:t>
            </a:r>
            <a:r>
              <a:rPr lang="zh-CN" altLang="en-US" sz="3200"/>
              <a:t>的功能表</a:t>
            </a:r>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75" y="150813"/>
            <a:ext cx="1914525"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7350"/>
            <a:ext cx="7450138" cy="464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17CF44AA-F89A-4AFA-8C1D-B0FC492BBC9C}" type="slidenum">
              <a:rPr lang="en-US" altLang="zh-CN" sz="1800" b="0">
                <a:solidFill>
                  <a:schemeClr val="bg2"/>
                </a:solidFill>
                <a:latin typeface="Arial" panose="020B0604020202020204" pitchFamily="34" charset="0"/>
              </a:rPr>
              <a:pPr algn="l">
                <a:spcBef>
                  <a:spcPct val="0"/>
                </a:spcBef>
                <a:buClrTx/>
                <a:buSzTx/>
                <a:buFontTx/>
                <a:buNone/>
              </a:pPr>
              <a:t>110</a:t>
            </a:fld>
            <a:endParaRPr lang="en-US" altLang="zh-CN" sz="1800" b="0">
              <a:solidFill>
                <a:schemeClr val="bg2"/>
              </a:solidFill>
              <a:latin typeface="Arial" panose="020B0604020202020204" pitchFamily="34" charset="0"/>
            </a:endParaRPr>
          </a:p>
        </p:txBody>
      </p:sp>
      <p:graphicFrame>
        <p:nvGraphicFramePr>
          <p:cNvPr id="119811" name="Object 3"/>
          <p:cNvGraphicFramePr>
            <a:graphicFrameLocks noChangeAspect="1"/>
          </p:cNvGraphicFramePr>
          <p:nvPr/>
        </p:nvGraphicFramePr>
        <p:xfrm>
          <a:off x="-288925" y="1304925"/>
          <a:ext cx="9753600" cy="5846763"/>
        </p:xfrm>
        <a:graphic>
          <a:graphicData uri="http://schemas.openxmlformats.org/presentationml/2006/ole">
            <mc:AlternateContent xmlns:mc="http://schemas.openxmlformats.org/markup-compatibility/2006">
              <mc:Choice xmlns:v="urn:schemas-microsoft-com:vml" Requires="v">
                <p:oleObj name="VISIO" r:id="rId2" imgW="5423040" imgH="3252240" progId="Visio.Drawing.5">
                  <p:embed/>
                </p:oleObj>
              </mc:Choice>
              <mc:Fallback>
                <p:oleObj name="VISIO" r:id="rId2" imgW="5423040" imgH="3252240" progId="Visio.Drawing.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1304925"/>
                        <a:ext cx="9753600" cy="584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2" name="Rectangle 10"/>
          <p:cNvSpPr>
            <a:spLocks noGrp="1"/>
          </p:cNvSpPr>
          <p:nvPr>
            <p:ph type="title" idx="4294967295"/>
          </p:nvPr>
        </p:nvSpPr>
        <p:spPr>
          <a:xfrm>
            <a:off x="984250" y="839788"/>
            <a:ext cx="7793038" cy="477837"/>
          </a:xfrm>
          <a:noFill/>
        </p:spPr>
        <p:txBody>
          <a:bodyPr/>
          <a:lstStyle/>
          <a:p>
            <a:r>
              <a:rPr kumimoji="1" lang="zh-CN" altLang="en-US" sz="2400"/>
              <a:t>用两片</a:t>
            </a:r>
            <a:r>
              <a:rPr kumimoji="1" lang="en-US" altLang="zh-CN" sz="2400"/>
              <a:t>3-8</a:t>
            </a:r>
            <a:r>
              <a:rPr kumimoji="1" lang="zh-CN" altLang="en-US" sz="2400"/>
              <a:t>译码器扩展为</a:t>
            </a:r>
            <a:r>
              <a:rPr kumimoji="1" lang="en-US" altLang="zh-CN" sz="2400"/>
              <a:t>4-16</a:t>
            </a:r>
            <a:r>
              <a:rPr kumimoji="1" lang="zh-CN" altLang="en-US" sz="2400"/>
              <a:t>译码器</a:t>
            </a:r>
          </a:p>
        </p:txBody>
      </p:sp>
      <p:sp>
        <p:nvSpPr>
          <p:cNvPr id="119813" name="Text Box 11">
            <a:hlinkClick r:id="rId4" action="ppaction://hlinksldjump"/>
          </p:cNvPr>
          <p:cNvSpPr txBox="1">
            <a:spLocks noChangeArrowheads="1"/>
          </p:cNvSpPr>
          <p:nvPr/>
        </p:nvSpPr>
        <p:spPr bwMode="auto">
          <a:xfrm>
            <a:off x="781050" y="153988"/>
            <a:ext cx="397033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㈠  利用使能端进行扩展</a:t>
            </a: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txBox="1">
            <a:spLocks/>
          </p:cNvSpPr>
          <p:nvPr/>
        </p:nvSpPr>
        <p:spPr bwMode="auto">
          <a:xfrm>
            <a:off x="542925" y="212725"/>
            <a:ext cx="77930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zh-CN" sz="2400">
                <a:solidFill>
                  <a:schemeClr val="tx2"/>
                </a:solidFill>
              </a:rPr>
              <a:t>8线-3线优先编码器</a:t>
            </a:r>
            <a:r>
              <a:rPr lang="zh-CN" altLang="en-US" sz="2400">
                <a:solidFill>
                  <a:schemeClr val="tx2"/>
                </a:solidFill>
              </a:rPr>
              <a:t>扩展为</a:t>
            </a:r>
            <a:r>
              <a:rPr lang="en-US" altLang="zh-CN" sz="2400">
                <a:solidFill>
                  <a:schemeClr val="tx2"/>
                </a:solidFill>
              </a:rPr>
              <a:t>16</a:t>
            </a:r>
            <a:r>
              <a:rPr lang="zh-CN" altLang="en-US" sz="2400">
                <a:solidFill>
                  <a:schemeClr val="tx2"/>
                </a:solidFill>
              </a:rPr>
              <a:t>线</a:t>
            </a:r>
            <a:r>
              <a:rPr lang="en-US" altLang="zh-CN" sz="2400">
                <a:solidFill>
                  <a:schemeClr val="tx2"/>
                </a:solidFill>
              </a:rPr>
              <a:t>-4</a:t>
            </a:r>
            <a:r>
              <a:rPr lang="zh-CN" altLang="en-US" sz="2400">
                <a:solidFill>
                  <a:schemeClr val="tx2"/>
                </a:solidFill>
              </a:rPr>
              <a:t>线编码器</a:t>
            </a:r>
          </a:p>
        </p:txBody>
      </p:sp>
      <p:pic>
        <p:nvPicPr>
          <p:cNvPr id="1208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862013"/>
            <a:ext cx="5048250"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88D6C120-8A0F-4D30-913C-75730C4F2A02}" type="slidenum">
              <a:rPr lang="en-US" altLang="zh-CN" sz="1800" b="0">
                <a:solidFill>
                  <a:schemeClr val="bg2"/>
                </a:solidFill>
                <a:latin typeface="Arial" panose="020B0604020202020204" pitchFamily="34" charset="0"/>
              </a:rPr>
              <a:pPr algn="l">
                <a:spcBef>
                  <a:spcPct val="0"/>
                </a:spcBef>
                <a:buClrTx/>
                <a:buSzTx/>
                <a:buFontTx/>
                <a:buNone/>
              </a:pPr>
              <a:t>112</a:t>
            </a:fld>
            <a:endParaRPr lang="en-US" altLang="zh-CN" sz="1800" b="0">
              <a:solidFill>
                <a:schemeClr val="bg2"/>
              </a:solidFill>
              <a:latin typeface="Arial" panose="020B0604020202020204" pitchFamily="34" charset="0"/>
            </a:endParaRPr>
          </a:p>
        </p:txBody>
      </p:sp>
      <p:graphicFrame>
        <p:nvGraphicFramePr>
          <p:cNvPr id="121859" name="Object 3"/>
          <p:cNvGraphicFramePr>
            <a:graphicFrameLocks noChangeAspect="1"/>
          </p:cNvGraphicFramePr>
          <p:nvPr/>
        </p:nvGraphicFramePr>
        <p:xfrm>
          <a:off x="0" y="2155825"/>
          <a:ext cx="8966200" cy="4702175"/>
        </p:xfrm>
        <a:graphic>
          <a:graphicData uri="http://schemas.openxmlformats.org/presentationml/2006/ole">
            <mc:AlternateContent xmlns:mc="http://schemas.openxmlformats.org/markup-compatibility/2006">
              <mc:Choice xmlns:v="urn:schemas-microsoft-com:vml" Requires="v">
                <p:oleObj name="VISIO" r:id="rId2" imgW="8964720" imgH="4700880" progId="Visio.Drawing.5">
                  <p:embed/>
                </p:oleObj>
              </mc:Choice>
              <mc:Fallback>
                <p:oleObj name="VISIO" r:id="rId2" imgW="8964720" imgH="4700880" progId="Visio.Drawing.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5825"/>
                        <a:ext cx="8966200"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860" name="Text Box 9"/>
          <p:cNvSpPr txBox="1">
            <a:spLocks noChangeArrowheads="1"/>
          </p:cNvSpPr>
          <p:nvPr/>
        </p:nvSpPr>
        <p:spPr bwMode="auto">
          <a:xfrm>
            <a:off x="1258888" y="1125538"/>
            <a:ext cx="29686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zh-CN" altLang="en-US" sz="2400">
                <a:solidFill>
                  <a:schemeClr val="tx2"/>
                </a:solidFill>
              </a:rPr>
              <a:t>四选一扩展为八选一</a:t>
            </a:r>
          </a:p>
        </p:txBody>
      </p:sp>
      <p:sp>
        <p:nvSpPr>
          <p:cNvPr id="121861" name="Text Box 11">
            <a:hlinkClick r:id="rId4" action="ppaction://hlinksldjump"/>
          </p:cNvPr>
          <p:cNvSpPr txBox="1">
            <a:spLocks noChangeArrowheads="1"/>
          </p:cNvSpPr>
          <p:nvPr/>
        </p:nvSpPr>
        <p:spPr bwMode="auto">
          <a:xfrm>
            <a:off x="593725" y="203200"/>
            <a:ext cx="39703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㈠  利用使能端进行扩展</a:t>
            </a:r>
          </a:p>
        </p:txBody>
      </p:sp>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D8796744-0C06-4BD3-A73B-63CF9CDFFCF3}" type="slidenum">
              <a:rPr lang="en-US" altLang="zh-CN" sz="1800" b="0">
                <a:solidFill>
                  <a:schemeClr val="bg2"/>
                </a:solidFill>
                <a:latin typeface="Arial" panose="020B0604020202020204" pitchFamily="34" charset="0"/>
              </a:rPr>
              <a:pPr algn="l">
                <a:spcBef>
                  <a:spcPct val="0"/>
                </a:spcBef>
                <a:buClrTx/>
                <a:buSzTx/>
                <a:buFontTx/>
                <a:buNone/>
              </a:pPr>
              <a:t>113</a:t>
            </a:fld>
            <a:endParaRPr lang="en-US" altLang="zh-CN" sz="1800" b="0">
              <a:solidFill>
                <a:schemeClr val="bg2"/>
              </a:solidFill>
              <a:latin typeface="Arial" panose="020B0604020202020204" pitchFamily="34" charset="0"/>
            </a:endParaRPr>
          </a:p>
        </p:txBody>
      </p:sp>
      <p:graphicFrame>
        <p:nvGraphicFramePr>
          <p:cNvPr id="122883" name="Object 3"/>
          <p:cNvGraphicFramePr>
            <a:graphicFrameLocks noChangeAspect="1"/>
          </p:cNvGraphicFramePr>
          <p:nvPr/>
        </p:nvGraphicFramePr>
        <p:xfrm>
          <a:off x="1295400" y="1347788"/>
          <a:ext cx="6545263" cy="6294437"/>
        </p:xfrm>
        <a:graphic>
          <a:graphicData uri="http://schemas.openxmlformats.org/presentationml/2006/ole">
            <mc:AlternateContent xmlns:mc="http://schemas.openxmlformats.org/markup-compatibility/2006">
              <mc:Choice xmlns:v="urn:schemas-microsoft-com:vml" Requires="v">
                <p:oleObj name="VISIO" r:id="rId2" imgW="6543720" imgH="6293880" progId="Visio.Drawing.5">
                  <p:embed/>
                </p:oleObj>
              </mc:Choice>
              <mc:Fallback>
                <p:oleObj name="VISIO" r:id="rId2" imgW="6543720" imgH="6293880" progId="Visio.Drawing.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47788"/>
                        <a:ext cx="6545263" cy="629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884" name="Rectangle 10"/>
          <p:cNvSpPr>
            <a:spLocks noGrp="1"/>
          </p:cNvSpPr>
          <p:nvPr>
            <p:ph type="title" idx="4294967295"/>
          </p:nvPr>
        </p:nvSpPr>
        <p:spPr>
          <a:xfrm>
            <a:off x="1006475" y="962025"/>
            <a:ext cx="7793038" cy="477838"/>
          </a:xfrm>
          <a:noFill/>
        </p:spPr>
        <p:txBody>
          <a:bodyPr/>
          <a:lstStyle/>
          <a:p>
            <a:r>
              <a:rPr kumimoji="1" lang="zh-CN" altLang="en-US" sz="2400"/>
              <a:t>用双四选一</a:t>
            </a:r>
            <a:r>
              <a:rPr kumimoji="1" lang="en-US" altLang="zh-CN" sz="2400"/>
              <a:t>MUX</a:t>
            </a:r>
            <a:r>
              <a:rPr kumimoji="1" lang="zh-CN" altLang="en-US" sz="2400"/>
              <a:t>扩展为八选一</a:t>
            </a:r>
            <a:r>
              <a:rPr kumimoji="1" lang="en-US" altLang="zh-CN" sz="2400"/>
              <a:t>MUX</a:t>
            </a:r>
            <a:endParaRPr kumimoji="1" lang="zh-CN" altLang="en-US" sz="2400"/>
          </a:p>
        </p:txBody>
      </p:sp>
      <p:sp>
        <p:nvSpPr>
          <p:cNvPr id="122885" name="Text Box 11">
            <a:hlinkClick r:id="rId4" action="ppaction://hlinksldjump"/>
          </p:cNvPr>
          <p:cNvSpPr txBox="1">
            <a:spLocks noChangeArrowheads="1"/>
          </p:cNvSpPr>
          <p:nvPr/>
        </p:nvSpPr>
        <p:spPr bwMode="auto">
          <a:xfrm>
            <a:off x="792163" y="241300"/>
            <a:ext cx="39703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㈠  利用使能端进行扩展</a:t>
            </a:r>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E74AA38A-A111-491C-9327-463164F227D7}" type="slidenum">
              <a:rPr lang="en-US" altLang="zh-CN" sz="1800" b="0">
                <a:solidFill>
                  <a:schemeClr val="bg2"/>
                </a:solidFill>
                <a:latin typeface="Arial" panose="020B0604020202020204" pitchFamily="34" charset="0"/>
              </a:rPr>
              <a:pPr algn="l">
                <a:spcBef>
                  <a:spcPct val="0"/>
                </a:spcBef>
                <a:buClrTx/>
                <a:buSzTx/>
                <a:buFontTx/>
                <a:buNone/>
              </a:pPr>
              <a:t>114</a:t>
            </a:fld>
            <a:endParaRPr lang="en-US" altLang="zh-CN" sz="1800" b="0">
              <a:solidFill>
                <a:schemeClr val="bg2"/>
              </a:solidFill>
              <a:latin typeface="Arial" panose="020B0604020202020204" pitchFamily="34" charset="0"/>
            </a:endParaRPr>
          </a:p>
        </p:txBody>
      </p:sp>
      <p:graphicFrame>
        <p:nvGraphicFramePr>
          <p:cNvPr id="123907" name="Object 3"/>
          <p:cNvGraphicFramePr>
            <a:graphicFrameLocks noChangeAspect="1"/>
          </p:cNvGraphicFramePr>
          <p:nvPr/>
        </p:nvGraphicFramePr>
        <p:xfrm>
          <a:off x="212725" y="1600200"/>
          <a:ext cx="9220200" cy="5257800"/>
        </p:xfrm>
        <a:graphic>
          <a:graphicData uri="http://schemas.openxmlformats.org/presentationml/2006/ole">
            <mc:AlternateContent xmlns:mc="http://schemas.openxmlformats.org/markup-compatibility/2006">
              <mc:Choice xmlns:v="urn:schemas-microsoft-com:vml" Requires="v">
                <p:oleObj name="VISIO" r:id="rId2" imgW="13194720" imgH="6873120" progId="Visio.Drawing.5">
                  <p:embed/>
                </p:oleObj>
              </mc:Choice>
              <mc:Fallback>
                <p:oleObj name="VISIO" r:id="rId2" imgW="13194720" imgH="6873120" progId="Visio.Drawing.5">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600200"/>
                        <a:ext cx="9220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8" name="Text Box 8"/>
          <p:cNvSpPr txBox="1">
            <a:spLocks noChangeArrowheads="1"/>
          </p:cNvSpPr>
          <p:nvPr/>
        </p:nvSpPr>
        <p:spPr bwMode="auto">
          <a:xfrm>
            <a:off x="935038" y="1008063"/>
            <a:ext cx="32781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zh-CN" altLang="en-US" sz="2400">
                <a:solidFill>
                  <a:schemeClr val="tx2"/>
                </a:solidFill>
              </a:rPr>
              <a:t>四选一扩展为十六选一</a:t>
            </a:r>
          </a:p>
        </p:txBody>
      </p:sp>
      <p:sp>
        <p:nvSpPr>
          <p:cNvPr id="123909" name="Text Box 10"/>
          <p:cNvSpPr txBox="1">
            <a:spLocks noChangeArrowheads="1"/>
          </p:cNvSpPr>
          <p:nvPr/>
        </p:nvSpPr>
        <p:spPr bwMode="auto">
          <a:xfrm>
            <a:off x="627063" y="260350"/>
            <a:ext cx="21669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㈡  树状扩展</a:t>
            </a:r>
          </a:p>
        </p:txBody>
      </p:sp>
      <p:sp>
        <p:nvSpPr>
          <p:cNvPr id="2" name="矩形 1"/>
          <p:cNvSpPr/>
          <p:nvPr/>
        </p:nvSpPr>
        <p:spPr>
          <a:xfrm>
            <a:off x="3648075" y="1470025"/>
            <a:ext cx="3114675" cy="1406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1" fill="hold" grpId="0"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F719A83E-16A4-4239-B7E5-4CD73D223E69}" type="slidenum">
              <a:rPr lang="en-US" altLang="zh-CN" sz="1800" b="0">
                <a:solidFill>
                  <a:schemeClr val="bg2"/>
                </a:solidFill>
                <a:latin typeface="Arial" panose="020B0604020202020204" pitchFamily="34" charset="0"/>
              </a:rPr>
              <a:pPr algn="l">
                <a:spcBef>
                  <a:spcPct val="0"/>
                </a:spcBef>
                <a:buClrTx/>
                <a:buSzTx/>
                <a:buFontTx/>
                <a:buNone/>
              </a:pPr>
              <a:t>115</a:t>
            </a:fld>
            <a:endParaRPr lang="en-US" altLang="zh-CN" sz="1800" b="0">
              <a:solidFill>
                <a:schemeClr val="bg2"/>
              </a:solidFill>
              <a:latin typeface="Arial" panose="020B0604020202020204" pitchFamily="34" charset="0"/>
            </a:endParaRPr>
          </a:p>
        </p:txBody>
      </p:sp>
      <p:pic>
        <p:nvPicPr>
          <p:cNvPr id="309253" name="Picture 5" descr="4Z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12875"/>
            <a:ext cx="838835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6"/>
          <p:cNvSpPr>
            <a:spLocks noChangeArrowheads="1"/>
          </p:cNvSpPr>
          <p:nvPr/>
        </p:nvSpPr>
        <p:spPr bwMode="auto">
          <a:xfrm>
            <a:off x="663575" y="895350"/>
            <a:ext cx="7559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marL="0" lvl="1">
              <a:spcBef>
                <a:spcPct val="0"/>
              </a:spcBef>
              <a:buClrTx/>
              <a:buSzTx/>
              <a:buFontTx/>
              <a:buNone/>
            </a:pPr>
            <a:r>
              <a:rPr lang="zh-CN" altLang="en-US" sz="2400">
                <a:solidFill>
                  <a:schemeClr val="tx2"/>
                </a:solidFill>
              </a:rPr>
              <a:t>二十四位比较器，由两级电路构成。 </a:t>
            </a:r>
          </a:p>
        </p:txBody>
      </p:sp>
      <p:sp>
        <p:nvSpPr>
          <p:cNvPr id="124933" name="Text Box 8"/>
          <p:cNvSpPr txBox="1">
            <a:spLocks noChangeArrowheads="1"/>
          </p:cNvSpPr>
          <p:nvPr/>
        </p:nvSpPr>
        <p:spPr bwMode="auto">
          <a:xfrm>
            <a:off x="900113" y="101600"/>
            <a:ext cx="21669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0000FF"/>
                </a:solidFill>
                <a:latin typeface="Times New Roman" panose="02020603050405020304" pitchFamily="18" charset="0"/>
                <a:ea typeface="楷体_GB2312" pitchFamily="49" charset="-122"/>
              </a:rPr>
              <a:t>㈡  树状扩展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09253"/>
                                        </p:tgtEl>
                                        <p:attrNameLst>
                                          <p:attrName>style.visibility</p:attrName>
                                        </p:attrNameLst>
                                      </p:cBhvr>
                                      <p:to>
                                        <p:strVal val="visible"/>
                                      </p:to>
                                    </p:set>
                                    <p:anim calcmode="lin" valueType="num">
                                      <p:cBhvr additive="base">
                                        <p:cTn id="7" dur="500" fill="hold"/>
                                        <p:tgtEl>
                                          <p:spTgt spid="309253"/>
                                        </p:tgtEl>
                                        <p:attrNameLst>
                                          <p:attrName>ppt_x</p:attrName>
                                        </p:attrNameLst>
                                      </p:cBhvr>
                                      <p:tavLst>
                                        <p:tav tm="0">
                                          <p:val>
                                            <p:strVal val="0-#ppt_w/2"/>
                                          </p:val>
                                        </p:tav>
                                        <p:tav tm="100000">
                                          <p:val>
                                            <p:strVal val="#ppt_x"/>
                                          </p:val>
                                        </p:tav>
                                      </p:tavLst>
                                    </p:anim>
                                    <p:anim calcmode="lin" valueType="num">
                                      <p:cBhvr additive="base">
                                        <p:cTn id="8" dur="500" fill="hold"/>
                                        <p:tgtEl>
                                          <p:spTgt spid="309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168275"/>
            <a:ext cx="7791450" cy="477838"/>
          </a:xfrm>
        </p:spPr>
        <p:txBody>
          <a:bodyPr/>
          <a:lstStyle/>
          <a:p>
            <a:pPr eaLnBrk="1" hangingPunct="1"/>
            <a:r>
              <a:rPr lang="en-US" altLang="zh-CN" sz="3200"/>
              <a:t>5.1.3 </a:t>
            </a:r>
            <a:r>
              <a:rPr lang="zh-CN" altLang="en-US" sz="3200"/>
              <a:t>半导体数码管和七段字形码译码器 </a:t>
            </a:r>
          </a:p>
        </p:txBody>
      </p:sp>
      <p:sp>
        <p:nvSpPr>
          <p:cNvPr id="15363" name="Rectangle 3"/>
          <p:cNvSpPr>
            <a:spLocks noGrp="1" noChangeArrowheads="1"/>
          </p:cNvSpPr>
          <p:nvPr>
            <p:ph type="body" idx="1"/>
          </p:nvPr>
        </p:nvSpPr>
        <p:spPr/>
        <p:txBody>
          <a:bodyPr/>
          <a:lstStyle/>
          <a:p>
            <a:pPr marL="0" indent="0" eaLnBrk="1" hangingPunct="1">
              <a:buFont typeface="Wingdings" panose="05000000000000000000" pitchFamily="2" charset="2"/>
              <a:buNone/>
              <a:defRPr/>
            </a:pPr>
            <a:r>
              <a:rPr lang="en-US" altLang="zh-CN" sz="2800" dirty="0"/>
              <a:t>1. </a:t>
            </a:r>
            <a:r>
              <a:rPr lang="zh-CN" altLang="en-US" sz="2800" dirty="0"/>
              <a:t>半导体数码管</a:t>
            </a:r>
          </a:p>
          <a:p>
            <a:pPr eaLnBrk="1" hangingPunct="1">
              <a:defRPr/>
            </a:pPr>
            <a:r>
              <a:rPr lang="zh-CN" altLang="en-US" sz="2000" dirty="0">
                <a:solidFill>
                  <a:srgbClr val="A50021"/>
                </a:solidFill>
              </a:rPr>
              <a:t>构成：</a:t>
            </a:r>
            <a:r>
              <a:rPr lang="en-US" altLang="zh-CN" sz="2000" dirty="0"/>
              <a:t>7</a:t>
            </a:r>
            <a:r>
              <a:rPr lang="zh-CN" altLang="en-US" sz="2000" dirty="0"/>
              <a:t>组条形发光二极管排列成</a:t>
            </a:r>
            <a:r>
              <a:rPr lang="zh-CN" altLang="en-US" sz="2000" dirty="0">
                <a:latin typeface="Arial" charset="0"/>
              </a:rPr>
              <a:t>“</a:t>
            </a:r>
            <a:r>
              <a:rPr lang="en-US" altLang="zh-CN" sz="2000" dirty="0"/>
              <a:t>8</a:t>
            </a:r>
            <a:r>
              <a:rPr lang="en-US" altLang="zh-CN" sz="2000" dirty="0">
                <a:latin typeface="Arial" charset="0"/>
              </a:rPr>
              <a:t>”</a:t>
            </a:r>
            <a:r>
              <a:rPr lang="zh-CN" altLang="en-US" sz="2000" dirty="0"/>
              <a:t>字形，故称为七段数码管。</a:t>
            </a:r>
          </a:p>
          <a:p>
            <a:pPr eaLnBrk="1" hangingPunct="1">
              <a:defRPr/>
            </a:pPr>
            <a:r>
              <a:rPr lang="zh-CN" altLang="en-US" sz="2000" dirty="0">
                <a:solidFill>
                  <a:srgbClr val="A50021"/>
                </a:solidFill>
              </a:rPr>
              <a:t>可显示字符：</a:t>
            </a:r>
            <a:r>
              <a:rPr lang="zh-CN" altLang="en-US" sz="2000" dirty="0">
                <a:latin typeface="Arial" charset="0"/>
              </a:rPr>
              <a:t>“</a:t>
            </a:r>
            <a:r>
              <a:rPr lang="en-US" altLang="zh-CN" sz="2000" dirty="0"/>
              <a:t>0</a:t>
            </a:r>
            <a:r>
              <a:rPr lang="en-US" altLang="zh-CN" sz="2000" dirty="0">
                <a:latin typeface="Arial" charset="0"/>
              </a:rPr>
              <a:t>”</a:t>
            </a:r>
            <a:r>
              <a:rPr lang="zh-CN" altLang="en-US" sz="2000" dirty="0"/>
              <a:t>到</a:t>
            </a:r>
            <a:r>
              <a:rPr lang="zh-CN" altLang="en-US" sz="2000" dirty="0">
                <a:latin typeface="Arial" charset="0"/>
              </a:rPr>
              <a:t>“</a:t>
            </a:r>
            <a:r>
              <a:rPr lang="en-US" altLang="zh-CN" sz="2000" dirty="0"/>
              <a:t>9</a:t>
            </a:r>
            <a:r>
              <a:rPr lang="en-US" altLang="zh-CN" sz="2000" dirty="0">
                <a:latin typeface="Arial" charset="0"/>
              </a:rPr>
              <a:t>”</a:t>
            </a:r>
            <a:r>
              <a:rPr lang="zh-CN" altLang="en-US" sz="2000" dirty="0"/>
              <a:t>等</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2228850"/>
            <a:ext cx="1893888"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657475"/>
            <a:ext cx="227012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338" y="1790700"/>
            <a:ext cx="20955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825" y="2228850"/>
            <a:ext cx="22018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1574800" y="5851525"/>
            <a:ext cx="163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共阴极数码管 </a:t>
            </a:r>
          </a:p>
        </p:txBody>
      </p:sp>
      <p:sp>
        <p:nvSpPr>
          <p:cNvPr id="9" name="Rectangle 9"/>
          <p:cNvSpPr>
            <a:spLocks noChangeArrowheads="1"/>
          </p:cNvSpPr>
          <p:nvPr/>
        </p:nvSpPr>
        <p:spPr bwMode="auto">
          <a:xfrm>
            <a:off x="6057900" y="5737225"/>
            <a:ext cx="163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共阳极数码管 </a:t>
            </a:r>
          </a:p>
        </p:txBody>
      </p:sp>
      <p:sp>
        <p:nvSpPr>
          <p:cNvPr id="10" name="Rectangle 3"/>
          <p:cNvSpPr txBox="1">
            <a:spLocks noChangeArrowheads="1"/>
          </p:cNvSpPr>
          <p:nvPr/>
        </p:nvSpPr>
        <p:spPr bwMode="auto">
          <a:xfrm>
            <a:off x="187325" y="6283325"/>
            <a:ext cx="8788400" cy="473075"/>
          </a:xfrm>
          <a:prstGeom prst="rect">
            <a:avLst/>
          </a:prstGeom>
          <a:solidFill>
            <a:srgbClr val="FFFF00"/>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buFont typeface="Wingdings" panose="05000000000000000000" pitchFamily="2" charset="2"/>
              <a:buNone/>
            </a:pPr>
            <a:r>
              <a:rPr lang="zh-CN" altLang="en-US" sz="2000"/>
              <a:t>显示同一数字的驱动码，对于共阴极和共阳极数码管来说，是互为反码的。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700" y="4329113"/>
            <a:ext cx="1681163"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ChangeArrowheads="1"/>
          </p:cNvSpPr>
          <p:nvPr/>
        </p:nvSpPr>
        <p:spPr bwMode="auto">
          <a:xfrm>
            <a:off x="588963" y="223838"/>
            <a:ext cx="6156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Franklin Gothic Medium" panose="020B0603020102020204" pitchFamily="34" charset="0"/>
                <a:ea typeface="微软雅黑" panose="020B0503020204020204" pitchFamily="34" charset="-122"/>
              </a:rPr>
              <a:t>半导体数码管和七段字形译码器</a:t>
            </a:r>
          </a:p>
        </p:txBody>
      </p:sp>
      <p:pic>
        <p:nvPicPr>
          <p:cNvPr id="6" name="Picture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225" y="1016000"/>
            <a:ext cx="3394075"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0"/>
            <a:ext cx="3140075"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4076700"/>
            <a:ext cx="5761038"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3"/>
          <p:cNvSpPr txBox="1">
            <a:spLocks noChangeArrowheads="1"/>
          </p:cNvSpPr>
          <p:nvPr/>
        </p:nvSpPr>
        <p:spPr bwMode="auto">
          <a:xfrm>
            <a:off x="2100263" y="3105150"/>
            <a:ext cx="2663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a:latin typeface="Arial" panose="020B0604020202020204" pitchFamily="34" charset="0"/>
              </a:rPr>
              <a:t>十进制显示格式</a:t>
            </a:r>
          </a:p>
        </p:txBody>
      </p:sp>
      <p:sp>
        <p:nvSpPr>
          <p:cNvPr id="10" name="Text Box 84"/>
          <p:cNvSpPr txBox="1">
            <a:spLocks noChangeArrowheads="1"/>
          </p:cNvSpPr>
          <p:nvPr/>
        </p:nvSpPr>
        <p:spPr bwMode="auto">
          <a:xfrm>
            <a:off x="2100263" y="6273800"/>
            <a:ext cx="2663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a:latin typeface="Arial" panose="020B0604020202020204" pitchFamily="34" charset="0"/>
              </a:rPr>
              <a:t>十六进制显示格式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87325" y="304800"/>
            <a:ext cx="7793038" cy="477838"/>
          </a:xfrm>
        </p:spPr>
        <p:txBody>
          <a:bodyPr/>
          <a:lstStyle/>
          <a:p>
            <a:pPr eaLnBrk="1" hangingPunct="1"/>
            <a:r>
              <a:rPr lang="en-US" altLang="zh-CN" sz="3200">
                <a:solidFill>
                  <a:schemeClr val="tx1"/>
                </a:solidFill>
              </a:rPr>
              <a:t>2. </a:t>
            </a:r>
            <a:r>
              <a:rPr lang="zh-CN" altLang="en-US" sz="3200">
                <a:solidFill>
                  <a:schemeClr val="tx1"/>
                </a:solidFill>
              </a:rPr>
              <a:t>七段字形码译码器</a:t>
            </a:r>
          </a:p>
        </p:txBody>
      </p:sp>
      <p:sp>
        <p:nvSpPr>
          <p:cNvPr id="17411" name="Rectangle 3"/>
          <p:cNvSpPr>
            <a:spLocks noGrp="1" noChangeArrowheads="1"/>
          </p:cNvSpPr>
          <p:nvPr>
            <p:ph type="body" idx="1"/>
          </p:nvPr>
        </p:nvSpPr>
        <p:spPr>
          <a:xfrm>
            <a:off x="179388" y="836613"/>
            <a:ext cx="8775700" cy="2405062"/>
          </a:xfrm>
        </p:spPr>
        <p:txBody>
          <a:bodyPr/>
          <a:lstStyle/>
          <a:p>
            <a:pPr eaLnBrk="1" hangingPunct="1">
              <a:lnSpc>
                <a:spcPct val="90000"/>
              </a:lnSpc>
            </a:pPr>
            <a:r>
              <a:rPr lang="zh-CN" altLang="en-US" sz="2800" dirty="0">
                <a:solidFill>
                  <a:srgbClr val="A50021"/>
                </a:solidFill>
              </a:rPr>
              <a:t>作用：</a:t>
            </a:r>
            <a:r>
              <a:rPr lang="zh-CN" altLang="en-US" sz="2800" dirty="0"/>
              <a:t>将输入的</a:t>
            </a:r>
            <a:r>
              <a:rPr lang="en-US" altLang="zh-CN" sz="2800" dirty="0"/>
              <a:t>BCD</a:t>
            </a:r>
            <a:r>
              <a:rPr lang="zh-CN" altLang="en-US" sz="2800" dirty="0"/>
              <a:t>码翻译成字形码输出 </a:t>
            </a:r>
          </a:p>
          <a:p>
            <a:pPr eaLnBrk="1" hangingPunct="1">
              <a:lnSpc>
                <a:spcPct val="90000"/>
              </a:lnSpc>
            </a:pPr>
            <a:r>
              <a:rPr lang="zh-CN" altLang="en-US" sz="2800" dirty="0">
                <a:solidFill>
                  <a:srgbClr val="A50021"/>
                </a:solidFill>
              </a:rPr>
              <a:t>常用集成芯片：</a:t>
            </a:r>
          </a:p>
          <a:p>
            <a:pPr lvl="1" eaLnBrk="1" hangingPunct="1">
              <a:lnSpc>
                <a:spcPct val="90000"/>
              </a:lnSpc>
            </a:pPr>
            <a:r>
              <a:rPr lang="zh-CN" altLang="en-US" sz="2400" dirty="0"/>
              <a:t>共阴极：</a:t>
            </a:r>
            <a:r>
              <a:rPr lang="en-US" altLang="zh-CN" sz="2400" dirty="0"/>
              <a:t>7448</a:t>
            </a:r>
            <a:r>
              <a:rPr lang="zh-CN" altLang="en-US" sz="2400" dirty="0"/>
              <a:t>和</a:t>
            </a:r>
            <a:r>
              <a:rPr lang="en-US" altLang="zh-CN" sz="2400" dirty="0"/>
              <a:t>74248 </a:t>
            </a:r>
          </a:p>
          <a:p>
            <a:pPr lvl="1" eaLnBrk="1" hangingPunct="1">
              <a:lnSpc>
                <a:spcPct val="90000"/>
              </a:lnSpc>
            </a:pPr>
            <a:r>
              <a:rPr lang="zh-CN" altLang="en-US" sz="2400" dirty="0"/>
              <a:t>共阳极：</a:t>
            </a:r>
            <a:r>
              <a:rPr lang="en-US" altLang="zh-CN" sz="2400" dirty="0"/>
              <a:t>7447</a:t>
            </a:r>
            <a:r>
              <a:rPr lang="zh-CN" altLang="en-US" sz="2400" dirty="0"/>
              <a:t>和</a:t>
            </a:r>
            <a:r>
              <a:rPr lang="en-US" altLang="zh-CN" sz="2400" dirty="0"/>
              <a:t>74247</a:t>
            </a:r>
          </a:p>
          <a:p>
            <a:pPr eaLnBrk="1" hangingPunct="1">
              <a:lnSpc>
                <a:spcPct val="90000"/>
              </a:lnSpc>
            </a:pPr>
            <a:r>
              <a:rPr lang="zh-CN" altLang="en-US" sz="2800" dirty="0">
                <a:solidFill>
                  <a:srgbClr val="A50021"/>
                </a:solidFill>
              </a:rPr>
              <a:t>逻辑图： </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3632200"/>
            <a:ext cx="3205163"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188" y="3652838"/>
            <a:ext cx="3179762"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6"/>
          <p:cNvSpPr>
            <a:spLocks noChangeArrowheads="1"/>
          </p:cNvSpPr>
          <p:nvPr/>
        </p:nvSpPr>
        <p:spPr bwMode="auto">
          <a:xfrm>
            <a:off x="1104900" y="6037263"/>
            <a:ext cx="27860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7448</a:t>
            </a:r>
            <a:r>
              <a:rPr lang="zh-CN" altLang="en-US" sz="1800"/>
              <a:t>、</a:t>
            </a:r>
            <a:r>
              <a:rPr lang="en-US" altLang="zh-CN" sz="1800"/>
              <a:t>74LS248</a:t>
            </a:r>
            <a:r>
              <a:rPr lang="zh-CN" altLang="en-US" sz="1800"/>
              <a:t>逻辑图 </a:t>
            </a:r>
          </a:p>
        </p:txBody>
      </p:sp>
      <p:sp>
        <p:nvSpPr>
          <p:cNvPr id="17415" name="Rectangle 7"/>
          <p:cNvSpPr>
            <a:spLocks noChangeArrowheads="1"/>
          </p:cNvSpPr>
          <p:nvPr/>
        </p:nvSpPr>
        <p:spPr bwMode="auto">
          <a:xfrm>
            <a:off x="5618163" y="5988050"/>
            <a:ext cx="278606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7447</a:t>
            </a:r>
            <a:r>
              <a:rPr lang="zh-CN" altLang="en-US" sz="1800"/>
              <a:t>、</a:t>
            </a:r>
            <a:r>
              <a:rPr lang="en-US" altLang="zh-CN" sz="1800"/>
              <a:t>74LS247</a:t>
            </a:r>
            <a:r>
              <a:rPr lang="zh-CN" altLang="en-US" sz="1800"/>
              <a:t>逻辑图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8" y="1847850"/>
            <a:ext cx="6843712"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4724400"/>
            <a:ext cx="168751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107950" y="7938"/>
            <a:ext cx="6826250" cy="539750"/>
          </a:xfrm>
          <a:prstGeom prst="rect">
            <a:avLst/>
          </a:prstGeom>
          <a:solidFill>
            <a:srgbClr val="CCCCFF"/>
          </a:solidFill>
          <a:ln w="9525">
            <a:solidFill>
              <a:schemeClr val="tx1"/>
            </a:solidFill>
            <a:miter lim="800000"/>
            <a:headEnd/>
            <a:tailEnd/>
          </a:ln>
        </p:spPr>
        <p:txBody>
          <a:bodyPr/>
          <a:lstStyle/>
          <a:p>
            <a:pPr marL="273050" indent="-228600" eaLnBrk="1" hangingPunct="1">
              <a:lnSpc>
                <a:spcPct val="80000"/>
              </a:lnSpc>
              <a:spcBef>
                <a:spcPct val="20000"/>
              </a:spcBef>
              <a:buClr>
                <a:schemeClr val="tx2"/>
              </a:buClr>
              <a:buFont typeface="Wingdings" pitchFamily="2" charset="2"/>
              <a:buNone/>
              <a:tabLst>
                <a:tab pos="2863850" algn="l"/>
              </a:tabLst>
              <a:defRPr/>
            </a:pPr>
            <a:r>
              <a:rPr lang="zh-CN" altLang="en-US" sz="1600" b="1" dirty="0">
                <a:solidFill>
                  <a:srgbClr val="0000FF"/>
                </a:solidFill>
                <a:latin typeface="+mn-ea"/>
                <a:ea typeface="+mn-ea"/>
              </a:rPr>
              <a:t>试灯输入 </a:t>
            </a:r>
            <a:r>
              <a:rPr lang="en-US" altLang="zh-CN" sz="1600" b="1" dirty="0">
                <a:solidFill>
                  <a:srgbClr val="0000FF"/>
                </a:solidFill>
                <a:latin typeface="+mn-ea"/>
                <a:ea typeface="+mn-ea"/>
              </a:rPr>
              <a:t>LT  </a:t>
            </a:r>
            <a:r>
              <a:rPr lang="en-US" altLang="zh-CN" sz="1600" b="1" dirty="0">
                <a:latin typeface="+mn-ea"/>
                <a:ea typeface="+mn-ea"/>
              </a:rPr>
              <a:t>--</a:t>
            </a:r>
            <a:r>
              <a:rPr lang="zh-CN" altLang="en-US" sz="1600" b="1" dirty="0">
                <a:latin typeface="+mn-ea"/>
                <a:ea typeface="+mn-ea"/>
              </a:rPr>
              <a:t>为了检查数码管各段是否能正常发光</a:t>
            </a:r>
            <a:endParaRPr lang="en-US" altLang="zh-CN" sz="1600" b="1" dirty="0">
              <a:latin typeface="+mn-ea"/>
              <a:ea typeface="+mn-ea"/>
            </a:endParaRPr>
          </a:p>
          <a:p>
            <a:pPr marL="547688" lvl="1" indent="-182563" eaLnBrk="1" hangingPunct="1">
              <a:lnSpc>
                <a:spcPct val="80000"/>
              </a:lnSpc>
              <a:spcBef>
                <a:spcPct val="20000"/>
              </a:spcBef>
              <a:buClr>
                <a:schemeClr val="tx2"/>
              </a:buClr>
              <a:buFont typeface="Wingdings" pitchFamily="2" charset="2"/>
              <a:buNone/>
              <a:tabLst>
                <a:tab pos="2863850" algn="l"/>
              </a:tabLst>
              <a:defRPr/>
            </a:pPr>
            <a:r>
              <a:rPr lang="zh-CN" altLang="en-US" sz="1600" b="1" dirty="0">
                <a:latin typeface="+mn-ea"/>
                <a:ea typeface="+mn-ea"/>
              </a:rPr>
              <a:t>只要</a:t>
            </a:r>
            <a:r>
              <a:rPr lang="en-US" altLang="zh-CN" sz="1600" b="1" dirty="0">
                <a:latin typeface="+mn-ea"/>
                <a:ea typeface="+mn-ea"/>
              </a:rPr>
              <a:t>LT</a:t>
            </a:r>
            <a:r>
              <a:rPr lang="zh-CN" altLang="en-US" sz="1600" b="1" dirty="0">
                <a:latin typeface="+mn-ea"/>
                <a:ea typeface="+mn-ea"/>
              </a:rPr>
              <a:t>＝</a:t>
            </a:r>
            <a:r>
              <a:rPr lang="en-US" altLang="zh-CN" sz="1600" b="1" dirty="0">
                <a:latin typeface="+mn-ea"/>
                <a:ea typeface="+mn-ea"/>
              </a:rPr>
              <a:t>0</a:t>
            </a:r>
            <a:r>
              <a:rPr lang="zh-CN" altLang="en-US" sz="1600" b="1" dirty="0">
                <a:latin typeface="+mn-ea"/>
                <a:ea typeface="+mn-ea"/>
              </a:rPr>
              <a:t>，</a:t>
            </a:r>
            <a:r>
              <a:rPr lang="en-US" altLang="zh-CN" sz="1600" b="1" dirty="0">
                <a:latin typeface="+mn-ea"/>
                <a:ea typeface="+mn-ea"/>
              </a:rPr>
              <a:t>BI=1</a:t>
            </a:r>
            <a:r>
              <a:rPr lang="zh-CN" altLang="en-US" sz="1600" b="1" dirty="0">
                <a:latin typeface="+mn-ea"/>
                <a:ea typeface="+mn-ea"/>
              </a:rPr>
              <a:t>，无论</a:t>
            </a:r>
            <a:r>
              <a:rPr lang="en-US" altLang="zh-CN" sz="1600" b="1" dirty="0">
                <a:latin typeface="+mn-ea"/>
                <a:ea typeface="+mn-ea"/>
              </a:rPr>
              <a:t>D</a:t>
            </a:r>
            <a:r>
              <a:rPr lang="zh-CN" altLang="en-US" sz="1600" b="1" dirty="0">
                <a:latin typeface="+mn-ea"/>
                <a:ea typeface="+mn-ea"/>
              </a:rPr>
              <a:t>，</a:t>
            </a:r>
            <a:r>
              <a:rPr lang="en-US" altLang="zh-CN" sz="1600" b="1" dirty="0">
                <a:latin typeface="+mn-ea"/>
                <a:ea typeface="+mn-ea"/>
              </a:rPr>
              <a:t>C</a:t>
            </a:r>
            <a:r>
              <a:rPr lang="zh-CN" altLang="en-US" sz="1600" b="1" dirty="0">
                <a:latin typeface="+mn-ea"/>
                <a:ea typeface="+mn-ea"/>
              </a:rPr>
              <a:t>，</a:t>
            </a:r>
            <a:r>
              <a:rPr lang="en-US" altLang="zh-CN" sz="1600" b="1" dirty="0">
                <a:latin typeface="+mn-ea"/>
                <a:ea typeface="+mn-ea"/>
              </a:rPr>
              <a:t>B</a:t>
            </a:r>
            <a:r>
              <a:rPr lang="zh-CN" altLang="en-US" sz="1600" b="1" dirty="0">
                <a:latin typeface="+mn-ea"/>
                <a:ea typeface="+mn-ea"/>
              </a:rPr>
              <a:t>，</a:t>
            </a:r>
            <a:r>
              <a:rPr lang="en-US" altLang="zh-CN" sz="1600" b="1" dirty="0">
                <a:latin typeface="+mn-ea"/>
                <a:ea typeface="+mn-ea"/>
              </a:rPr>
              <a:t>A</a:t>
            </a:r>
            <a:r>
              <a:rPr lang="zh-CN" altLang="en-US" sz="1600" b="1" dirty="0">
                <a:latin typeface="+mn-ea"/>
                <a:ea typeface="+mn-ea"/>
              </a:rPr>
              <a:t>输入为何种状态，则</a:t>
            </a:r>
            <a:r>
              <a:rPr lang="en-US" altLang="zh-CN" sz="1600" b="1" dirty="0">
                <a:latin typeface="+mn-ea"/>
                <a:ea typeface="+mn-ea"/>
              </a:rPr>
              <a:t>7</a:t>
            </a:r>
            <a:r>
              <a:rPr lang="zh-CN" altLang="en-US" sz="1600" b="1" dirty="0">
                <a:latin typeface="+mn-ea"/>
                <a:ea typeface="+mn-ea"/>
              </a:rPr>
              <a:t>段应全亮。</a:t>
            </a:r>
          </a:p>
        </p:txBody>
      </p:sp>
      <p:sp>
        <p:nvSpPr>
          <p:cNvPr id="8" name="Rectangle 3"/>
          <p:cNvSpPr>
            <a:spLocks noChangeArrowheads="1"/>
          </p:cNvSpPr>
          <p:nvPr/>
        </p:nvSpPr>
        <p:spPr bwMode="auto">
          <a:xfrm>
            <a:off x="107950" y="512763"/>
            <a:ext cx="6826250" cy="539750"/>
          </a:xfrm>
          <a:prstGeom prst="rect">
            <a:avLst/>
          </a:prstGeom>
          <a:solidFill>
            <a:srgbClr val="CCCCFF"/>
          </a:solidFill>
          <a:ln w="9525">
            <a:solidFill>
              <a:schemeClr val="tx1"/>
            </a:solidFill>
            <a:miter lim="800000"/>
            <a:headEnd/>
            <a:tailEnd/>
          </a:ln>
        </p:spPr>
        <p:txBody>
          <a:bodyPr/>
          <a:lstStyle/>
          <a:p>
            <a:pPr marL="273050" indent="-228600" eaLnBrk="1" hangingPunct="1">
              <a:lnSpc>
                <a:spcPct val="80000"/>
              </a:lnSpc>
              <a:spcBef>
                <a:spcPct val="20000"/>
              </a:spcBef>
              <a:buClr>
                <a:schemeClr val="tx2"/>
              </a:buClr>
              <a:buFont typeface="Wingdings" pitchFamily="2" charset="2"/>
              <a:buNone/>
              <a:tabLst>
                <a:tab pos="2863850" algn="l"/>
              </a:tabLst>
              <a:defRPr/>
            </a:pPr>
            <a:r>
              <a:rPr lang="zh-CN" altLang="en-US" sz="1600" b="1" dirty="0">
                <a:solidFill>
                  <a:srgbClr val="0000FF"/>
                </a:solidFill>
                <a:latin typeface="+mn-ea"/>
                <a:ea typeface="+mn-ea"/>
              </a:rPr>
              <a:t>灭灯输入</a:t>
            </a:r>
            <a:r>
              <a:rPr lang="en-US" altLang="zh-CN" sz="1600" dirty="0">
                <a:solidFill>
                  <a:srgbClr val="0000FF"/>
                </a:solidFill>
                <a:latin typeface="+mn-ea"/>
                <a:ea typeface="+mn-ea"/>
              </a:rPr>
              <a:t> </a:t>
            </a:r>
            <a:r>
              <a:rPr lang="en-US" altLang="zh-CN" sz="1600" b="1" dirty="0">
                <a:solidFill>
                  <a:srgbClr val="0000FF"/>
                </a:solidFill>
                <a:latin typeface="+mn-ea"/>
                <a:ea typeface="+mn-ea"/>
              </a:rPr>
              <a:t>BI</a:t>
            </a:r>
            <a:r>
              <a:rPr lang="en-US" altLang="zh-CN" sz="1600" dirty="0">
                <a:solidFill>
                  <a:srgbClr val="0000FF"/>
                </a:solidFill>
                <a:latin typeface="+mn-ea"/>
                <a:ea typeface="+mn-ea"/>
              </a:rPr>
              <a:t> </a:t>
            </a:r>
            <a:r>
              <a:rPr lang="en-US" altLang="zh-CN" sz="1600" b="1" dirty="0">
                <a:latin typeface="+mn-ea"/>
                <a:ea typeface="+mn-ea"/>
              </a:rPr>
              <a:t>--</a:t>
            </a:r>
            <a:r>
              <a:rPr lang="zh-CN" altLang="en-US" sz="1600" b="1" dirty="0">
                <a:latin typeface="+mn-ea"/>
                <a:ea typeface="+mn-ea"/>
              </a:rPr>
              <a:t>为控制数码管显示的灭灯所设置</a:t>
            </a:r>
          </a:p>
          <a:p>
            <a:pPr marL="273050" indent="-228600" eaLnBrk="1" hangingPunct="1">
              <a:lnSpc>
                <a:spcPct val="80000"/>
              </a:lnSpc>
              <a:spcBef>
                <a:spcPct val="20000"/>
              </a:spcBef>
              <a:buClr>
                <a:schemeClr val="tx2"/>
              </a:buClr>
              <a:buFont typeface="Wingdings" pitchFamily="2" charset="2"/>
              <a:buNone/>
              <a:tabLst>
                <a:tab pos="2863850" algn="l"/>
              </a:tabLst>
              <a:defRPr/>
            </a:pPr>
            <a:r>
              <a:rPr lang="zh-CN" altLang="en-US" sz="1600" b="1" dirty="0">
                <a:latin typeface="+mn-ea"/>
                <a:ea typeface="+mn-ea"/>
              </a:rPr>
              <a:t>	 只要</a:t>
            </a:r>
            <a:r>
              <a:rPr lang="en-US" altLang="zh-CN" sz="1600" b="1" dirty="0">
                <a:latin typeface="+mn-ea"/>
                <a:ea typeface="+mn-ea"/>
              </a:rPr>
              <a:t>BI</a:t>
            </a:r>
            <a:r>
              <a:rPr lang="zh-CN" altLang="en-US" sz="1600" b="1" dirty="0">
                <a:latin typeface="+mn-ea"/>
                <a:ea typeface="+mn-ea"/>
              </a:rPr>
              <a:t>＝</a:t>
            </a:r>
            <a:r>
              <a:rPr lang="en-US" altLang="zh-CN" sz="1600" b="1" dirty="0">
                <a:latin typeface="+mn-ea"/>
                <a:ea typeface="+mn-ea"/>
              </a:rPr>
              <a:t>0</a:t>
            </a:r>
            <a:r>
              <a:rPr lang="zh-CN" altLang="en-US" sz="1600" b="1" dirty="0">
                <a:latin typeface="+mn-ea"/>
                <a:ea typeface="+mn-ea"/>
              </a:rPr>
              <a:t>，共阴极数码管</a:t>
            </a:r>
            <a:r>
              <a:rPr lang="en-US" altLang="zh-CN" sz="1600" b="1" dirty="0">
                <a:latin typeface="+mn-ea"/>
                <a:ea typeface="+mn-ea"/>
              </a:rPr>
              <a:t>7</a:t>
            </a:r>
            <a:r>
              <a:rPr lang="zh-CN" altLang="en-US" sz="1600" b="1" dirty="0">
                <a:latin typeface="+mn-ea"/>
                <a:ea typeface="+mn-ea"/>
              </a:rPr>
              <a:t>段全熄灭。</a:t>
            </a:r>
          </a:p>
        </p:txBody>
      </p:sp>
      <p:sp>
        <p:nvSpPr>
          <p:cNvPr id="9" name="Rectangle 3"/>
          <p:cNvSpPr>
            <a:spLocks noChangeArrowheads="1"/>
          </p:cNvSpPr>
          <p:nvPr/>
        </p:nvSpPr>
        <p:spPr bwMode="auto">
          <a:xfrm>
            <a:off x="107950" y="1052513"/>
            <a:ext cx="6826250" cy="611187"/>
          </a:xfrm>
          <a:prstGeom prst="rect">
            <a:avLst/>
          </a:prstGeom>
          <a:solidFill>
            <a:srgbClr val="CCCCFF"/>
          </a:solidFill>
          <a:ln w="9525">
            <a:solidFill>
              <a:schemeClr val="tx1"/>
            </a:solidFill>
            <a:miter lim="800000"/>
            <a:headEnd/>
            <a:tailEnd/>
          </a:ln>
        </p:spPr>
        <p:txBody>
          <a:bodyPr/>
          <a:lstStyle/>
          <a:p>
            <a:pPr marL="273050" indent="-228600" eaLnBrk="1" hangingPunct="1">
              <a:lnSpc>
                <a:spcPct val="80000"/>
              </a:lnSpc>
              <a:spcBef>
                <a:spcPct val="20000"/>
              </a:spcBef>
              <a:buClr>
                <a:schemeClr val="tx2"/>
              </a:buClr>
              <a:buFont typeface="Wingdings" pitchFamily="2" charset="2"/>
              <a:buNone/>
              <a:tabLst>
                <a:tab pos="2863850" algn="l"/>
              </a:tabLst>
              <a:defRPr/>
            </a:pPr>
            <a:r>
              <a:rPr lang="zh-CN" altLang="en-US" sz="1600" b="1" dirty="0">
                <a:solidFill>
                  <a:srgbClr val="0000FF"/>
                </a:solidFill>
                <a:latin typeface="+mn-ea"/>
                <a:ea typeface="+mn-ea"/>
              </a:rPr>
              <a:t>灭零输入 </a:t>
            </a:r>
            <a:r>
              <a:rPr lang="en-US" altLang="zh-CN" sz="1600" b="1" dirty="0">
                <a:solidFill>
                  <a:srgbClr val="0000FF"/>
                </a:solidFill>
                <a:latin typeface="+mn-ea"/>
                <a:ea typeface="+mn-ea"/>
                <a:cs typeface="Arial Unicode MS" pitchFamily="34" charset="-122"/>
              </a:rPr>
              <a:t>RBI </a:t>
            </a:r>
            <a:r>
              <a:rPr lang="en-US" altLang="zh-CN" sz="1600" b="1" dirty="0">
                <a:latin typeface="+mn-ea"/>
                <a:ea typeface="+mn-ea"/>
                <a:cs typeface="Arial Unicode MS" pitchFamily="34" charset="-122"/>
              </a:rPr>
              <a:t>--</a:t>
            </a:r>
            <a:r>
              <a:rPr lang="en-US" altLang="zh-CN" sz="1600" b="1" dirty="0">
                <a:solidFill>
                  <a:schemeClr val="hlink"/>
                </a:solidFill>
                <a:latin typeface="+mn-ea"/>
                <a:ea typeface="+mn-ea"/>
                <a:cs typeface="Arial Unicode MS" pitchFamily="34" charset="-122"/>
              </a:rPr>
              <a:t> </a:t>
            </a:r>
            <a:r>
              <a:rPr lang="zh-CN" altLang="en-US" sz="1600" b="1" dirty="0">
                <a:latin typeface="+mn-ea"/>
                <a:ea typeface="+mn-ea"/>
              </a:rPr>
              <a:t>专为多位数字显示时灭掉不需显示的</a:t>
            </a:r>
            <a:r>
              <a:rPr lang="en-US" altLang="zh-CN" sz="1600" b="1" dirty="0">
                <a:latin typeface="+mn-ea"/>
                <a:ea typeface="+mn-ea"/>
              </a:rPr>
              <a:t>0</a:t>
            </a:r>
            <a:r>
              <a:rPr lang="zh-CN" altLang="en-US" sz="1600" b="1" dirty="0">
                <a:latin typeface="+mn-ea"/>
                <a:ea typeface="+mn-ea"/>
              </a:rPr>
              <a:t>而设定</a:t>
            </a:r>
          </a:p>
          <a:p>
            <a:pPr marL="273050" indent="-228600" eaLnBrk="1" hangingPunct="1">
              <a:lnSpc>
                <a:spcPct val="80000"/>
              </a:lnSpc>
              <a:spcBef>
                <a:spcPct val="20000"/>
              </a:spcBef>
              <a:buClr>
                <a:schemeClr val="tx2"/>
              </a:buClr>
              <a:buFont typeface="Wingdings" pitchFamily="2" charset="2"/>
              <a:buNone/>
              <a:tabLst>
                <a:tab pos="2863850" algn="l"/>
              </a:tabLst>
              <a:defRPr/>
            </a:pPr>
            <a:r>
              <a:rPr lang="zh-CN" altLang="en-US" sz="1600" b="1" dirty="0">
                <a:latin typeface="+mn-ea"/>
                <a:ea typeface="+mn-ea"/>
              </a:rPr>
              <a:t>	 在</a:t>
            </a:r>
            <a:r>
              <a:rPr lang="en-US" altLang="zh-CN" sz="1600" b="1" dirty="0">
                <a:latin typeface="+mn-ea"/>
                <a:ea typeface="+mn-ea"/>
              </a:rPr>
              <a:t>RBI</a:t>
            </a:r>
            <a:r>
              <a:rPr lang="zh-CN" altLang="en-US" sz="1600" b="1" dirty="0">
                <a:latin typeface="+mn-ea"/>
                <a:ea typeface="+mn-ea"/>
              </a:rPr>
              <a:t>＝</a:t>
            </a:r>
            <a:r>
              <a:rPr lang="en-US" altLang="zh-CN" sz="1600" b="1" dirty="0">
                <a:latin typeface="+mn-ea"/>
                <a:ea typeface="+mn-ea"/>
              </a:rPr>
              <a:t>0</a:t>
            </a:r>
            <a:r>
              <a:rPr lang="zh-CN" altLang="en-US" sz="1600" b="1" dirty="0">
                <a:latin typeface="+mn-ea"/>
                <a:ea typeface="+mn-ea"/>
              </a:rPr>
              <a:t>作用下，当</a:t>
            </a:r>
            <a:r>
              <a:rPr lang="en-US" altLang="zh-CN" sz="1600" b="1" dirty="0">
                <a:latin typeface="+mn-ea"/>
                <a:ea typeface="+mn-ea"/>
              </a:rPr>
              <a:t>DCBA</a:t>
            </a:r>
            <a:r>
              <a:rPr lang="zh-CN" altLang="en-US" sz="1600" b="1" dirty="0">
                <a:latin typeface="+mn-ea"/>
                <a:ea typeface="+mn-ea"/>
              </a:rPr>
              <a:t>＝</a:t>
            </a:r>
            <a:r>
              <a:rPr lang="en-US" altLang="zh-CN" sz="1600" b="1" dirty="0">
                <a:latin typeface="+mn-ea"/>
                <a:ea typeface="+mn-ea"/>
              </a:rPr>
              <a:t>0000</a:t>
            </a:r>
            <a:r>
              <a:rPr lang="zh-CN" altLang="en-US" sz="1600" b="1" dirty="0">
                <a:latin typeface="+mn-ea"/>
                <a:ea typeface="+mn-ea"/>
              </a:rPr>
              <a:t>时，共阴极数码管的</a:t>
            </a:r>
            <a:r>
              <a:rPr lang="en-US" altLang="zh-CN" sz="1600" b="1" dirty="0">
                <a:latin typeface="+mn-ea"/>
                <a:ea typeface="+mn-ea"/>
              </a:rPr>
              <a:t>0</a:t>
            </a:r>
            <a:r>
              <a:rPr lang="zh-CN" altLang="en-US" sz="1600" b="1" dirty="0">
                <a:latin typeface="+mn-ea"/>
                <a:ea typeface="+mn-ea"/>
              </a:rPr>
              <a:t>熄灭。</a:t>
            </a:r>
          </a:p>
        </p:txBody>
      </p:sp>
      <p:sp>
        <p:nvSpPr>
          <p:cNvPr id="10" name="Rectangle 3"/>
          <p:cNvSpPr>
            <a:spLocks noChangeArrowheads="1"/>
          </p:cNvSpPr>
          <p:nvPr/>
        </p:nvSpPr>
        <p:spPr bwMode="auto">
          <a:xfrm>
            <a:off x="107950" y="1665288"/>
            <a:ext cx="6826250" cy="539750"/>
          </a:xfrm>
          <a:prstGeom prst="rect">
            <a:avLst/>
          </a:prstGeom>
          <a:solidFill>
            <a:srgbClr val="CCCCFF"/>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tabLst>
                <a:tab pos="2863850"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2863850"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2863850"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2863850"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2863850"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2863850"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2863850"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2863850"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2863850" algn="l"/>
              </a:tabLst>
              <a:defRPr sz="2000" b="1">
                <a:solidFill>
                  <a:schemeClr val="tx1"/>
                </a:solidFill>
                <a:latin typeface="Tahoma" panose="020B0604030504040204" pitchFamily="34" charset="0"/>
                <a:ea typeface="宋体" panose="02010600030101010101" pitchFamily="2" charset="-122"/>
              </a:defRPr>
            </a:lvl9pPr>
          </a:lstStyle>
          <a:p>
            <a:pPr eaLnBrk="1" hangingPunct="1">
              <a:lnSpc>
                <a:spcPct val="80000"/>
              </a:lnSpc>
              <a:buClr>
                <a:schemeClr val="tx2"/>
              </a:buClr>
              <a:buSzTx/>
              <a:buFont typeface="Wingdings" panose="05000000000000000000" pitchFamily="2" charset="2"/>
              <a:buNone/>
            </a:pPr>
            <a:r>
              <a:rPr lang="zh-CN" altLang="en-US" sz="1600" dirty="0">
                <a:solidFill>
                  <a:srgbClr val="0000FF"/>
                </a:solidFill>
                <a:latin typeface="宋体" panose="02010600030101010101" pitchFamily="2" charset="-122"/>
              </a:rPr>
              <a:t>灭零输出 </a:t>
            </a:r>
            <a:r>
              <a:rPr lang="en-US" altLang="zh-CN" sz="1600" dirty="0">
                <a:solidFill>
                  <a:srgbClr val="0000FF"/>
                </a:solidFill>
                <a:latin typeface="宋体" panose="02010600030101010101" pitchFamily="2" charset="-122"/>
                <a:ea typeface="Arial Unicode MS" panose="020B0604020202020204" pitchFamily="34" charset="-122"/>
                <a:cs typeface="Arial Unicode MS" panose="020B0604020202020204" pitchFamily="34" charset="-122"/>
              </a:rPr>
              <a:t>RBO</a:t>
            </a:r>
            <a:r>
              <a:rPr lang="en-US" altLang="zh-CN" sz="1600" b="0" dirty="0">
                <a:solidFill>
                  <a:srgbClr val="0000FF"/>
                </a:solidFill>
                <a:latin typeface="宋体" panose="02010600030101010101" pitchFamily="2" charset="-122"/>
              </a:rPr>
              <a:t> </a:t>
            </a:r>
            <a:r>
              <a:rPr lang="en-US" altLang="zh-CN" sz="1600" dirty="0">
                <a:latin typeface="宋体" panose="02010600030101010101" pitchFamily="2" charset="-122"/>
              </a:rPr>
              <a:t>--</a:t>
            </a:r>
            <a:r>
              <a:rPr lang="zh-CN" altLang="en-US" sz="1600" dirty="0">
                <a:latin typeface="宋体" panose="02010600030101010101" pitchFamily="2" charset="-122"/>
              </a:rPr>
              <a:t>灭掉多余的零</a:t>
            </a:r>
          </a:p>
          <a:p>
            <a:pPr eaLnBrk="1" hangingPunct="1">
              <a:lnSpc>
                <a:spcPct val="80000"/>
              </a:lnSpc>
              <a:buClr>
                <a:schemeClr val="tx2"/>
              </a:buClr>
              <a:buSzTx/>
              <a:buFont typeface="Wingdings" panose="05000000000000000000" pitchFamily="2" charset="2"/>
              <a:buNone/>
            </a:pPr>
            <a:r>
              <a:rPr lang="zh-CN" altLang="en-US" sz="1600" dirty="0">
                <a:latin typeface="宋体" panose="02010600030101010101" pitchFamily="2" charset="-122"/>
              </a:rPr>
              <a:t>	 </a:t>
            </a:r>
            <a:r>
              <a:rPr lang="en-US" altLang="zh-CN" sz="1600" dirty="0">
                <a:latin typeface="+mn-ea"/>
                <a:ea typeface="+mn-ea"/>
                <a:cs typeface="Arial Unicode MS" panose="020B0604020202020204" pitchFamily="34" charset="-122"/>
              </a:rPr>
              <a:t>RBO</a:t>
            </a:r>
            <a:r>
              <a:rPr lang="zh-CN" altLang="en-US" sz="1600" dirty="0">
                <a:latin typeface="+mn-ea"/>
                <a:ea typeface="+mn-ea"/>
                <a:cs typeface="Arial Unicode MS" panose="020B0604020202020204" pitchFamily="34" charset="-122"/>
              </a:rPr>
              <a:t>与 </a:t>
            </a:r>
            <a:r>
              <a:rPr lang="en-US" altLang="zh-CN" sz="1600" dirty="0">
                <a:latin typeface="+mn-ea"/>
                <a:ea typeface="+mn-ea"/>
                <a:cs typeface="Arial Unicode MS" panose="020B0604020202020204" pitchFamily="34" charset="-122"/>
              </a:rPr>
              <a:t>RBI</a:t>
            </a:r>
            <a:r>
              <a:rPr lang="zh-CN" altLang="en-US" sz="1600" dirty="0">
                <a:latin typeface="+mn-ea"/>
                <a:ea typeface="+mn-ea"/>
                <a:cs typeface="Arial Unicode MS" panose="020B0604020202020204" pitchFamily="34" charset="-122"/>
              </a:rPr>
              <a:t>配合使用，实现多位数码显示的灭零功能。</a:t>
            </a:r>
            <a:endParaRPr lang="zh-CN" altLang="en-US" sz="16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969550"/>
            <a:ext cx="7497761" cy="26585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3880015"/>
            <a:ext cx="7483414" cy="27589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8"/>
          <p:cNvSpPr txBox="1">
            <a:spLocks noChangeArrowheads="1"/>
          </p:cNvSpPr>
          <p:nvPr/>
        </p:nvSpPr>
        <p:spPr bwMode="auto">
          <a:xfrm>
            <a:off x="423863" y="759531"/>
            <a:ext cx="1968965" cy="46166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Arial" panose="020B0604020202020204" pitchFamily="34" charset="0"/>
              </a:rPr>
              <a:t>除前置零</a:t>
            </a:r>
          </a:p>
        </p:txBody>
      </p:sp>
      <p:sp>
        <p:nvSpPr>
          <p:cNvPr id="8" name="Text Box 9"/>
          <p:cNvSpPr txBox="1">
            <a:spLocks noChangeArrowheads="1"/>
          </p:cNvSpPr>
          <p:nvPr/>
        </p:nvSpPr>
        <p:spPr bwMode="auto">
          <a:xfrm>
            <a:off x="423863" y="3655132"/>
            <a:ext cx="1968965" cy="46166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Arial" panose="020B0604020202020204" pitchFamily="34" charset="0"/>
              </a:rPr>
              <a:t>除尾部零</a:t>
            </a:r>
          </a:p>
        </p:txBody>
      </p:sp>
      <p:sp>
        <p:nvSpPr>
          <p:cNvPr id="2" name="Text Box 8">
            <a:extLst>
              <a:ext uri="{FF2B5EF4-FFF2-40B4-BE49-F238E27FC236}">
                <a16:creationId xmlns:a16="http://schemas.microsoft.com/office/drawing/2014/main" id="{A91926FC-BAC9-D39F-BB74-9ABCFDF197F6}"/>
              </a:ext>
            </a:extLst>
          </p:cNvPr>
          <p:cNvSpPr txBox="1">
            <a:spLocks noChangeArrowheads="1"/>
          </p:cNvSpPr>
          <p:nvPr/>
        </p:nvSpPr>
        <p:spPr bwMode="auto">
          <a:xfrm>
            <a:off x="423863" y="219049"/>
            <a:ext cx="3957637" cy="461665"/>
          </a:xfrm>
          <a:prstGeom prst="rect">
            <a:avLst/>
          </a:prstGeom>
          <a:solidFill>
            <a:srgbClr val="99CCFF"/>
          </a:solidFill>
          <a:ln w="9525">
            <a:solidFill>
              <a:schemeClr val="tx1"/>
            </a:solidFill>
            <a:miter lim="800000"/>
            <a:headEnd/>
            <a:tailEnd/>
          </a:ln>
          <a:effec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mn-ea"/>
                <a:cs typeface="Arial Unicode MS" panose="020B0604020202020204" pitchFamily="34" charset="-122"/>
              </a:rPr>
              <a:t>多位数码显示的灭零</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z="3200"/>
              <a:t>74LS247</a:t>
            </a:r>
            <a:r>
              <a:rPr lang="zh-CN" altLang="en-US" sz="3200"/>
              <a:t>驱动共阳极数码管仿真</a:t>
            </a:r>
          </a:p>
        </p:txBody>
      </p:sp>
      <p:sp>
        <p:nvSpPr>
          <p:cNvPr id="20483" name="Rectangle 3"/>
          <p:cNvSpPr>
            <a:spLocks noGrp="1" noChangeArrowheads="1"/>
          </p:cNvSpPr>
          <p:nvPr>
            <p:ph type="body" idx="1"/>
          </p:nvPr>
        </p:nvSpPr>
        <p:spPr>
          <a:xfrm>
            <a:off x="179388" y="836613"/>
            <a:ext cx="8775700" cy="1219200"/>
          </a:xfrm>
        </p:spPr>
        <p:txBody>
          <a:bodyPr/>
          <a:lstStyle/>
          <a:p>
            <a:pPr eaLnBrk="1" hangingPunct="1">
              <a:lnSpc>
                <a:spcPct val="130000"/>
              </a:lnSpc>
            </a:pPr>
            <a:r>
              <a:rPr lang="zh-CN" altLang="en-US" sz="2400" dirty="0"/>
              <a:t>实际应用时，电路中的限流电阻</a:t>
            </a:r>
            <a:r>
              <a:rPr lang="en-US" altLang="zh-CN" sz="2400" dirty="0"/>
              <a:t>R</a:t>
            </a:r>
            <a:r>
              <a:rPr lang="zh-CN" altLang="en-US" sz="2400" dirty="0"/>
              <a:t>的大小和共阳数码管</a:t>
            </a:r>
            <a:endParaRPr lang="en-US" altLang="zh-CN" sz="2400" dirty="0"/>
          </a:p>
          <a:p>
            <a:pPr marL="0" indent="0" eaLnBrk="1" hangingPunct="1">
              <a:lnSpc>
                <a:spcPct val="130000"/>
              </a:lnSpc>
              <a:buNone/>
            </a:pPr>
            <a:r>
              <a:rPr lang="en-US" altLang="zh-CN" sz="2400" dirty="0"/>
              <a:t>    </a:t>
            </a:r>
            <a:r>
              <a:rPr lang="zh-CN" altLang="en-US" sz="2400" dirty="0"/>
              <a:t>的阳极电压的高低要根据数码管的规格来确定。 </a:t>
            </a: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093913"/>
            <a:ext cx="7931150" cy="35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5"/>
          <p:cNvSpPr>
            <a:spLocks noChangeArrowheads="1"/>
          </p:cNvSpPr>
          <p:nvPr/>
        </p:nvSpPr>
        <p:spPr bwMode="auto">
          <a:xfrm>
            <a:off x="2168525" y="5837238"/>
            <a:ext cx="490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5.8  </a:t>
            </a:r>
            <a:r>
              <a:rPr lang="zh-CN" altLang="en-US" sz="1800"/>
              <a:t>利用</a:t>
            </a:r>
            <a:r>
              <a:rPr lang="en-US" altLang="zh-CN" sz="1800"/>
              <a:t>74LS247</a:t>
            </a:r>
            <a:r>
              <a:rPr lang="zh-CN" altLang="en-US" sz="1800"/>
              <a:t>和共阳数码管的显示电路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t>5.2 </a:t>
            </a:r>
            <a:r>
              <a:rPr lang="zh-CN" altLang="en-US"/>
              <a:t>编码器</a:t>
            </a:r>
          </a:p>
        </p:txBody>
      </p:sp>
      <p:sp>
        <p:nvSpPr>
          <p:cNvPr id="21507" name="Rectangle 3"/>
          <p:cNvSpPr>
            <a:spLocks noGrp="1" noChangeArrowheads="1"/>
          </p:cNvSpPr>
          <p:nvPr>
            <p:ph type="body" idx="1"/>
          </p:nvPr>
        </p:nvSpPr>
        <p:spPr>
          <a:xfrm>
            <a:off x="419100" y="842963"/>
            <a:ext cx="8356600" cy="2957512"/>
          </a:xfrm>
        </p:spPr>
        <p:txBody>
          <a:bodyPr/>
          <a:lstStyle/>
          <a:p>
            <a:pPr eaLnBrk="1" hangingPunct="1">
              <a:lnSpc>
                <a:spcPct val="125000"/>
              </a:lnSpc>
            </a:pPr>
            <a:r>
              <a:rPr lang="zh-CN" altLang="en-US" sz="2000" dirty="0">
                <a:solidFill>
                  <a:srgbClr val="A50021"/>
                </a:solidFill>
              </a:rPr>
              <a:t>编码：</a:t>
            </a:r>
            <a:r>
              <a:rPr lang="zh-CN" altLang="en-US" sz="2000" dirty="0"/>
              <a:t>以文字、符号和数码等方式来表示某种信息的过程。</a:t>
            </a:r>
          </a:p>
          <a:p>
            <a:pPr eaLnBrk="1" hangingPunct="1">
              <a:lnSpc>
                <a:spcPct val="125000"/>
              </a:lnSpc>
            </a:pPr>
            <a:r>
              <a:rPr lang="zh-CN" altLang="en-US" sz="2000" dirty="0">
                <a:solidFill>
                  <a:srgbClr val="A50021"/>
                </a:solidFill>
              </a:rPr>
              <a:t>为什么要编码：</a:t>
            </a:r>
            <a:endParaRPr lang="en-US" altLang="zh-CN" sz="2000" dirty="0"/>
          </a:p>
          <a:p>
            <a:pPr lvl="1" eaLnBrk="1" hangingPunct="1">
              <a:lnSpc>
                <a:spcPct val="125000"/>
              </a:lnSpc>
            </a:pPr>
            <a:r>
              <a:rPr lang="zh-CN" altLang="en-US" sz="1600" dirty="0"/>
              <a:t>数字设备只能处理二进制代码信息</a:t>
            </a:r>
            <a:endParaRPr lang="en-US" altLang="zh-CN" sz="1600" dirty="0"/>
          </a:p>
          <a:p>
            <a:pPr lvl="1" eaLnBrk="1" hangingPunct="1">
              <a:lnSpc>
                <a:spcPct val="125000"/>
              </a:lnSpc>
            </a:pPr>
            <a:r>
              <a:rPr lang="zh-CN" altLang="en-US" sz="1600" dirty="0"/>
              <a:t>对需要处理的其他信息要转换成符合一定规则的二进制代码</a:t>
            </a:r>
            <a:endParaRPr lang="en-US" altLang="zh-CN" sz="1600" dirty="0"/>
          </a:p>
          <a:p>
            <a:pPr lvl="1" eaLnBrk="1" hangingPunct="1">
              <a:lnSpc>
                <a:spcPct val="125000"/>
              </a:lnSpc>
            </a:pPr>
            <a:r>
              <a:rPr lang="zh-CN" altLang="en-US" sz="1600" dirty="0"/>
              <a:t>实现编码的数字电路称为</a:t>
            </a:r>
            <a:r>
              <a:rPr lang="zh-CN" altLang="en-US" sz="1600" dirty="0">
                <a:solidFill>
                  <a:srgbClr val="0000FF"/>
                </a:solidFill>
              </a:rPr>
              <a:t>编码器（</a:t>
            </a:r>
            <a:r>
              <a:rPr lang="en-US" altLang="zh-CN" sz="1600" dirty="0">
                <a:solidFill>
                  <a:srgbClr val="0000FF"/>
                </a:solidFill>
              </a:rPr>
              <a:t>Encoder</a:t>
            </a:r>
            <a:r>
              <a:rPr lang="zh-CN" altLang="en-US" sz="1600" dirty="0">
                <a:solidFill>
                  <a:srgbClr val="0000FF"/>
                </a:solidFill>
              </a:rPr>
              <a:t>）</a:t>
            </a:r>
            <a:endParaRPr lang="zh-CN" altLang="en-US" sz="1600" dirty="0"/>
          </a:p>
          <a:p>
            <a:pPr eaLnBrk="1" hangingPunct="1">
              <a:lnSpc>
                <a:spcPct val="125000"/>
              </a:lnSpc>
            </a:pPr>
            <a:r>
              <a:rPr lang="zh-CN" altLang="en-US" sz="2000" dirty="0">
                <a:solidFill>
                  <a:srgbClr val="A50021"/>
                </a:solidFill>
              </a:rPr>
              <a:t>编码器的功能：</a:t>
            </a:r>
            <a:endParaRPr lang="en-US" altLang="zh-CN" sz="2000" dirty="0">
              <a:solidFill>
                <a:srgbClr val="A50021"/>
              </a:solidFill>
            </a:endParaRPr>
          </a:p>
          <a:p>
            <a:pPr lvl="1" eaLnBrk="1" hangingPunct="1">
              <a:lnSpc>
                <a:spcPct val="125000"/>
              </a:lnSpc>
            </a:pPr>
            <a:r>
              <a:rPr lang="zh-CN" altLang="en-US" sz="1600" dirty="0"/>
              <a:t>将输入的每一个高或低电平信号编成一组对应的二进制代码或</a:t>
            </a:r>
            <a:r>
              <a:rPr lang="en-US" altLang="zh-CN" sz="1600" dirty="0"/>
              <a:t>BCD</a:t>
            </a:r>
            <a:r>
              <a:rPr lang="zh-CN" altLang="en-US" sz="1600" dirty="0"/>
              <a:t>码</a:t>
            </a:r>
            <a:endParaRPr lang="en-US" altLang="zh-CN" sz="1600" dirty="0"/>
          </a:p>
          <a:p>
            <a:pPr lvl="1" eaLnBrk="1" hangingPunct="1">
              <a:lnSpc>
                <a:spcPct val="125000"/>
              </a:lnSpc>
            </a:pPr>
            <a:r>
              <a:rPr lang="zh-CN" altLang="en-US" sz="1600" dirty="0"/>
              <a:t>输出为二进制编码的编码器被称为</a:t>
            </a:r>
            <a:r>
              <a:rPr lang="zh-CN" altLang="en-US" sz="1600" dirty="0">
                <a:solidFill>
                  <a:srgbClr val="0000FF"/>
                </a:solidFill>
              </a:rPr>
              <a:t>二进制编码器</a:t>
            </a:r>
            <a:endParaRPr lang="en-US" altLang="zh-CN" sz="1600" dirty="0">
              <a:solidFill>
                <a:srgbClr val="0000FF"/>
              </a:solidFill>
            </a:endParaRPr>
          </a:p>
          <a:p>
            <a:pPr lvl="1" eaLnBrk="1" hangingPunct="1">
              <a:lnSpc>
                <a:spcPct val="125000"/>
              </a:lnSpc>
            </a:pPr>
            <a:r>
              <a:rPr lang="zh-CN" altLang="en-US" sz="1600" dirty="0"/>
              <a:t>输出为</a:t>
            </a:r>
            <a:r>
              <a:rPr lang="en-US" altLang="zh-CN" sz="1600" dirty="0"/>
              <a:t>BCD</a:t>
            </a:r>
            <a:r>
              <a:rPr lang="zh-CN" altLang="en-US" sz="1600" dirty="0"/>
              <a:t>码的编码器被称为</a:t>
            </a:r>
            <a:r>
              <a:rPr lang="zh-CN" altLang="en-US" sz="1600" dirty="0">
                <a:solidFill>
                  <a:srgbClr val="0000FF"/>
                </a:solidFill>
              </a:rPr>
              <a:t>二</a:t>
            </a:r>
            <a:r>
              <a:rPr lang="en-US" altLang="zh-CN" sz="1600" dirty="0">
                <a:solidFill>
                  <a:srgbClr val="0000FF"/>
                </a:solidFill>
              </a:rPr>
              <a:t>-</a:t>
            </a:r>
            <a:r>
              <a:rPr lang="zh-CN" altLang="en-US" sz="1600" dirty="0">
                <a:solidFill>
                  <a:srgbClr val="0000FF"/>
                </a:solidFill>
              </a:rPr>
              <a:t>十进制编码器</a:t>
            </a:r>
            <a:r>
              <a:rPr lang="zh-CN" altLang="en-US" sz="1600" dirty="0"/>
              <a:t> </a:t>
            </a:r>
          </a:p>
        </p:txBody>
      </p:sp>
      <p:sp>
        <p:nvSpPr>
          <p:cNvPr id="4" name="Text Box 4"/>
          <p:cNvSpPr txBox="1">
            <a:spLocks noChangeArrowheads="1"/>
          </p:cNvSpPr>
          <p:nvPr/>
        </p:nvSpPr>
        <p:spPr bwMode="auto">
          <a:xfrm>
            <a:off x="587375" y="4298950"/>
            <a:ext cx="6192838"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400">
                <a:latin typeface="Arial" panose="020B0604020202020204" pitchFamily="34" charset="0"/>
              </a:rPr>
              <a:t>5.2.1 </a:t>
            </a:r>
            <a:r>
              <a:rPr lang="zh-CN" altLang="en-US" sz="2400">
                <a:latin typeface="Arial" panose="020B0604020202020204" pitchFamily="34" charset="0"/>
              </a:rPr>
              <a:t>二进制编码器</a:t>
            </a:r>
          </a:p>
          <a:p>
            <a:pPr eaLnBrk="1" hangingPunct="1">
              <a:lnSpc>
                <a:spcPct val="150000"/>
              </a:lnSpc>
              <a:spcBef>
                <a:spcPct val="0"/>
              </a:spcBef>
              <a:buClrTx/>
              <a:buSzTx/>
              <a:buFontTx/>
              <a:buNone/>
            </a:pPr>
            <a:r>
              <a:rPr lang="en-US" altLang="zh-CN" sz="2400">
                <a:latin typeface="Arial" panose="020B0604020202020204" pitchFamily="34" charset="0"/>
              </a:rPr>
              <a:t>5.2.2 </a:t>
            </a:r>
            <a:r>
              <a:rPr lang="zh-CN" altLang="en-US" sz="2400">
                <a:latin typeface="Arial" panose="020B0604020202020204" pitchFamily="34" charset="0"/>
              </a:rPr>
              <a:t>二进制优先编码器</a:t>
            </a:r>
          </a:p>
          <a:p>
            <a:pPr eaLnBrk="1" hangingPunct="1">
              <a:lnSpc>
                <a:spcPct val="150000"/>
              </a:lnSpc>
              <a:spcBef>
                <a:spcPct val="0"/>
              </a:spcBef>
              <a:buClrTx/>
              <a:buSzTx/>
              <a:buFontTx/>
              <a:buNone/>
            </a:pPr>
            <a:r>
              <a:rPr lang="en-US" altLang="zh-CN" sz="2400">
                <a:latin typeface="Arial" panose="020B0604020202020204" pitchFamily="34" charset="0"/>
              </a:rPr>
              <a:t>5.2.3 </a:t>
            </a:r>
            <a:r>
              <a:rPr lang="zh-CN" altLang="en-US" sz="2400">
                <a:latin typeface="Arial" panose="020B0604020202020204" pitchFamily="34" charset="0"/>
              </a:rPr>
              <a:t>二</a:t>
            </a:r>
            <a:r>
              <a:rPr lang="en-US" altLang="zh-CN" sz="2400">
                <a:latin typeface="Arial" panose="020B0604020202020204" pitchFamily="34" charset="0"/>
              </a:rPr>
              <a:t>-</a:t>
            </a:r>
            <a:r>
              <a:rPr lang="zh-CN" altLang="en-US" sz="2400">
                <a:latin typeface="Arial" panose="020B0604020202020204" pitchFamily="34" charset="0"/>
              </a:rPr>
              <a:t>十进制编码器</a:t>
            </a:r>
            <a:endParaRPr lang="zh-CN" altLang="en-US" sz="2400" b="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5.2.1 </a:t>
            </a:r>
            <a:r>
              <a:rPr lang="zh-CN" altLang="en-US"/>
              <a:t>二进制编码器</a:t>
            </a:r>
          </a:p>
        </p:txBody>
      </p:sp>
      <p:sp>
        <p:nvSpPr>
          <p:cNvPr id="22531" name="Rectangle 3"/>
          <p:cNvSpPr>
            <a:spLocks noGrp="1" noChangeArrowheads="1"/>
          </p:cNvSpPr>
          <p:nvPr>
            <p:ph type="body" idx="1"/>
          </p:nvPr>
        </p:nvSpPr>
        <p:spPr>
          <a:xfrm>
            <a:off x="179388" y="836613"/>
            <a:ext cx="8775700" cy="5761037"/>
          </a:xfrm>
        </p:spPr>
        <p:txBody>
          <a:bodyPr/>
          <a:lstStyle/>
          <a:p>
            <a:pPr eaLnBrk="1" hangingPunct="1">
              <a:lnSpc>
                <a:spcPct val="115000"/>
              </a:lnSpc>
              <a:defRPr/>
            </a:pPr>
            <a:r>
              <a:rPr lang="zh-CN" altLang="en-US" sz="2000" dirty="0"/>
              <a:t>由于</a:t>
            </a:r>
            <a:r>
              <a:rPr lang="en-US" altLang="zh-CN" sz="2000" dirty="0"/>
              <a:t>n</a:t>
            </a:r>
            <a:r>
              <a:rPr lang="zh-CN" altLang="en-US" sz="2000" dirty="0"/>
              <a:t>位二进制编码有</a:t>
            </a:r>
            <a:r>
              <a:rPr lang="en-US" altLang="zh-CN" sz="2000" dirty="0"/>
              <a:t>2</a:t>
            </a:r>
            <a:r>
              <a:rPr lang="en-US" altLang="zh-CN" sz="2000" baseline="30000" dirty="0"/>
              <a:t>n</a:t>
            </a:r>
            <a:r>
              <a:rPr lang="zh-CN" altLang="en-US" sz="2000" dirty="0"/>
              <a:t>个取值组合，可以表示</a:t>
            </a:r>
            <a:r>
              <a:rPr lang="en-US" altLang="zh-CN" sz="2000" dirty="0"/>
              <a:t>2</a:t>
            </a:r>
            <a:r>
              <a:rPr lang="en-US" altLang="zh-CN" sz="2000" baseline="30000" dirty="0"/>
              <a:t>n</a:t>
            </a:r>
            <a:r>
              <a:rPr lang="zh-CN" altLang="en-US" sz="2000" dirty="0"/>
              <a:t>种信息</a:t>
            </a:r>
            <a:endParaRPr lang="en-US" altLang="zh-CN" sz="2000" dirty="0"/>
          </a:p>
          <a:p>
            <a:pPr eaLnBrk="1" hangingPunct="1">
              <a:lnSpc>
                <a:spcPct val="115000"/>
              </a:lnSpc>
              <a:defRPr/>
            </a:pPr>
            <a:r>
              <a:rPr lang="zh-CN" altLang="en-US" sz="2000" dirty="0"/>
              <a:t>二进制编码器的输入信号个数</a:t>
            </a:r>
            <a:r>
              <a:rPr lang="en-US" altLang="zh-CN" sz="2000" dirty="0"/>
              <a:t>N</a:t>
            </a:r>
            <a:r>
              <a:rPr lang="zh-CN" altLang="en-US" sz="2000" dirty="0"/>
              <a:t>与输出二进制数位数</a:t>
            </a:r>
            <a:r>
              <a:rPr lang="en-US" altLang="zh-CN" sz="2000" dirty="0"/>
              <a:t>n</a:t>
            </a:r>
            <a:r>
              <a:rPr lang="zh-CN" altLang="en-US" sz="2000" dirty="0"/>
              <a:t>的关系满足</a:t>
            </a:r>
            <a:r>
              <a:rPr lang="en-US" altLang="zh-CN" sz="2000" dirty="0"/>
              <a:t>N≤2</a:t>
            </a:r>
            <a:r>
              <a:rPr lang="en-US" altLang="zh-CN" sz="2000" baseline="30000" dirty="0"/>
              <a:t>n</a:t>
            </a:r>
            <a:r>
              <a:rPr lang="zh-CN" altLang="en-US" sz="2000" dirty="0"/>
              <a:t>。</a:t>
            </a:r>
            <a:endParaRPr lang="en-US" altLang="zh-CN" sz="2000" dirty="0"/>
          </a:p>
          <a:p>
            <a:pPr eaLnBrk="1" hangingPunct="1">
              <a:lnSpc>
                <a:spcPct val="115000"/>
              </a:lnSpc>
              <a:defRPr/>
            </a:pPr>
            <a:r>
              <a:rPr lang="zh-CN" altLang="en-US" sz="2000" dirty="0"/>
              <a:t>故通常</a:t>
            </a:r>
            <a:r>
              <a:rPr lang="zh-CN" altLang="en-US" sz="2000" dirty="0">
                <a:solidFill>
                  <a:srgbClr val="0000FF"/>
                </a:solidFill>
              </a:rPr>
              <a:t>编码器的输入端比输出端个数多</a:t>
            </a:r>
            <a:r>
              <a:rPr lang="zh-CN" altLang="en-US" sz="2000" dirty="0"/>
              <a:t>。</a:t>
            </a:r>
            <a:endParaRPr lang="en-US" altLang="zh-CN" sz="2000" dirty="0"/>
          </a:p>
          <a:p>
            <a:pPr eaLnBrk="1" hangingPunct="1">
              <a:lnSpc>
                <a:spcPct val="115000"/>
              </a:lnSpc>
              <a:defRPr/>
            </a:pPr>
            <a:r>
              <a:rPr lang="zh-CN" altLang="en-US" sz="2000" dirty="0"/>
              <a:t>一个输入信号个数为</a:t>
            </a:r>
            <a:r>
              <a:rPr lang="en-US" altLang="zh-CN" sz="2000" dirty="0"/>
              <a:t>8</a:t>
            </a:r>
            <a:r>
              <a:rPr lang="zh-CN" altLang="en-US" sz="2000" dirty="0"/>
              <a:t>的编码器，其输出可以只需</a:t>
            </a:r>
            <a:r>
              <a:rPr lang="en-US" altLang="zh-CN" sz="2000" dirty="0"/>
              <a:t>3</a:t>
            </a:r>
            <a:r>
              <a:rPr lang="zh-CN" altLang="en-US" sz="2000" dirty="0"/>
              <a:t>位即可。</a:t>
            </a:r>
          </a:p>
          <a:p>
            <a:pPr eaLnBrk="1" hangingPunct="1">
              <a:lnSpc>
                <a:spcPct val="115000"/>
              </a:lnSpc>
              <a:defRPr/>
            </a:pPr>
            <a:r>
              <a:rPr lang="zh-CN" altLang="en-US" sz="2000" dirty="0"/>
              <a:t>根据输入信号是否互斥，可将编码器分为：</a:t>
            </a:r>
            <a:endParaRPr lang="en-US" altLang="zh-CN" sz="2000" dirty="0"/>
          </a:p>
          <a:p>
            <a:pPr lvl="1" eaLnBrk="1" hangingPunct="1">
              <a:lnSpc>
                <a:spcPct val="115000"/>
              </a:lnSpc>
              <a:defRPr/>
            </a:pPr>
            <a:r>
              <a:rPr lang="zh-CN" altLang="en-US" sz="2000" dirty="0">
                <a:solidFill>
                  <a:srgbClr val="0000FF"/>
                </a:solidFill>
              </a:rPr>
              <a:t>输入互斥的编码器</a:t>
            </a:r>
            <a:r>
              <a:rPr lang="zh-CN" altLang="en-US" sz="2000" dirty="0"/>
              <a:t>：</a:t>
            </a:r>
            <a:endParaRPr lang="en-US" altLang="zh-CN" sz="2000" dirty="0"/>
          </a:p>
          <a:p>
            <a:pPr lvl="2" eaLnBrk="1" hangingPunct="1">
              <a:lnSpc>
                <a:spcPct val="115000"/>
              </a:lnSpc>
              <a:defRPr/>
            </a:pPr>
            <a:r>
              <a:rPr lang="zh-CN" altLang="en-US" sz="1600" dirty="0"/>
              <a:t>编码器在任何时刻只有一个输入信号有效</a:t>
            </a:r>
            <a:endParaRPr lang="en-US" altLang="zh-CN" sz="1600" dirty="0"/>
          </a:p>
          <a:p>
            <a:pPr lvl="2" eaLnBrk="1" hangingPunct="1">
              <a:lnSpc>
                <a:spcPct val="115000"/>
              </a:lnSpc>
              <a:defRPr/>
            </a:pPr>
            <a:r>
              <a:rPr lang="zh-CN" altLang="en-US" sz="1600" dirty="0"/>
              <a:t>其输出的编码与输入信号之间有惟一的对应关系</a:t>
            </a:r>
            <a:endParaRPr lang="en-US" altLang="zh-CN" sz="1600" dirty="0"/>
          </a:p>
          <a:p>
            <a:pPr lvl="1" eaLnBrk="1" hangingPunct="1">
              <a:lnSpc>
                <a:spcPct val="115000"/>
              </a:lnSpc>
              <a:defRPr/>
            </a:pPr>
            <a:r>
              <a:rPr lang="zh-CN" altLang="en-US" sz="2000" dirty="0">
                <a:solidFill>
                  <a:srgbClr val="0000FF"/>
                </a:solidFill>
              </a:rPr>
              <a:t>优先编码器：</a:t>
            </a:r>
            <a:endParaRPr lang="en-US" altLang="zh-CN" sz="2000" dirty="0"/>
          </a:p>
          <a:p>
            <a:pPr lvl="2" eaLnBrk="1" hangingPunct="1">
              <a:lnSpc>
                <a:spcPct val="115000"/>
              </a:lnSpc>
              <a:defRPr/>
            </a:pPr>
            <a:r>
              <a:rPr lang="zh-CN" altLang="en-US" sz="1600" dirty="0"/>
              <a:t>输入的有效信号可以有多个</a:t>
            </a:r>
            <a:endParaRPr lang="en-US" altLang="zh-CN" sz="1600" dirty="0"/>
          </a:p>
          <a:p>
            <a:pPr lvl="2" eaLnBrk="1" hangingPunct="1">
              <a:lnSpc>
                <a:spcPct val="115000"/>
              </a:lnSpc>
              <a:defRPr/>
            </a:pPr>
            <a:r>
              <a:rPr lang="zh-CN" altLang="en-US" sz="1600" dirty="0"/>
              <a:t>但只对优先级别最高的一个信号进行编码</a:t>
            </a:r>
            <a:endParaRPr lang="en-US" altLang="zh-CN" sz="1600" dirty="0"/>
          </a:p>
          <a:p>
            <a:pPr eaLnBrk="1" hangingPunct="1">
              <a:lnSpc>
                <a:spcPct val="115000"/>
              </a:lnSpc>
              <a:defRPr/>
            </a:pPr>
            <a:r>
              <a:rPr lang="zh-CN" altLang="en-US" sz="2000" dirty="0"/>
              <a:t>输入信号：可以是低电平有效，</a:t>
            </a:r>
            <a:endParaRPr lang="en-US" altLang="zh-CN" sz="2000" dirty="0"/>
          </a:p>
          <a:p>
            <a:pPr marL="0" indent="0" eaLnBrk="1" hangingPunct="1">
              <a:lnSpc>
                <a:spcPct val="115000"/>
              </a:lnSpc>
              <a:buFont typeface="Wingdings" panose="05000000000000000000" pitchFamily="2" charset="2"/>
              <a:buNone/>
              <a:defRPr/>
            </a:pPr>
            <a:r>
              <a:rPr lang="en-US" altLang="zh-CN" sz="2000" dirty="0"/>
              <a:t>                      </a:t>
            </a:r>
            <a:r>
              <a:rPr lang="zh-CN" altLang="en-US" sz="2000" dirty="0"/>
              <a:t>也可以是高电平有效。</a:t>
            </a:r>
            <a:endParaRPr lang="en-US" altLang="zh-CN" sz="2000" dirty="0"/>
          </a:p>
          <a:p>
            <a:pPr eaLnBrk="1" hangingPunct="1">
              <a:lnSpc>
                <a:spcPct val="115000"/>
              </a:lnSpc>
              <a:defRPr/>
            </a:pPr>
            <a:r>
              <a:rPr lang="zh-CN" altLang="en-US" sz="2000" dirty="0"/>
              <a:t>输出的编码：可以</a:t>
            </a:r>
            <a:r>
              <a:rPr lang="zh-CN" altLang="en-US" sz="2000" dirty="0">
                <a:solidFill>
                  <a:srgbClr val="0000FF"/>
                </a:solidFill>
              </a:rPr>
              <a:t>原码形式</a:t>
            </a:r>
            <a:r>
              <a:rPr lang="zh-CN" altLang="en-US" sz="2000" dirty="0"/>
              <a:t>，</a:t>
            </a:r>
            <a:endParaRPr lang="en-US" altLang="zh-CN" sz="2000" dirty="0"/>
          </a:p>
          <a:p>
            <a:pPr marL="0" indent="0" eaLnBrk="1" hangingPunct="1">
              <a:lnSpc>
                <a:spcPct val="115000"/>
              </a:lnSpc>
              <a:buFont typeface="Wingdings" panose="05000000000000000000" pitchFamily="2" charset="2"/>
              <a:buNone/>
              <a:defRPr/>
            </a:pPr>
            <a:r>
              <a:rPr lang="en-US" altLang="zh-CN" sz="2000" dirty="0"/>
              <a:t>                         </a:t>
            </a:r>
            <a:r>
              <a:rPr lang="zh-CN" altLang="en-US" sz="2000" dirty="0"/>
              <a:t>也可以是</a:t>
            </a:r>
            <a:r>
              <a:rPr lang="zh-CN" altLang="en-US" sz="2000" dirty="0">
                <a:solidFill>
                  <a:srgbClr val="0000FF"/>
                </a:solidFill>
              </a:rPr>
              <a:t>反码形式</a:t>
            </a:r>
            <a:r>
              <a:rPr lang="zh-CN" altLang="en-US" sz="2000" dirty="0"/>
              <a:t>。</a:t>
            </a:r>
          </a:p>
        </p:txBody>
      </p:sp>
      <p:grpSp>
        <p:nvGrpSpPr>
          <p:cNvPr id="22532" name="Group 27"/>
          <p:cNvGrpSpPr>
            <a:grpSpLocks/>
          </p:cNvGrpSpPr>
          <p:nvPr/>
        </p:nvGrpSpPr>
        <p:grpSpPr bwMode="auto">
          <a:xfrm>
            <a:off x="5491163" y="4164013"/>
            <a:ext cx="3338512" cy="2628900"/>
            <a:chOff x="1914" y="2482"/>
            <a:chExt cx="1831" cy="1454"/>
          </a:xfrm>
        </p:grpSpPr>
        <p:sp>
          <p:nvSpPr>
            <p:cNvPr id="22533" name="Rectangle 4"/>
            <p:cNvSpPr>
              <a:spLocks noChangeArrowheads="1"/>
            </p:cNvSpPr>
            <p:nvPr/>
          </p:nvSpPr>
          <p:spPr bwMode="auto">
            <a:xfrm>
              <a:off x="2401" y="2482"/>
              <a:ext cx="877" cy="1134"/>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b="0"/>
            </a:p>
          </p:txBody>
        </p:sp>
        <p:sp>
          <p:nvSpPr>
            <p:cNvPr id="22534" name="Line 5"/>
            <p:cNvSpPr>
              <a:spLocks noChangeShapeType="1"/>
            </p:cNvSpPr>
            <p:nvPr/>
          </p:nvSpPr>
          <p:spPr bwMode="auto">
            <a:xfrm>
              <a:off x="1914" y="26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35" name="Line 6"/>
            <p:cNvSpPr>
              <a:spLocks noChangeShapeType="1"/>
            </p:cNvSpPr>
            <p:nvPr/>
          </p:nvSpPr>
          <p:spPr bwMode="auto">
            <a:xfrm>
              <a:off x="1917" y="2786"/>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36" name="Line 7"/>
            <p:cNvSpPr>
              <a:spLocks noChangeShapeType="1"/>
            </p:cNvSpPr>
            <p:nvPr/>
          </p:nvSpPr>
          <p:spPr bwMode="auto">
            <a:xfrm>
              <a:off x="1921" y="2913"/>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37" name="Line 8"/>
            <p:cNvSpPr>
              <a:spLocks noChangeShapeType="1"/>
            </p:cNvSpPr>
            <p:nvPr/>
          </p:nvSpPr>
          <p:spPr bwMode="auto">
            <a:xfrm>
              <a:off x="1932" y="3421"/>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38" name="Line 9"/>
            <p:cNvSpPr>
              <a:spLocks noChangeShapeType="1"/>
            </p:cNvSpPr>
            <p:nvPr/>
          </p:nvSpPr>
          <p:spPr bwMode="auto">
            <a:xfrm>
              <a:off x="3275" y="2751"/>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39" name="Line 10"/>
            <p:cNvSpPr>
              <a:spLocks noChangeShapeType="1"/>
            </p:cNvSpPr>
            <p:nvPr/>
          </p:nvSpPr>
          <p:spPr bwMode="auto">
            <a:xfrm>
              <a:off x="3270" y="2905"/>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40" name="Line 11"/>
            <p:cNvSpPr>
              <a:spLocks noChangeShapeType="1"/>
            </p:cNvSpPr>
            <p:nvPr/>
          </p:nvSpPr>
          <p:spPr bwMode="auto">
            <a:xfrm>
              <a:off x="3264" y="3297"/>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41" name="Text Box 13"/>
            <p:cNvSpPr txBox="1">
              <a:spLocks noChangeArrowheads="1"/>
            </p:cNvSpPr>
            <p:nvPr/>
          </p:nvSpPr>
          <p:spPr bwMode="auto">
            <a:xfrm>
              <a:off x="2017" y="2977"/>
              <a:ext cx="25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Arial" panose="020B0604020202020204" pitchFamily="34" charset="0"/>
                </a:rPr>
                <a:t>…</a:t>
              </a:r>
              <a:endParaRPr lang="en-US" altLang="zh-CN" sz="2400"/>
            </a:p>
          </p:txBody>
        </p:sp>
        <p:sp>
          <p:nvSpPr>
            <p:cNvPr id="22542" name="Text Box 14"/>
            <p:cNvSpPr txBox="1">
              <a:spLocks noChangeArrowheads="1"/>
            </p:cNvSpPr>
            <p:nvPr/>
          </p:nvSpPr>
          <p:spPr bwMode="auto">
            <a:xfrm>
              <a:off x="3378" y="2927"/>
              <a:ext cx="2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Arial" panose="020B0604020202020204" pitchFamily="34" charset="0"/>
                </a:rPr>
                <a:t>…</a:t>
              </a:r>
              <a:endParaRPr lang="en-US" altLang="zh-CN" sz="2400"/>
            </a:p>
          </p:txBody>
        </p:sp>
        <p:sp>
          <p:nvSpPr>
            <p:cNvPr id="22543" name="Text Box 15"/>
            <p:cNvSpPr txBox="1">
              <a:spLocks noChangeArrowheads="1"/>
            </p:cNvSpPr>
            <p:nvPr/>
          </p:nvSpPr>
          <p:spPr bwMode="auto">
            <a:xfrm>
              <a:off x="2339" y="2544"/>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0</a:t>
              </a:r>
            </a:p>
          </p:txBody>
        </p:sp>
        <p:sp>
          <p:nvSpPr>
            <p:cNvPr id="22544" name="Text Box 16"/>
            <p:cNvSpPr txBox="1">
              <a:spLocks noChangeArrowheads="1"/>
            </p:cNvSpPr>
            <p:nvPr/>
          </p:nvSpPr>
          <p:spPr bwMode="auto">
            <a:xfrm>
              <a:off x="2333" y="2672"/>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1</a:t>
              </a:r>
            </a:p>
          </p:txBody>
        </p:sp>
        <p:sp>
          <p:nvSpPr>
            <p:cNvPr id="22545" name="Text Box 17"/>
            <p:cNvSpPr txBox="1">
              <a:spLocks noChangeArrowheads="1"/>
            </p:cNvSpPr>
            <p:nvPr/>
          </p:nvSpPr>
          <p:spPr bwMode="auto">
            <a:xfrm>
              <a:off x="2327" y="2808"/>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2</a:t>
              </a:r>
            </a:p>
          </p:txBody>
        </p:sp>
        <p:sp>
          <p:nvSpPr>
            <p:cNvPr id="22546" name="Text Box 18"/>
            <p:cNvSpPr txBox="1">
              <a:spLocks noChangeArrowheads="1"/>
            </p:cNvSpPr>
            <p:nvPr/>
          </p:nvSpPr>
          <p:spPr bwMode="auto">
            <a:xfrm>
              <a:off x="2339" y="3308"/>
              <a:ext cx="41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N-1</a:t>
              </a:r>
            </a:p>
          </p:txBody>
        </p:sp>
        <p:sp>
          <p:nvSpPr>
            <p:cNvPr id="22547" name="Text Box 19"/>
            <p:cNvSpPr txBox="1">
              <a:spLocks noChangeArrowheads="1"/>
            </p:cNvSpPr>
            <p:nvPr/>
          </p:nvSpPr>
          <p:spPr bwMode="auto">
            <a:xfrm>
              <a:off x="2988" y="2627"/>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0</a:t>
              </a:r>
            </a:p>
          </p:txBody>
        </p:sp>
        <p:sp>
          <p:nvSpPr>
            <p:cNvPr id="22548" name="Text Box 20"/>
            <p:cNvSpPr txBox="1">
              <a:spLocks noChangeArrowheads="1"/>
            </p:cNvSpPr>
            <p:nvPr/>
          </p:nvSpPr>
          <p:spPr bwMode="auto">
            <a:xfrm>
              <a:off x="2982" y="2782"/>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1</a:t>
              </a:r>
            </a:p>
          </p:txBody>
        </p:sp>
        <p:sp>
          <p:nvSpPr>
            <p:cNvPr id="22549" name="Text Box 22"/>
            <p:cNvSpPr txBox="1">
              <a:spLocks noChangeArrowheads="1"/>
            </p:cNvSpPr>
            <p:nvPr/>
          </p:nvSpPr>
          <p:spPr bwMode="auto">
            <a:xfrm>
              <a:off x="2962" y="3187"/>
              <a:ext cx="41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n-1</a:t>
              </a:r>
            </a:p>
          </p:txBody>
        </p:sp>
        <p:sp>
          <p:nvSpPr>
            <p:cNvPr id="22550" name="Text Box 25"/>
            <p:cNvSpPr txBox="1">
              <a:spLocks noChangeArrowheads="1"/>
            </p:cNvSpPr>
            <p:nvPr/>
          </p:nvSpPr>
          <p:spPr bwMode="auto">
            <a:xfrm>
              <a:off x="2738" y="2649"/>
              <a:ext cx="22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400">
                  <a:solidFill>
                    <a:srgbClr val="660033"/>
                  </a:solidFill>
                </a:rPr>
                <a:t>二进制编码器</a:t>
              </a:r>
            </a:p>
          </p:txBody>
        </p:sp>
        <p:sp>
          <p:nvSpPr>
            <p:cNvPr id="22551" name="Text Box 26"/>
            <p:cNvSpPr txBox="1">
              <a:spLocks noChangeArrowheads="1"/>
            </p:cNvSpPr>
            <p:nvPr/>
          </p:nvSpPr>
          <p:spPr bwMode="auto">
            <a:xfrm>
              <a:off x="2121" y="3715"/>
              <a:ext cx="150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000"/>
                <a:t>二进制编码器框图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arn(inVertic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arn(inVertical)">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barn(inVertical)">
                                      <p:cBhvr>
                                        <p:cTn id="17" dur="500"/>
                                        <p:tgtEl>
                                          <p:spTgt spid="2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barn(inVertical)">
                                      <p:cBhvr>
                                        <p:cTn id="22" dur="500"/>
                                        <p:tgtEl>
                                          <p:spTgt spid="225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barn(inVertical)">
                                      <p:cBhvr>
                                        <p:cTn id="27" dur="500"/>
                                        <p:tgtEl>
                                          <p:spTgt spid="22531">
                                            <p:txEl>
                                              <p:pRg st="4" end="4"/>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531">
                                            <p:txEl>
                                              <p:pRg st="5" end="5"/>
                                            </p:txEl>
                                          </p:spTgt>
                                        </p:tgtEl>
                                        <p:attrNameLst>
                                          <p:attrName>style.visibility</p:attrName>
                                        </p:attrNameLst>
                                      </p:cBhvr>
                                      <p:to>
                                        <p:strVal val="visible"/>
                                      </p:to>
                                    </p:set>
                                    <p:animEffect transition="in" filter="barn(inVertical)">
                                      <p:cBhvr>
                                        <p:cTn id="30" dur="500"/>
                                        <p:tgtEl>
                                          <p:spTgt spid="22531">
                                            <p:txEl>
                                              <p:pRg st="5" end="5"/>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2531">
                                            <p:txEl>
                                              <p:pRg st="6" end="6"/>
                                            </p:txEl>
                                          </p:spTgt>
                                        </p:tgtEl>
                                        <p:attrNameLst>
                                          <p:attrName>style.visibility</p:attrName>
                                        </p:attrNameLst>
                                      </p:cBhvr>
                                      <p:to>
                                        <p:strVal val="visible"/>
                                      </p:to>
                                    </p:set>
                                    <p:animEffect transition="in" filter="barn(inVertical)">
                                      <p:cBhvr>
                                        <p:cTn id="33" dur="500"/>
                                        <p:tgtEl>
                                          <p:spTgt spid="22531">
                                            <p:txEl>
                                              <p:pRg st="6" end="6"/>
                                            </p:txEl>
                                          </p:spTgt>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2531">
                                            <p:txEl>
                                              <p:pRg st="7" end="7"/>
                                            </p:txEl>
                                          </p:spTgt>
                                        </p:tgtEl>
                                        <p:attrNameLst>
                                          <p:attrName>style.visibility</p:attrName>
                                        </p:attrNameLst>
                                      </p:cBhvr>
                                      <p:to>
                                        <p:strVal val="visible"/>
                                      </p:to>
                                    </p:set>
                                    <p:animEffect transition="in" filter="barn(inVertical)">
                                      <p:cBhvr>
                                        <p:cTn id="36" dur="500"/>
                                        <p:tgtEl>
                                          <p:spTgt spid="22531">
                                            <p:txEl>
                                              <p:pRg st="7" end="7"/>
                                            </p:txEl>
                                          </p:spTgt>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2531">
                                            <p:txEl>
                                              <p:pRg st="8" end="8"/>
                                            </p:txEl>
                                          </p:spTgt>
                                        </p:tgtEl>
                                        <p:attrNameLst>
                                          <p:attrName>style.visibility</p:attrName>
                                        </p:attrNameLst>
                                      </p:cBhvr>
                                      <p:to>
                                        <p:strVal val="visible"/>
                                      </p:to>
                                    </p:set>
                                    <p:animEffect transition="in" filter="barn(inVertical)">
                                      <p:cBhvr>
                                        <p:cTn id="39" dur="500"/>
                                        <p:tgtEl>
                                          <p:spTgt spid="22531">
                                            <p:txEl>
                                              <p:pRg st="8" end="8"/>
                                            </p:tx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2531">
                                            <p:txEl>
                                              <p:pRg st="9" end="9"/>
                                            </p:txEl>
                                          </p:spTgt>
                                        </p:tgtEl>
                                        <p:attrNameLst>
                                          <p:attrName>style.visibility</p:attrName>
                                        </p:attrNameLst>
                                      </p:cBhvr>
                                      <p:to>
                                        <p:strVal val="visible"/>
                                      </p:to>
                                    </p:set>
                                    <p:animEffect transition="in" filter="barn(inVertical)">
                                      <p:cBhvr>
                                        <p:cTn id="42" dur="500"/>
                                        <p:tgtEl>
                                          <p:spTgt spid="22531">
                                            <p:txEl>
                                              <p:pRg st="9" end="9"/>
                                            </p:tx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2531">
                                            <p:txEl>
                                              <p:pRg st="10" end="10"/>
                                            </p:txEl>
                                          </p:spTgt>
                                        </p:tgtEl>
                                        <p:attrNameLst>
                                          <p:attrName>style.visibility</p:attrName>
                                        </p:attrNameLst>
                                      </p:cBhvr>
                                      <p:to>
                                        <p:strVal val="visible"/>
                                      </p:to>
                                    </p:set>
                                    <p:animEffect transition="in" filter="barn(inVertical)">
                                      <p:cBhvr>
                                        <p:cTn id="45" dur="500"/>
                                        <p:tgtEl>
                                          <p:spTgt spid="22531">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2531">
                                            <p:txEl>
                                              <p:pRg st="11" end="11"/>
                                            </p:txEl>
                                          </p:spTgt>
                                        </p:tgtEl>
                                        <p:attrNameLst>
                                          <p:attrName>style.visibility</p:attrName>
                                        </p:attrNameLst>
                                      </p:cBhvr>
                                      <p:to>
                                        <p:strVal val="visible"/>
                                      </p:to>
                                    </p:set>
                                    <p:animEffect transition="in" filter="barn(inVertical)">
                                      <p:cBhvr>
                                        <p:cTn id="50" dur="500"/>
                                        <p:tgtEl>
                                          <p:spTgt spid="22531">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2531">
                                            <p:txEl>
                                              <p:pRg st="12" end="12"/>
                                            </p:txEl>
                                          </p:spTgt>
                                        </p:tgtEl>
                                        <p:attrNameLst>
                                          <p:attrName>style.visibility</p:attrName>
                                        </p:attrNameLst>
                                      </p:cBhvr>
                                      <p:to>
                                        <p:strVal val="visible"/>
                                      </p:to>
                                    </p:set>
                                    <p:animEffect transition="in" filter="barn(inVertical)">
                                      <p:cBhvr>
                                        <p:cTn id="55" dur="500"/>
                                        <p:tgtEl>
                                          <p:spTgt spid="22531">
                                            <p:txEl>
                                              <p:pRg st="12" end="12"/>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22531">
                                            <p:txEl>
                                              <p:pRg st="13" end="13"/>
                                            </p:txEl>
                                          </p:spTgt>
                                        </p:tgtEl>
                                        <p:attrNameLst>
                                          <p:attrName>style.visibility</p:attrName>
                                        </p:attrNameLst>
                                      </p:cBhvr>
                                      <p:to>
                                        <p:strVal val="visible"/>
                                      </p:to>
                                    </p:set>
                                    <p:animEffect transition="in" filter="barn(inVertical)">
                                      <p:cBhvr>
                                        <p:cTn id="60" dur="500"/>
                                        <p:tgtEl>
                                          <p:spTgt spid="22531">
                                            <p:txEl>
                                              <p:pRg st="13" end="13"/>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2531">
                                            <p:txEl>
                                              <p:pRg st="14" end="14"/>
                                            </p:txEl>
                                          </p:spTgt>
                                        </p:tgtEl>
                                        <p:attrNameLst>
                                          <p:attrName>style.visibility</p:attrName>
                                        </p:attrNameLst>
                                      </p:cBhvr>
                                      <p:to>
                                        <p:strVal val="visible"/>
                                      </p:to>
                                    </p:set>
                                    <p:animEffect transition="in" filter="barn(inVertical)">
                                      <p:cBhvr>
                                        <p:cTn id="65" dur="500"/>
                                        <p:tgtEl>
                                          <p:spTgt spid="2253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z="3200"/>
              <a:t>5.1	</a:t>
            </a:r>
            <a:r>
              <a:rPr lang="zh-CN" altLang="en-US"/>
              <a:t>译码器</a:t>
            </a:r>
          </a:p>
        </p:txBody>
      </p:sp>
      <p:sp>
        <p:nvSpPr>
          <p:cNvPr id="332803" name="Rectangle 3"/>
          <p:cNvSpPr>
            <a:spLocks noGrp="1" noChangeArrowheads="1"/>
          </p:cNvSpPr>
          <p:nvPr>
            <p:ph type="body" idx="1"/>
          </p:nvPr>
        </p:nvSpPr>
        <p:spPr>
          <a:xfrm>
            <a:off x="493713" y="895350"/>
            <a:ext cx="8331200" cy="5495925"/>
          </a:xfrm>
        </p:spPr>
        <p:txBody>
          <a:bodyPr/>
          <a:lstStyle/>
          <a:p>
            <a:pPr marL="365125" indent="-365125" eaLnBrk="1" hangingPunct="1">
              <a:buClr>
                <a:schemeClr val="tx2"/>
              </a:buClr>
              <a:defRPr/>
            </a:pPr>
            <a:r>
              <a:rPr lang="zh-CN" altLang="en-US" sz="2400" dirty="0">
                <a:solidFill>
                  <a:srgbClr val="0000FF"/>
                </a:solidFill>
              </a:rPr>
              <a:t>译码：</a:t>
            </a:r>
            <a:r>
              <a:rPr lang="zh-CN" altLang="en-US" sz="2400" dirty="0">
                <a:solidFill>
                  <a:srgbClr val="0000FF"/>
                </a:solidFill>
                <a:latin typeface="Franklin Gothic Medium" pitchFamily="34" charset="0"/>
              </a:rPr>
              <a:t>把特定含义的输入二进制代码译成对应的输出高、低有效电平信号。</a:t>
            </a:r>
          </a:p>
          <a:p>
            <a:pPr eaLnBrk="1" hangingPunct="1">
              <a:lnSpc>
                <a:spcPct val="115000"/>
              </a:lnSpc>
              <a:defRPr/>
            </a:pPr>
            <a:r>
              <a:rPr lang="zh-CN" altLang="en-US" sz="2400" dirty="0">
                <a:solidFill>
                  <a:srgbClr val="0000FF"/>
                </a:solidFill>
              </a:rPr>
              <a:t>译码器：</a:t>
            </a:r>
            <a:endParaRPr lang="en-US" altLang="zh-CN" sz="2400" dirty="0">
              <a:solidFill>
                <a:srgbClr val="0000FF"/>
              </a:solidFill>
            </a:endParaRPr>
          </a:p>
          <a:p>
            <a:pPr lvl="1" eaLnBrk="1" hangingPunct="1">
              <a:lnSpc>
                <a:spcPct val="115000"/>
              </a:lnSpc>
              <a:defRPr/>
            </a:pPr>
            <a:r>
              <a:rPr lang="zh-CN" altLang="en-US" sz="2000" dirty="0"/>
              <a:t>实现译码功能的逻辑电路称为译码器</a:t>
            </a:r>
            <a:r>
              <a:rPr lang="en-US" altLang="zh-CN" sz="2000" dirty="0"/>
              <a:t>(Decoder)</a:t>
            </a:r>
            <a:r>
              <a:rPr lang="zh-CN" altLang="en-US" sz="2000" dirty="0"/>
              <a:t>。</a:t>
            </a:r>
            <a:endParaRPr lang="en-US" altLang="zh-CN" sz="2000" dirty="0"/>
          </a:p>
          <a:p>
            <a:pPr lvl="1" eaLnBrk="1" hangingPunct="1">
              <a:lnSpc>
                <a:spcPct val="115000"/>
              </a:lnSpc>
              <a:defRPr/>
            </a:pPr>
            <a:r>
              <a:rPr lang="zh-CN" altLang="en-US" sz="2000" dirty="0"/>
              <a:t>多输入、多输出的常用组合逻辑电路</a:t>
            </a:r>
            <a:endParaRPr lang="en-US" altLang="zh-CN" sz="2000" dirty="0"/>
          </a:p>
          <a:p>
            <a:pPr lvl="1" eaLnBrk="1" hangingPunct="1">
              <a:lnSpc>
                <a:spcPct val="115000"/>
              </a:lnSpc>
              <a:defRPr/>
            </a:pPr>
            <a:r>
              <a:rPr lang="zh-CN" altLang="en-US" sz="2000" dirty="0"/>
              <a:t>其输入与输出之间存在一一对应的映射关系。</a:t>
            </a:r>
          </a:p>
          <a:p>
            <a:pPr eaLnBrk="1" hangingPunct="1">
              <a:lnSpc>
                <a:spcPct val="115000"/>
              </a:lnSpc>
              <a:defRPr/>
            </a:pPr>
            <a:r>
              <a:rPr lang="zh-CN" altLang="en-US" sz="2400" dirty="0">
                <a:solidFill>
                  <a:srgbClr val="0000FF"/>
                </a:solidFill>
              </a:rPr>
              <a:t>常用译码器种类：</a:t>
            </a:r>
          </a:p>
          <a:p>
            <a:pPr lvl="1" eaLnBrk="1" hangingPunct="1">
              <a:lnSpc>
                <a:spcPct val="115000"/>
              </a:lnSpc>
              <a:defRPr/>
            </a:pPr>
            <a:r>
              <a:rPr lang="zh-CN" altLang="en-US" sz="2400" dirty="0"/>
              <a:t>二进制译码器</a:t>
            </a:r>
          </a:p>
          <a:p>
            <a:pPr lvl="1" eaLnBrk="1" hangingPunct="1">
              <a:lnSpc>
                <a:spcPct val="115000"/>
              </a:lnSpc>
              <a:defRPr/>
            </a:pPr>
            <a:r>
              <a:rPr lang="zh-CN" altLang="en-US" sz="2400" dirty="0"/>
              <a:t>二</a:t>
            </a:r>
            <a:r>
              <a:rPr lang="en-US" altLang="zh-CN" sz="2400" dirty="0"/>
              <a:t>-</a:t>
            </a:r>
            <a:r>
              <a:rPr lang="zh-CN" altLang="en-US" sz="2400" dirty="0"/>
              <a:t>十进制译码器</a:t>
            </a:r>
          </a:p>
          <a:p>
            <a:pPr lvl="1" eaLnBrk="1" hangingPunct="1">
              <a:lnSpc>
                <a:spcPct val="115000"/>
              </a:lnSpc>
              <a:defRPr/>
            </a:pPr>
            <a:r>
              <a:rPr lang="zh-CN" altLang="en-US" sz="2400" dirty="0"/>
              <a:t>七段字型码译码器等。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28360" y="108042"/>
            <a:ext cx="8912225" cy="598487"/>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buClr>
                <a:schemeClr val="tx2"/>
              </a:buClr>
              <a:buSzTx/>
              <a:buFont typeface="Wingdings" panose="05000000000000000000" pitchFamily="2" charset="2"/>
              <a:buNone/>
            </a:pPr>
            <a:r>
              <a:rPr lang="zh-CN" altLang="en-US" sz="2400" dirty="0">
                <a:latin typeface="Franklin Gothic Medium" panose="020B0603020102020204" pitchFamily="34" charset="0"/>
              </a:rPr>
              <a:t>例</a:t>
            </a:r>
            <a:r>
              <a:rPr lang="en-US" altLang="zh-CN" sz="2400" dirty="0">
                <a:latin typeface="Franklin Gothic Medium" panose="020B0603020102020204" pitchFamily="34" charset="0"/>
              </a:rPr>
              <a:t>1</a:t>
            </a:r>
            <a:r>
              <a:rPr lang="zh-CN" altLang="en-US" sz="2400" dirty="0">
                <a:latin typeface="Franklin Gothic Medium" panose="020B0603020102020204" pitchFamily="34" charset="0"/>
              </a:rPr>
              <a:t>：</a:t>
            </a:r>
            <a:r>
              <a:rPr lang="en-US" altLang="zh-CN" sz="2400" dirty="0">
                <a:latin typeface="Franklin Gothic Medium" panose="020B0603020102020204" pitchFamily="34" charset="0"/>
              </a:rPr>
              <a:t>2</a:t>
            </a:r>
            <a:r>
              <a:rPr lang="zh-CN" altLang="en-US" sz="2400" dirty="0">
                <a:latin typeface="Franklin Gothic Medium" panose="020B0603020102020204" pitchFamily="34" charset="0"/>
              </a:rPr>
              <a:t>位二进制输入互斥编码器</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输入高电平有效，输出原码。</a:t>
            </a:r>
          </a:p>
        </p:txBody>
      </p:sp>
      <p:graphicFrame>
        <p:nvGraphicFramePr>
          <p:cNvPr id="5" name="表格 4"/>
          <p:cNvGraphicFramePr>
            <a:graphicFrameLocks noGrp="1"/>
          </p:cNvGraphicFramePr>
          <p:nvPr/>
        </p:nvGraphicFramePr>
        <p:xfrm>
          <a:off x="1042988" y="874713"/>
          <a:ext cx="3205163" cy="1981200"/>
        </p:xfrm>
        <a:graphic>
          <a:graphicData uri="http://schemas.openxmlformats.org/drawingml/2006/table">
            <a:tbl>
              <a:tblPr/>
              <a:tblGrid>
                <a:gridCol w="532891">
                  <a:extLst>
                    <a:ext uri="{9D8B030D-6E8A-4147-A177-3AD203B41FA5}">
                      <a16:colId xmlns:a16="http://schemas.microsoft.com/office/drawing/2014/main" val="20000"/>
                    </a:ext>
                  </a:extLst>
                </a:gridCol>
                <a:gridCol w="536242">
                  <a:extLst>
                    <a:ext uri="{9D8B030D-6E8A-4147-A177-3AD203B41FA5}">
                      <a16:colId xmlns:a16="http://schemas.microsoft.com/office/drawing/2014/main" val="20001"/>
                    </a:ext>
                  </a:extLst>
                </a:gridCol>
                <a:gridCol w="532890">
                  <a:extLst>
                    <a:ext uri="{9D8B030D-6E8A-4147-A177-3AD203B41FA5}">
                      <a16:colId xmlns:a16="http://schemas.microsoft.com/office/drawing/2014/main" val="20002"/>
                    </a:ext>
                  </a:extLst>
                </a:gridCol>
                <a:gridCol w="548531">
                  <a:extLst>
                    <a:ext uri="{9D8B030D-6E8A-4147-A177-3AD203B41FA5}">
                      <a16:colId xmlns:a16="http://schemas.microsoft.com/office/drawing/2014/main" val="20003"/>
                    </a:ext>
                  </a:extLst>
                </a:gridCol>
                <a:gridCol w="521718">
                  <a:extLst>
                    <a:ext uri="{9D8B030D-6E8A-4147-A177-3AD203B41FA5}">
                      <a16:colId xmlns:a16="http://schemas.microsoft.com/office/drawing/2014/main" val="20004"/>
                    </a:ext>
                  </a:extLst>
                </a:gridCol>
                <a:gridCol w="532891">
                  <a:extLst>
                    <a:ext uri="{9D8B030D-6E8A-4147-A177-3AD203B41FA5}">
                      <a16:colId xmlns:a16="http://schemas.microsoft.com/office/drawing/2014/main" val="20005"/>
                    </a:ext>
                  </a:extLst>
                </a:gridCol>
              </a:tblGrid>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2</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3</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graphicFrame>
        <p:nvGraphicFramePr>
          <p:cNvPr id="6" name="组合 87"/>
          <p:cNvGraphicFramePr>
            <a:graphicFrameLocks noGrp="1"/>
          </p:cNvGraphicFramePr>
          <p:nvPr/>
        </p:nvGraphicFramePr>
        <p:xfrm>
          <a:off x="987425" y="3395663"/>
          <a:ext cx="3395663" cy="3017838"/>
        </p:xfrm>
        <a:graphic>
          <a:graphicData uri="http://schemas.openxmlformats.org/drawingml/2006/table">
            <a:tbl>
              <a:tblPr/>
              <a:tblGrid>
                <a:gridCol w="1009618">
                  <a:extLst>
                    <a:ext uri="{9D8B030D-6E8A-4147-A177-3AD203B41FA5}">
                      <a16:colId xmlns:a16="http://schemas.microsoft.com/office/drawing/2014/main" val="20000"/>
                    </a:ext>
                  </a:extLst>
                </a:gridCol>
                <a:gridCol w="600072">
                  <a:extLst>
                    <a:ext uri="{9D8B030D-6E8A-4147-A177-3AD203B41FA5}">
                      <a16:colId xmlns:a16="http://schemas.microsoft.com/office/drawing/2014/main" val="20001"/>
                    </a:ext>
                  </a:extLst>
                </a:gridCol>
                <a:gridCol w="600073">
                  <a:extLst>
                    <a:ext uri="{9D8B030D-6E8A-4147-A177-3AD203B41FA5}">
                      <a16:colId xmlns:a16="http://schemas.microsoft.com/office/drawing/2014/main" val="20002"/>
                    </a:ext>
                  </a:extLst>
                </a:gridCol>
                <a:gridCol w="585827">
                  <a:extLst>
                    <a:ext uri="{9D8B030D-6E8A-4147-A177-3AD203B41FA5}">
                      <a16:colId xmlns:a16="http://schemas.microsoft.com/office/drawing/2014/main" val="20003"/>
                    </a:ext>
                  </a:extLst>
                </a:gridCol>
                <a:gridCol w="600073">
                  <a:extLst>
                    <a:ext uri="{9D8B030D-6E8A-4147-A177-3AD203B41FA5}">
                      <a16:colId xmlns:a16="http://schemas.microsoft.com/office/drawing/2014/main" val="20004"/>
                    </a:ext>
                  </a:extLst>
                </a:gridCol>
              </a:tblGrid>
              <a:tr h="78834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2000" b="1" i="0" u="none" strike="noStrike" cap="none" normalizeH="0" baseline="0" dirty="0">
                          <a:ln>
                            <a:noFill/>
                          </a:ln>
                          <a:solidFill>
                            <a:schemeClr val="tx1"/>
                          </a:solidFill>
                          <a:effectLst/>
                          <a:latin typeface="Franklin Gothic Medium" pitchFamily="34" charset="0"/>
                          <a:ea typeface="宋体" pitchFamily="2" charset="-122"/>
                        </a:rPr>
                        <a:t>    </a:t>
                      </a:r>
                      <a:endParaRPr kumimoji="0" lang="en-US" altLang="zh-CN" sz="2000" b="1" i="0" u="none" strike="noStrike" kern="1200" cap="none" normalizeH="0" baseline="0" dirty="0">
                        <a:ln>
                          <a:noFill/>
                        </a:ln>
                        <a:solidFill>
                          <a:schemeClr val="tx1"/>
                        </a:solidFill>
                        <a:effectLst/>
                        <a:latin typeface="+mj-ea"/>
                        <a:ea typeface="+mn-ea"/>
                        <a:cs typeface="+mn-cs"/>
                      </a:endParaRPr>
                    </a:p>
                  </a:txBody>
                  <a:tcPr marL="91419" marR="91419" marT="45691" marB="45691" anchor="ctr" anchorCtr="1" horzOverflow="overflow">
                    <a:lnL>
                      <a:noFill/>
                    </a:lnL>
                    <a:lnR>
                      <a:noFill/>
                    </a:lnR>
                    <a:lnT>
                      <a:noFill/>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a:noFill/>
                    </a:lnR>
                    <a:lnT>
                      <a:noFill/>
                    </a:lnT>
                    <a:lnB>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FF0000"/>
                        </a:solidFill>
                        <a:effectLst/>
                        <a:latin typeface="Franklin Gothic Medium" pitchFamily="34" charset="0"/>
                        <a:ea typeface="宋体" pitchFamily="2" charset="-122"/>
                      </a:endParaRPr>
                    </a:p>
                  </a:txBody>
                  <a:tcPr marL="91419" marR="91419" marT="45691" marB="45691"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7" name="矩形 6"/>
          <p:cNvSpPr/>
          <p:nvPr/>
        </p:nvSpPr>
        <p:spPr>
          <a:xfrm>
            <a:off x="1395413" y="3427413"/>
            <a:ext cx="703262"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2</a:t>
            </a:r>
            <a:r>
              <a:rPr lang="en-US" altLang="zh-CN" b="1" dirty="0">
                <a:latin typeface="+mj-ea"/>
              </a:rPr>
              <a:t>I</a:t>
            </a:r>
            <a:r>
              <a:rPr lang="en-US" altLang="zh-CN" b="1" baseline="-25000" dirty="0">
                <a:latin typeface="+mj-ea"/>
              </a:rPr>
              <a:t>3</a:t>
            </a:r>
            <a:endParaRPr lang="en-US" altLang="zh-CN" b="1" dirty="0">
              <a:latin typeface="+mj-ea"/>
            </a:endParaRPr>
          </a:p>
        </p:txBody>
      </p:sp>
      <p:sp>
        <p:nvSpPr>
          <p:cNvPr id="8" name="矩形 7"/>
          <p:cNvSpPr/>
          <p:nvPr/>
        </p:nvSpPr>
        <p:spPr>
          <a:xfrm>
            <a:off x="1035050" y="3776663"/>
            <a:ext cx="703263"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0</a:t>
            </a:r>
            <a:r>
              <a:rPr lang="en-US" altLang="zh-CN" b="1" dirty="0">
                <a:latin typeface="+mj-ea"/>
              </a:rPr>
              <a:t>I</a:t>
            </a:r>
            <a:r>
              <a:rPr lang="en-US" altLang="zh-CN" b="1" baseline="-25000" dirty="0">
                <a:latin typeface="+mj-ea"/>
              </a:rPr>
              <a:t>1</a:t>
            </a:r>
            <a:endParaRPr lang="en-US" altLang="zh-CN" b="1" dirty="0">
              <a:latin typeface="+mj-ea"/>
            </a:endParaRPr>
          </a:p>
        </p:txBody>
      </p:sp>
      <p:sp>
        <p:nvSpPr>
          <p:cNvPr id="9" name="矩形 8"/>
          <p:cNvSpPr/>
          <p:nvPr/>
        </p:nvSpPr>
        <p:spPr>
          <a:xfrm>
            <a:off x="550863" y="3216275"/>
            <a:ext cx="444500" cy="461963"/>
          </a:xfrm>
          <a:prstGeom prst="rect">
            <a:avLst/>
          </a:prstGeom>
          <a:ln>
            <a:solidFill>
              <a:schemeClr val="tx1"/>
            </a:solidFill>
          </a:ln>
        </p:spPr>
        <p:txBody>
          <a:bodyPr wrap="none">
            <a:spAutoFit/>
          </a:bodyPr>
          <a:lstStyle/>
          <a:p>
            <a:pPr algn="ctr" eaLnBrk="1" hangingPunct="1">
              <a:spcBef>
                <a:spcPct val="20000"/>
              </a:spcBef>
              <a:buClr>
                <a:schemeClr val="tx2"/>
              </a:buClr>
              <a:defRPr/>
            </a:pPr>
            <a:r>
              <a:rPr lang="en-US" altLang="zh-CN" b="1" dirty="0">
                <a:latin typeface="+mj-ea"/>
              </a:rPr>
              <a:t>A</a:t>
            </a:r>
            <a:r>
              <a:rPr lang="en-US" altLang="zh-CN" b="1" baseline="-25000" dirty="0">
                <a:latin typeface="+mj-ea"/>
              </a:rPr>
              <a:t>1</a:t>
            </a:r>
            <a:endParaRPr lang="en-US" altLang="zh-CN" b="1" dirty="0">
              <a:latin typeface="+mj-ea"/>
            </a:endParaRPr>
          </a:p>
        </p:txBody>
      </p:sp>
      <p:graphicFrame>
        <p:nvGraphicFramePr>
          <p:cNvPr id="10" name="组合 87"/>
          <p:cNvGraphicFramePr>
            <a:graphicFrameLocks noGrp="1"/>
          </p:cNvGraphicFramePr>
          <p:nvPr/>
        </p:nvGraphicFramePr>
        <p:xfrm>
          <a:off x="4878388" y="3395663"/>
          <a:ext cx="3382962" cy="3017838"/>
        </p:xfrm>
        <a:graphic>
          <a:graphicData uri="http://schemas.openxmlformats.org/drawingml/2006/table">
            <a:tbl>
              <a:tblPr/>
              <a:tblGrid>
                <a:gridCol w="1005841">
                  <a:extLst>
                    <a:ext uri="{9D8B030D-6E8A-4147-A177-3AD203B41FA5}">
                      <a16:colId xmlns:a16="http://schemas.microsoft.com/office/drawing/2014/main" val="20000"/>
                    </a:ext>
                  </a:extLst>
                </a:gridCol>
                <a:gridCol w="597828">
                  <a:extLst>
                    <a:ext uri="{9D8B030D-6E8A-4147-A177-3AD203B41FA5}">
                      <a16:colId xmlns:a16="http://schemas.microsoft.com/office/drawing/2014/main" val="20001"/>
                    </a:ext>
                  </a:extLst>
                </a:gridCol>
                <a:gridCol w="597829">
                  <a:extLst>
                    <a:ext uri="{9D8B030D-6E8A-4147-A177-3AD203B41FA5}">
                      <a16:colId xmlns:a16="http://schemas.microsoft.com/office/drawing/2014/main" val="20002"/>
                    </a:ext>
                  </a:extLst>
                </a:gridCol>
                <a:gridCol w="583635">
                  <a:extLst>
                    <a:ext uri="{9D8B030D-6E8A-4147-A177-3AD203B41FA5}">
                      <a16:colId xmlns:a16="http://schemas.microsoft.com/office/drawing/2014/main" val="20003"/>
                    </a:ext>
                  </a:extLst>
                </a:gridCol>
                <a:gridCol w="597829">
                  <a:extLst>
                    <a:ext uri="{9D8B030D-6E8A-4147-A177-3AD203B41FA5}">
                      <a16:colId xmlns:a16="http://schemas.microsoft.com/office/drawing/2014/main" val="20004"/>
                    </a:ext>
                  </a:extLst>
                </a:gridCol>
              </a:tblGrid>
              <a:tr h="78834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2000" b="1" i="0" u="none" strike="noStrike" cap="none" normalizeH="0" baseline="0" dirty="0">
                          <a:ln>
                            <a:noFill/>
                          </a:ln>
                          <a:solidFill>
                            <a:schemeClr val="tx1"/>
                          </a:solidFill>
                          <a:effectLst/>
                          <a:latin typeface="Franklin Gothic Medium" pitchFamily="34" charset="0"/>
                          <a:ea typeface="宋体" pitchFamily="2" charset="-122"/>
                        </a:rPr>
                        <a:t>    </a:t>
                      </a:r>
                      <a:endParaRPr kumimoji="0" lang="en-US" altLang="zh-CN" sz="2000" b="1" i="0" u="none" strike="noStrike" kern="1200" cap="none" normalizeH="0" baseline="0" dirty="0">
                        <a:ln>
                          <a:noFill/>
                        </a:ln>
                        <a:solidFill>
                          <a:schemeClr val="tx1"/>
                        </a:solidFill>
                        <a:effectLst/>
                        <a:latin typeface="+mj-ea"/>
                        <a:ea typeface="+mn-ea"/>
                        <a:cs typeface="+mn-cs"/>
                      </a:endParaRPr>
                    </a:p>
                  </a:txBody>
                  <a:tcPr marL="91421" marR="91421" marT="45691" marB="45691" anchor="ctr" anchorCtr="1" horzOverflow="overflow">
                    <a:lnL>
                      <a:noFill/>
                    </a:lnL>
                    <a:lnR>
                      <a:noFill/>
                    </a:lnR>
                    <a:lnT>
                      <a:noFill/>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a:noFill/>
                    </a:lnR>
                    <a:lnT>
                      <a:noFill/>
                    </a:lnT>
                    <a:lnB>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FF0000"/>
                        </a:solidFill>
                        <a:effectLst/>
                        <a:latin typeface="Franklin Gothic Medium" pitchFamily="34" charset="0"/>
                        <a:ea typeface="宋体" pitchFamily="2" charset="-122"/>
                      </a:endParaRPr>
                    </a:p>
                  </a:txBody>
                  <a:tcPr marL="91421" marR="91421" marT="45691" marB="45691"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11" name="矩形 10"/>
          <p:cNvSpPr/>
          <p:nvPr/>
        </p:nvSpPr>
        <p:spPr>
          <a:xfrm>
            <a:off x="5286375" y="3427413"/>
            <a:ext cx="703263"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2</a:t>
            </a:r>
            <a:r>
              <a:rPr lang="en-US" altLang="zh-CN" b="1" dirty="0">
                <a:latin typeface="+mj-ea"/>
              </a:rPr>
              <a:t>I</a:t>
            </a:r>
            <a:r>
              <a:rPr lang="en-US" altLang="zh-CN" b="1" baseline="-25000" dirty="0">
                <a:latin typeface="+mj-ea"/>
              </a:rPr>
              <a:t>3</a:t>
            </a:r>
            <a:endParaRPr lang="en-US" altLang="zh-CN" b="1" dirty="0">
              <a:latin typeface="+mj-ea"/>
            </a:endParaRPr>
          </a:p>
        </p:txBody>
      </p:sp>
      <p:sp>
        <p:nvSpPr>
          <p:cNvPr id="12" name="矩形 11"/>
          <p:cNvSpPr/>
          <p:nvPr/>
        </p:nvSpPr>
        <p:spPr>
          <a:xfrm>
            <a:off x="4926013" y="3776663"/>
            <a:ext cx="703262"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0</a:t>
            </a:r>
            <a:r>
              <a:rPr lang="en-US" altLang="zh-CN" b="1" dirty="0">
                <a:latin typeface="+mj-ea"/>
              </a:rPr>
              <a:t>I</a:t>
            </a:r>
            <a:r>
              <a:rPr lang="en-US" altLang="zh-CN" b="1" baseline="-25000" dirty="0">
                <a:latin typeface="+mj-ea"/>
              </a:rPr>
              <a:t>1</a:t>
            </a:r>
            <a:endParaRPr lang="en-US" altLang="zh-CN" b="1" dirty="0">
              <a:latin typeface="+mj-ea"/>
            </a:endParaRPr>
          </a:p>
        </p:txBody>
      </p:sp>
      <p:sp>
        <p:nvSpPr>
          <p:cNvPr id="13" name="矩形 12"/>
          <p:cNvSpPr/>
          <p:nvPr/>
        </p:nvSpPr>
        <p:spPr>
          <a:xfrm>
            <a:off x="4391025" y="3186113"/>
            <a:ext cx="485775" cy="523875"/>
          </a:xfrm>
          <a:prstGeom prst="rect">
            <a:avLst/>
          </a:prstGeom>
          <a:ln>
            <a:solidFill>
              <a:schemeClr val="tx1"/>
            </a:solidFill>
          </a:ln>
        </p:spPr>
        <p:txBody>
          <a:bodyPr wrap="none">
            <a:spAutoFit/>
          </a:bodyPr>
          <a:lstStyle/>
          <a:p>
            <a:pPr algn="ctr" eaLnBrk="1" hangingPunct="1">
              <a:spcBef>
                <a:spcPct val="20000"/>
              </a:spcBef>
              <a:buClr>
                <a:schemeClr val="tx2"/>
              </a:buClr>
              <a:defRPr/>
            </a:pPr>
            <a:r>
              <a:rPr lang="en-US" altLang="zh-CN" sz="2800" b="1" dirty="0">
                <a:latin typeface="+mj-ea"/>
              </a:rPr>
              <a:t>A</a:t>
            </a:r>
            <a:r>
              <a:rPr lang="en-US" altLang="zh-CN" sz="2800" b="1" baseline="-25000" dirty="0">
                <a:latin typeface="+mj-ea"/>
              </a:rPr>
              <a:t>0</a:t>
            </a:r>
            <a:endParaRPr lang="en-US" altLang="zh-CN" sz="2800" b="1" dirty="0">
              <a:latin typeface="+mj-ea"/>
            </a:endParaRPr>
          </a:p>
        </p:txBody>
      </p:sp>
      <p:grpSp>
        <p:nvGrpSpPr>
          <p:cNvPr id="23683" name="Group 27"/>
          <p:cNvGrpSpPr>
            <a:grpSpLocks/>
          </p:cNvGrpSpPr>
          <p:nvPr/>
        </p:nvGrpSpPr>
        <p:grpSpPr bwMode="auto">
          <a:xfrm>
            <a:off x="5237163" y="992188"/>
            <a:ext cx="3338512" cy="1611312"/>
            <a:chOff x="1914" y="2482"/>
            <a:chExt cx="1831" cy="891"/>
          </a:xfrm>
        </p:grpSpPr>
        <p:sp>
          <p:nvSpPr>
            <p:cNvPr id="23684" name="Rectangle 4"/>
            <p:cNvSpPr>
              <a:spLocks noChangeArrowheads="1"/>
            </p:cNvSpPr>
            <p:nvPr/>
          </p:nvSpPr>
          <p:spPr bwMode="auto">
            <a:xfrm>
              <a:off x="2401" y="2482"/>
              <a:ext cx="877" cy="89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b="0"/>
            </a:p>
          </p:txBody>
        </p:sp>
        <p:sp>
          <p:nvSpPr>
            <p:cNvPr id="23685" name="Line 5"/>
            <p:cNvSpPr>
              <a:spLocks noChangeShapeType="1"/>
            </p:cNvSpPr>
            <p:nvPr/>
          </p:nvSpPr>
          <p:spPr bwMode="auto">
            <a:xfrm>
              <a:off x="1914" y="26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6" name="Line 6"/>
            <p:cNvSpPr>
              <a:spLocks noChangeShapeType="1"/>
            </p:cNvSpPr>
            <p:nvPr/>
          </p:nvSpPr>
          <p:spPr bwMode="auto">
            <a:xfrm>
              <a:off x="1917" y="2853"/>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7" name="Line 7"/>
            <p:cNvSpPr>
              <a:spLocks noChangeShapeType="1"/>
            </p:cNvSpPr>
            <p:nvPr/>
          </p:nvSpPr>
          <p:spPr bwMode="auto">
            <a:xfrm>
              <a:off x="1921" y="30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8" name="Line 8"/>
            <p:cNvSpPr>
              <a:spLocks noChangeShapeType="1"/>
            </p:cNvSpPr>
            <p:nvPr/>
          </p:nvSpPr>
          <p:spPr bwMode="auto">
            <a:xfrm>
              <a:off x="1932" y="32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9" name="Line 9"/>
            <p:cNvSpPr>
              <a:spLocks noChangeShapeType="1"/>
            </p:cNvSpPr>
            <p:nvPr/>
          </p:nvSpPr>
          <p:spPr bwMode="auto">
            <a:xfrm>
              <a:off x="3275" y="2823"/>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90" name="Line 10"/>
            <p:cNvSpPr>
              <a:spLocks noChangeShapeType="1"/>
            </p:cNvSpPr>
            <p:nvPr/>
          </p:nvSpPr>
          <p:spPr bwMode="auto">
            <a:xfrm>
              <a:off x="3270" y="3061"/>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91" name="Text Box 15"/>
            <p:cNvSpPr txBox="1">
              <a:spLocks noChangeArrowheads="1"/>
            </p:cNvSpPr>
            <p:nvPr/>
          </p:nvSpPr>
          <p:spPr bwMode="auto">
            <a:xfrm>
              <a:off x="2371" y="2544"/>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0</a:t>
              </a:r>
            </a:p>
          </p:txBody>
        </p:sp>
        <p:sp>
          <p:nvSpPr>
            <p:cNvPr id="23692" name="Text Box 16"/>
            <p:cNvSpPr txBox="1">
              <a:spLocks noChangeArrowheads="1"/>
            </p:cNvSpPr>
            <p:nvPr/>
          </p:nvSpPr>
          <p:spPr bwMode="auto">
            <a:xfrm>
              <a:off x="2365" y="2739"/>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1</a:t>
              </a:r>
            </a:p>
          </p:txBody>
        </p:sp>
        <p:sp>
          <p:nvSpPr>
            <p:cNvPr id="23693" name="Text Box 17"/>
            <p:cNvSpPr txBox="1">
              <a:spLocks noChangeArrowheads="1"/>
            </p:cNvSpPr>
            <p:nvPr/>
          </p:nvSpPr>
          <p:spPr bwMode="auto">
            <a:xfrm>
              <a:off x="2359" y="2945"/>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2</a:t>
              </a:r>
            </a:p>
          </p:txBody>
        </p:sp>
        <p:sp>
          <p:nvSpPr>
            <p:cNvPr id="23694" name="Text Box 18"/>
            <p:cNvSpPr txBox="1">
              <a:spLocks noChangeArrowheads="1"/>
            </p:cNvSpPr>
            <p:nvPr/>
          </p:nvSpPr>
          <p:spPr bwMode="auto">
            <a:xfrm>
              <a:off x="2339" y="3137"/>
              <a:ext cx="41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3</a:t>
              </a:r>
            </a:p>
          </p:txBody>
        </p:sp>
        <p:sp>
          <p:nvSpPr>
            <p:cNvPr id="23695" name="Text Box 19"/>
            <p:cNvSpPr txBox="1">
              <a:spLocks noChangeArrowheads="1"/>
            </p:cNvSpPr>
            <p:nvPr/>
          </p:nvSpPr>
          <p:spPr bwMode="auto">
            <a:xfrm>
              <a:off x="2988" y="2699"/>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0</a:t>
              </a:r>
            </a:p>
          </p:txBody>
        </p:sp>
        <p:sp>
          <p:nvSpPr>
            <p:cNvPr id="23696" name="Text Box 20"/>
            <p:cNvSpPr txBox="1">
              <a:spLocks noChangeArrowheads="1"/>
            </p:cNvSpPr>
            <p:nvPr/>
          </p:nvSpPr>
          <p:spPr bwMode="auto">
            <a:xfrm>
              <a:off x="3010" y="2938"/>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1</a:t>
              </a:r>
            </a:p>
          </p:txBody>
        </p:sp>
        <p:sp>
          <p:nvSpPr>
            <p:cNvPr id="23697" name="Text Box 25"/>
            <p:cNvSpPr txBox="1">
              <a:spLocks noChangeArrowheads="1"/>
            </p:cNvSpPr>
            <p:nvPr/>
          </p:nvSpPr>
          <p:spPr bwMode="auto">
            <a:xfrm>
              <a:off x="2616" y="2730"/>
              <a:ext cx="45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660033"/>
                  </a:solidFill>
                </a:rPr>
                <a:t>2</a:t>
              </a:r>
              <a:r>
                <a:rPr lang="zh-CN" altLang="en-US" sz="1400">
                  <a:solidFill>
                    <a:srgbClr val="660033"/>
                  </a:solidFill>
                </a:rPr>
                <a:t>位</a:t>
              </a:r>
              <a:endParaRPr lang="en-US" altLang="zh-CN" sz="1400">
                <a:solidFill>
                  <a:srgbClr val="660033"/>
                </a:solidFill>
              </a:endParaRPr>
            </a:p>
            <a:p>
              <a:pPr algn="ctr" eaLnBrk="1" hangingPunct="1">
                <a:spcBef>
                  <a:spcPct val="0"/>
                </a:spcBef>
                <a:buClrTx/>
                <a:buSzTx/>
                <a:buFontTx/>
                <a:buNone/>
              </a:pPr>
              <a:r>
                <a:rPr lang="zh-CN" altLang="en-US" sz="1400">
                  <a:solidFill>
                    <a:srgbClr val="660033"/>
                  </a:solidFill>
                </a:rPr>
                <a:t>二进制编码器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149451" y="123825"/>
            <a:ext cx="8907462" cy="546100"/>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buClr>
                <a:schemeClr val="tx2"/>
              </a:buClr>
              <a:buSzTx/>
              <a:buFont typeface="Wingdings" panose="05000000000000000000" pitchFamily="2" charset="2"/>
              <a:buNone/>
            </a:pPr>
            <a:r>
              <a:rPr lang="zh-CN" altLang="en-US" sz="2400" dirty="0">
                <a:latin typeface="Franklin Gothic Medium" panose="020B0603020102020204" pitchFamily="34" charset="0"/>
              </a:rPr>
              <a:t>例</a:t>
            </a:r>
            <a:r>
              <a:rPr lang="en-US" altLang="zh-CN" sz="2400" dirty="0">
                <a:latin typeface="Franklin Gothic Medium" panose="020B0603020102020204" pitchFamily="34" charset="0"/>
              </a:rPr>
              <a:t>2</a:t>
            </a:r>
            <a:r>
              <a:rPr lang="zh-CN" altLang="en-US" sz="2400" dirty="0">
                <a:latin typeface="Franklin Gothic Medium" panose="020B0603020102020204" pitchFamily="34" charset="0"/>
              </a:rPr>
              <a:t>：</a:t>
            </a:r>
            <a:r>
              <a:rPr lang="en-US" altLang="zh-CN" sz="2400" dirty="0">
                <a:latin typeface="Franklin Gothic Medium" panose="020B0603020102020204" pitchFamily="34" charset="0"/>
              </a:rPr>
              <a:t>2</a:t>
            </a:r>
            <a:r>
              <a:rPr lang="zh-CN" altLang="en-US" sz="2400" dirty="0">
                <a:latin typeface="Franklin Gothic Medium" panose="020B0603020102020204" pitchFamily="34" charset="0"/>
              </a:rPr>
              <a:t>位二进制输入互斥编码器</a:t>
            </a:r>
            <a:r>
              <a:rPr lang="en-US" altLang="zh-CN" sz="2400" dirty="0">
                <a:latin typeface="Franklin Gothic Medium" panose="020B0603020102020204" pitchFamily="34" charset="0"/>
              </a:rPr>
              <a:t>--------</a:t>
            </a:r>
            <a:r>
              <a:rPr lang="zh-CN" altLang="en-US" sz="2400" dirty="0">
                <a:latin typeface="Franklin Gothic Medium" panose="020B0603020102020204" pitchFamily="34" charset="0"/>
              </a:rPr>
              <a:t>输入低电平有效，输出反码。</a:t>
            </a:r>
          </a:p>
        </p:txBody>
      </p:sp>
      <p:graphicFrame>
        <p:nvGraphicFramePr>
          <p:cNvPr id="53" name="表格 52"/>
          <p:cNvGraphicFramePr>
            <a:graphicFrameLocks noGrp="1"/>
          </p:cNvGraphicFramePr>
          <p:nvPr/>
        </p:nvGraphicFramePr>
        <p:xfrm>
          <a:off x="1042988" y="890588"/>
          <a:ext cx="3205163" cy="1981200"/>
        </p:xfrm>
        <a:graphic>
          <a:graphicData uri="http://schemas.openxmlformats.org/drawingml/2006/table">
            <a:tbl>
              <a:tblPr/>
              <a:tblGrid>
                <a:gridCol w="532891">
                  <a:extLst>
                    <a:ext uri="{9D8B030D-6E8A-4147-A177-3AD203B41FA5}">
                      <a16:colId xmlns:a16="http://schemas.microsoft.com/office/drawing/2014/main" val="20000"/>
                    </a:ext>
                  </a:extLst>
                </a:gridCol>
                <a:gridCol w="536242">
                  <a:extLst>
                    <a:ext uri="{9D8B030D-6E8A-4147-A177-3AD203B41FA5}">
                      <a16:colId xmlns:a16="http://schemas.microsoft.com/office/drawing/2014/main" val="20001"/>
                    </a:ext>
                  </a:extLst>
                </a:gridCol>
                <a:gridCol w="532890">
                  <a:extLst>
                    <a:ext uri="{9D8B030D-6E8A-4147-A177-3AD203B41FA5}">
                      <a16:colId xmlns:a16="http://schemas.microsoft.com/office/drawing/2014/main" val="20002"/>
                    </a:ext>
                  </a:extLst>
                </a:gridCol>
                <a:gridCol w="548531">
                  <a:extLst>
                    <a:ext uri="{9D8B030D-6E8A-4147-A177-3AD203B41FA5}">
                      <a16:colId xmlns:a16="http://schemas.microsoft.com/office/drawing/2014/main" val="20003"/>
                    </a:ext>
                  </a:extLst>
                </a:gridCol>
                <a:gridCol w="521718">
                  <a:extLst>
                    <a:ext uri="{9D8B030D-6E8A-4147-A177-3AD203B41FA5}">
                      <a16:colId xmlns:a16="http://schemas.microsoft.com/office/drawing/2014/main" val="20004"/>
                    </a:ext>
                  </a:extLst>
                </a:gridCol>
                <a:gridCol w="532891">
                  <a:extLst>
                    <a:ext uri="{9D8B030D-6E8A-4147-A177-3AD203B41FA5}">
                      <a16:colId xmlns:a16="http://schemas.microsoft.com/office/drawing/2014/main" val="20005"/>
                    </a:ext>
                  </a:extLst>
                </a:gridCol>
              </a:tblGrid>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2</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3</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en-US" altLang="zh-CN" sz="2000" b="1" i="0" u="none" strike="noStrike" cap="none" normalizeH="0" baseline="0" dirty="0">
                        <a:ln>
                          <a:noFill/>
                        </a:ln>
                        <a:solidFill>
                          <a:schemeClr val="tx1"/>
                        </a:solidFill>
                        <a:effectLst/>
                        <a:latin typeface="+mj-ea"/>
                        <a:ea typeface="+mj-ea"/>
                      </a:endParaRP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graphicFrame>
        <p:nvGraphicFramePr>
          <p:cNvPr id="54" name="组合 87"/>
          <p:cNvGraphicFramePr>
            <a:graphicFrameLocks noGrp="1"/>
          </p:cNvGraphicFramePr>
          <p:nvPr/>
        </p:nvGraphicFramePr>
        <p:xfrm>
          <a:off x="987425" y="3411538"/>
          <a:ext cx="3395663" cy="3017838"/>
        </p:xfrm>
        <a:graphic>
          <a:graphicData uri="http://schemas.openxmlformats.org/drawingml/2006/table">
            <a:tbl>
              <a:tblPr/>
              <a:tblGrid>
                <a:gridCol w="1009618">
                  <a:extLst>
                    <a:ext uri="{9D8B030D-6E8A-4147-A177-3AD203B41FA5}">
                      <a16:colId xmlns:a16="http://schemas.microsoft.com/office/drawing/2014/main" val="20000"/>
                    </a:ext>
                  </a:extLst>
                </a:gridCol>
                <a:gridCol w="600072">
                  <a:extLst>
                    <a:ext uri="{9D8B030D-6E8A-4147-A177-3AD203B41FA5}">
                      <a16:colId xmlns:a16="http://schemas.microsoft.com/office/drawing/2014/main" val="20001"/>
                    </a:ext>
                  </a:extLst>
                </a:gridCol>
                <a:gridCol w="600073">
                  <a:extLst>
                    <a:ext uri="{9D8B030D-6E8A-4147-A177-3AD203B41FA5}">
                      <a16:colId xmlns:a16="http://schemas.microsoft.com/office/drawing/2014/main" val="20002"/>
                    </a:ext>
                  </a:extLst>
                </a:gridCol>
                <a:gridCol w="585827">
                  <a:extLst>
                    <a:ext uri="{9D8B030D-6E8A-4147-A177-3AD203B41FA5}">
                      <a16:colId xmlns:a16="http://schemas.microsoft.com/office/drawing/2014/main" val="20003"/>
                    </a:ext>
                  </a:extLst>
                </a:gridCol>
                <a:gridCol w="600073">
                  <a:extLst>
                    <a:ext uri="{9D8B030D-6E8A-4147-A177-3AD203B41FA5}">
                      <a16:colId xmlns:a16="http://schemas.microsoft.com/office/drawing/2014/main" val="20004"/>
                    </a:ext>
                  </a:extLst>
                </a:gridCol>
              </a:tblGrid>
              <a:tr h="78834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2000" b="1" i="0" u="none" strike="noStrike" cap="none" normalizeH="0" baseline="0" dirty="0">
                          <a:ln>
                            <a:noFill/>
                          </a:ln>
                          <a:solidFill>
                            <a:schemeClr val="tx1"/>
                          </a:solidFill>
                          <a:effectLst/>
                          <a:latin typeface="Franklin Gothic Medium" pitchFamily="34" charset="0"/>
                          <a:ea typeface="宋体" pitchFamily="2" charset="-122"/>
                        </a:rPr>
                        <a:t>    </a:t>
                      </a:r>
                      <a:endParaRPr kumimoji="0" lang="en-US" altLang="zh-CN" sz="2000" b="1" i="0" u="none" strike="noStrike" kern="1200" cap="none" normalizeH="0" baseline="0" dirty="0">
                        <a:ln>
                          <a:noFill/>
                        </a:ln>
                        <a:solidFill>
                          <a:schemeClr val="tx1"/>
                        </a:solidFill>
                        <a:effectLst/>
                        <a:latin typeface="+mj-ea"/>
                        <a:ea typeface="+mn-ea"/>
                        <a:cs typeface="+mn-cs"/>
                      </a:endParaRPr>
                    </a:p>
                  </a:txBody>
                  <a:tcPr marL="91419" marR="91419" marT="45691" marB="45691" anchor="ctr" anchorCtr="1" horzOverflow="overflow">
                    <a:lnL>
                      <a:noFill/>
                    </a:lnL>
                    <a:lnR>
                      <a:noFill/>
                    </a:lnR>
                    <a:lnT>
                      <a:noFill/>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a:noFill/>
                    </a:lnR>
                    <a:lnT>
                      <a:noFill/>
                    </a:lnT>
                    <a:lnB>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FF0000"/>
                        </a:solidFill>
                        <a:effectLst/>
                        <a:latin typeface="Franklin Gothic Medium" pitchFamily="34" charset="0"/>
                        <a:ea typeface="宋体" pitchFamily="2" charset="-122"/>
                      </a:endParaRPr>
                    </a:p>
                  </a:txBody>
                  <a:tcPr marL="91419" marR="91419" marT="45691" marB="45691"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55" name="矩形 54"/>
          <p:cNvSpPr/>
          <p:nvPr/>
        </p:nvSpPr>
        <p:spPr>
          <a:xfrm>
            <a:off x="1395413" y="3443288"/>
            <a:ext cx="703262"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2</a:t>
            </a:r>
            <a:r>
              <a:rPr lang="en-US" altLang="zh-CN" b="1" dirty="0">
                <a:latin typeface="+mj-ea"/>
              </a:rPr>
              <a:t>I</a:t>
            </a:r>
            <a:r>
              <a:rPr lang="en-US" altLang="zh-CN" b="1" baseline="-25000" dirty="0">
                <a:latin typeface="+mj-ea"/>
              </a:rPr>
              <a:t>3</a:t>
            </a:r>
            <a:endParaRPr lang="en-US" altLang="zh-CN" b="1" dirty="0">
              <a:latin typeface="+mj-ea"/>
            </a:endParaRPr>
          </a:p>
        </p:txBody>
      </p:sp>
      <p:sp>
        <p:nvSpPr>
          <p:cNvPr id="56" name="矩形 55"/>
          <p:cNvSpPr/>
          <p:nvPr/>
        </p:nvSpPr>
        <p:spPr>
          <a:xfrm>
            <a:off x="1035050" y="3792538"/>
            <a:ext cx="703263"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0</a:t>
            </a:r>
            <a:r>
              <a:rPr lang="en-US" altLang="zh-CN" b="1" dirty="0">
                <a:latin typeface="+mj-ea"/>
              </a:rPr>
              <a:t>I</a:t>
            </a:r>
            <a:r>
              <a:rPr lang="en-US" altLang="zh-CN" b="1" baseline="-25000" dirty="0">
                <a:latin typeface="+mj-ea"/>
              </a:rPr>
              <a:t>1</a:t>
            </a:r>
            <a:endParaRPr lang="en-US" altLang="zh-CN" b="1" dirty="0">
              <a:latin typeface="+mj-ea"/>
            </a:endParaRPr>
          </a:p>
        </p:txBody>
      </p:sp>
      <p:sp>
        <p:nvSpPr>
          <p:cNvPr id="57" name="矩形 56"/>
          <p:cNvSpPr/>
          <p:nvPr/>
        </p:nvSpPr>
        <p:spPr>
          <a:xfrm>
            <a:off x="550863" y="3232150"/>
            <a:ext cx="444500" cy="461963"/>
          </a:xfrm>
          <a:prstGeom prst="rect">
            <a:avLst/>
          </a:prstGeom>
          <a:ln>
            <a:solidFill>
              <a:schemeClr val="tx1"/>
            </a:solidFill>
          </a:ln>
        </p:spPr>
        <p:txBody>
          <a:bodyPr wrap="none">
            <a:spAutoFit/>
          </a:bodyPr>
          <a:lstStyle/>
          <a:p>
            <a:pPr algn="ctr" eaLnBrk="1" hangingPunct="1">
              <a:spcBef>
                <a:spcPct val="20000"/>
              </a:spcBef>
              <a:buClr>
                <a:schemeClr val="tx2"/>
              </a:buClr>
              <a:defRPr/>
            </a:pPr>
            <a:r>
              <a:rPr lang="en-US" altLang="zh-CN" b="1" dirty="0">
                <a:latin typeface="+mj-ea"/>
              </a:rPr>
              <a:t>A</a:t>
            </a:r>
            <a:r>
              <a:rPr lang="en-US" altLang="zh-CN" b="1" baseline="-25000" dirty="0">
                <a:latin typeface="+mj-ea"/>
              </a:rPr>
              <a:t>1</a:t>
            </a:r>
            <a:endParaRPr lang="en-US" altLang="zh-CN" b="1" dirty="0">
              <a:latin typeface="+mj-ea"/>
            </a:endParaRPr>
          </a:p>
        </p:txBody>
      </p:sp>
      <p:graphicFrame>
        <p:nvGraphicFramePr>
          <p:cNvPr id="58" name="组合 87"/>
          <p:cNvGraphicFramePr>
            <a:graphicFrameLocks noGrp="1"/>
          </p:cNvGraphicFramePr>
          <p:nvPr/>
        </p:nvGraphicFramePr>
        <p:xfrm>
          <a:off x="4878388" y="3411538"/>
          <a:ext cx="3382962" cy="3017838"/>
        </p:xfrm>
        <a:graphic>
          <a:graphicData uri="http://schemas.openxmlformats.org/drawingml/2006/table">
            <a:tbl>
              <a:tblPr/>
              <a:tblGrid>
                <a:gridCol w="1005841">
                  <a:extLst>
                    <a:ext uri="{9D8B030D-6E8A-4147-A177-3AD203B41FA5}">
                      <a16:colId xmlns:a16="http://schemas.microsoft.com/office/drawing/2014/main" val="20000"/>
                    </a:ext>
                  </a:extLst>
                </a:gridCol>
                <a:gridCol w="597828">
                  <a:extLst>
                    <a:ext uri="{9D8B030D-6E8A-4147-A177-3AD203B41FA5}">
                      <a16:colId xmlns:a16="http://schemas.microsoft.com/office/drawing/2014/main" val="20001"/>
                    </a:ext>
                  </a:extLst>
                </a:gridCol>
                <a:gridCol w="597829">
                  <a:extLst>
                    <a:ext uri="{9D8B030D-6E8A-4147-A177-3AD203B41FA5}">
                      <a16:colId xmlns:a16="http://schemas.microsoft.com/office/drawing/2014/main" val="20002"/>
                    </a:ext>
                  </a:extLst>
                </a:gridCol>
                <a:gridCol w="583635">
                  <a:extLst>
                    <a:ext uri="{9D8B030D-6E8A-4147-A177-3AD203B41FA5}">
                      <a16:colId xmlns:a16="http://schemas.microsoft.com/office/drawing/2014/main" val="20003"/>
                    </a:ext>
                  </a:extLst>
                </a:gridCol>
                <a:gridCol w="597829">
                  <a:extLst>
                    <a:ext uri="{9D8B030D-6E8A-4147-A177-3AD203B41FA5}">
                      <a16:colId xmlns:a16="http://schemas.microsoft.com/office/drawing/2014/main" val="20004"/>
                    </a:ext>
                  </a:extLst>
                </a:gridCol>
              </a:tblGrid>
              <a:tr h="78834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2000" b="1" i="0" u="none" strike="noStrike" cap="none" normalizeH="0" baseline="0" dirty="0">
                          <a:ln>
                            <a:noFill/>
                          </a:ln>
                          <a:solidFill>
                            <a:schemeClr val="tx1"/>
                          </a:solidFill>
                          <a:effectLst/>
                          <a:latin typeface="Franklin Gothic Medium" pitchFamily="34" charset="0"/>
                          <a:ea typeface="宋体" pitchFamily="2" charset="-122"/>
                        </a:rPr>
                        <a:t>    </a:t>
                      </a:r>
                      <a:endParaRPr kumimoji="0" lang="en-US" altLang="zh-CN" sz="2000" b="1" i="0" u="none" strike="noStrike" kern="1200" cap="none" normalizeH="0" baseline="0" dirty="0">
                        <a:ln>
                          <a:noFill/>
                        </a:ln>
                        <a:solidFill>
                          <a:schemeClr val="tx1"/>
                        </a:solidFill>
                        <a:effectLst/>
                        <a:latin typeface="+mj-ea"/>
                        <a:ea typeface="+mn-ea"/>
                        <a:cs typeface="+mn-cs"/>
                      </a:endParaRPr>
                    </a:p>
                  </a:txBody>
                  <a:tcPr marL="91421" marR="91421" marT="45691" marB="45691" anchor="ctr" anchorCtr="1" horzOverflow="overflow">
                    <a:lnL>
                      <a:noFill/>
                    </a:lnL>
                    <a:lnR>
                      <a:noFill/>
                    </a:lnR>
                    <a:lnT>
                      <a:noFill/>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a:noFill/>
                    </a:lnR>
                    <a:lnT>
                      <a:noFill/>
                    </a:lnT>
                    <a:lnB>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FF0000"/>
                        </a:solidFill>
                        <a:effectLst/>
                        <a:latin typeface="Franklin Gothic Medium" pitchFamily="34" charset="0"/>
                        <a:ea typeface="宋体" pitchFamily="2" charset="-122"/>
                      </a:endParaRPr>
                    </a:p>
                  </a:txBody>
                  <a:tcPr marL="91421" marR="91421" marT="45691" marB="45691"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59" name="矩形 58"/>
          <p:cNvSpPr/>
          <p:nvPr/>
        </p:nvSpPr>
        <p:spPr>
          <a:xfrm>
            <a:off x="5286375" y="3443288"/>
            <a:ext cx="703263"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2</a:t>
            </a:r>
            <a:r>
              <a:rPr lang="en-US" altLang="zh-CN" b="1" dirty="0">
                <a:latin typeface="+mj-ea"/>
              </a:rPr>
              <a:t>I</a:t>
            </a:r>
            <a:r>
              <a:rPr lang="en-US" altLang="zh-CN" b="1" baseline="-25000" dirty="0">
                <a:latin typeface="+mj-ea"/>
              </a:rPr>
              <a:t>3</a:t>
            </a:r>
            <a:endParaRPr lang="en-US" altLang="zh-CN" b="1" dirty="0">
              <a:latin typeface="+mj-ea"/>
            </a:endParaRPr>
          </a:p>
        </p:txBody>
      </p:sp>
      <p:sp>
        <p:nvSpPr>
          <p:cNvPr id="60" name="矩形 59"/>
          <p:cNvSpPr/>
          <p:nvPr/>
        </p:nvSpPr>
        <p:spPr>
          <a:xfrm>
            <a:off x="4926013" y="3792538"/>
            <a:ext cx="703262"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0</a:t>
            </a:r>
            <a:r>
              <a:rPr lang="en-US" altLang="zh-CN" b="1" dirty="0">
                <a:latin typeface="+mj-ea"/>
              </a:rPr>
              <a:t>I</a:t>
            </a:r>
            <a:r>
              <a:rPr lang="en-US" altLang="zh-CN" b="1" baseline="-25000" dirty="0">
                <a:latin typeface="+mj-ea"/>
              </a:rPr>
              <a:t>1</a:t>
            </a:r>
            <a:endParaRPr lang="en-US" altLang="zh-CN" b="1" dirty="0">
              <a:latin typeface="+mj-ea"/>
            </a:endParaRPr>
          </a:p>
        </p:txBody>
      </p:sp>
      <p:sp>
        <p:nvSpPr>
          <p:cNvPr id="61" name="矩形 60"/>
          <p:cNvSpPr/>
          <p:nvPr/>
        </p:nvSpPr>
        <p:spPr>
          <a:xfrm>
            <a:off x="4391025" y="3201988"/>
            <a:ext cx="485775" cy="522287"/>
          </a:xfrm>
          <a:prstGeom prst="rect">
            <a:avLst/>
          </a:prstGeom>
          <a:ln>
            <a:solidFill>
              <a:schemeClr val="tx1"/>
            </a:solidFill>
          </a:ln>
        </p:spPr>
        <p:txBody>
          <a:bodyPr wrap="none">
            <a:spAutoFit/>
          </a:bodyPr>
          <a:lstStyle/>
          <a:p>
            <a:pPr algn="ctr" eaLnBrk="1" hangingPunct="1">
              <a:spcBef>
                <a:spcPct val="20000"/>
              </a:spcBef>
              <a:buClr>
                <a:schemeClr val="tx2"/>
              </a:buClr>
              <a:defRPr/>
            </a:pPr>
            <a:r>
              <a:rPr lang="en-US" altLang="zh-CN" sz="2800" b="1" dirty="0">
                <a:latin typeface="+mj-ea"/>
              </a:rPr>
              <a:t>A</a:t>
            </a:r>
            <a:r>
              <a:rPr lang="en-US" altLang="zh-CN" sz="2800" b="1" baseline="-25000" dirty="0">
                <a:latin typeface="+mj-ea"/>
              </a:rPr>
              <a:t>0</a:t>
            </a:r>
            <a:endParaRPr lang="en-US" altLang="zh-CN" sz="2800" b="1" dirty="0">
              <a:latin typeface="+mj-ea"/>
            </a:endParaRPr>
          </a:p>
        </p:txBody>
      </p:sp>
      <p:grpSp>
        <p:nvGrpSpPr>
          <p:cNvPr id="24707" name="Group 27"/>
          <p:cNvGrpSpPr>
            <a:grpSpLocks/>
          </p:cNvGrpSpPr>
          <p:nvPr/>
        </p:nvGrpSpPr>
        <p:grpSpPr bwMode="auto">
          <a:xfrm>
            <a:off x="5237163" y="1008063"/>
            <a:ext cx="3338512" cy="1611312"/>
            <a:chOff x="1914" y="2482"/>
            <a:chExt cx="1831" cy="891"/>
          </a:xfrm>
        </p:grpSpPr>
        <p:sp>
          <p:nvSpPr>
            <p:cNvPr id="24714" name="Rectangle 4"/>
            <p:cNvSpPr>
              <a:spLocks noChangeArrowheads="1"/>
            </p:cNvSpPr>
            <p:nvPr/>
          </p:nvSpPr>
          <p:spPr bwMode="auto">
            <a:xfrm>
              <a:off x="2401" y="2482"/>
              <a:ext cx="877" cy="89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b="0"/>
            </a:p>
          </p:txBody>
        </p:sp>
        <p:sp>
          <p:nvSpPr>
            <p:cNvPr id="24715" name="Line 5"/>
            <p:cNvSpPr>
              <a:spLocks noChangeShapeType="1"/>
            </p:cNvSpPr>
            <p:nvPr/>
          </p:nvSpPr>
          <p:spPr bwMode="auto">
            <a:xfrm>
              <a:off x="1914" y="26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16" name="Line 6"/>
            <p:cNvSpPr>
              <a:spLocks noChangeShapeType="1"/>
            </p:cNvSpPr>
            <p:nvPr/>
          </p:nvSpPr>
          <p:spPr bwMode="auto">
            <a:xfrm>
              <a:off x="1917" y="2853"/>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17" name="Line 7"/>
            <p:cNvSpPr>
              <a:spLocks noChangeShapeType="1"/>
            </p:cNvSpPr>
            <p:nvPr/>
          </p:nvSpPr>
          <p:spPr bwMode="auto">
            <a:xfrm>
              <a:off x="1921" y="30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18" name="Line 8"/>
            <p:cNvSpPr>
              <a:spLocks noChangeShapeType="1"/>
            </p:cNvSpPr>
            <p:nvPr/>
          </p:nvSpPr>
          <p:spPr bwMode="auto">
            <a:xfrm>
              <a:off x="1932" y="3250"/>
              <a:ext cx="47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19" name="Line 9"/>
            <p:cNvSpPr>
              <a:spLocks noChangeShapeType="1"/>
            </p:cNvSpPr>
            <p:nvPr/>
          </p:nvSpPr>
          <p:spPr bwMode="auto">
            <a:xfrm>
              <a:off x="3303" y="2823"/>
              <a:ext cx="4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20" name="Line 10"/>
            <p:cNvSpPr>
              <a:spLocks noChangeShapeType="1"/>
            </p:cNvSpPr>
            <p:nvPr/>
          </p:nvSpPr>
          <p:spPr bwMode="auto">
            <a:xfrm>
              <a:off x="3303" y="3061"/>
              <a:ext cx="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21" name="Text Box 15"/>
            <p:cNvSpPr txBox="1">
              <a:spLocks noChangeArrowheads="1"/>
            </p:cNvSpPr>
            <p:nvPr/>
          </p:nvSpPr>
          <p:spPr bwMode="auto">
            <a:xfrm>
              <a:off x="2371" y="2544"/>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0</a:t>
              </a:r>
            </a:p>
          </p:txBody>
        </p:sp>
        <p:sp>
          <p:nvSpPr>
            <p:cNvPr id="24722" name="Text Box 16"/>
            <p:cNvSpPr txBox="1">
              <a:spLocks noChangeArrowheads="1"/>
            </p:cNvSpPr>
            <p:nvPr/>
          </p:nvSpPr>
          <p:spPr bwMode="auto">
            <a:xfrm>
              <a:off x="2365" y="2739"/>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1</a:t>
              </a:r>
            </a:p>
          </p:txBody>
        </p:sp>
        <p:sp>
          <p:nvSpPr>
            <p:cNvPr id="24723" name="Text Box 17"/>
            <p:cNvSpPr txBox="1">
              <a:spLocks noChangeArrowheads="1"/>
            </p:cNvSpPr>
            <p:nvPr/>
          </p:nvSpPr>
          <p:spPr bwMode="auto">
            <a:xfrm>
              <a:off x="2359" y="2945"/>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2</a:t>
              </a:r>
            </a:p>
          </p:txBody>
        </p:sp>
        <p:sp>
          <p:nvSpPr>
            <p:cNvPr id="24724" name="Text Box 18"/>
            <p:cNvSpPr txBox="1">
              <a:spLocks noChangeArrowheads="1"/>
            </p:cNvSpPr>
            <p:nvPr/>
          </p:nvSpPr>
          <p:spPr bwMode="auto">
            <a:xfrm>
              <a:off x="2339" y="3137"/>
              <a:ext cx="41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I</a:t>
              </a:r>
              <a:r>
                <a:rPr lang="en-US" altLang="zh-CN" sz="1600" baseline="-25000"/>
                <a:t>3</a:t>
              </a:r>
            </a:p>
          </p:txBody>
        </p:sp>
        <p:sp>
          <p:nvSpPr>
            <p:cNvPr id="24725" name="Text Box 19"/>
            <p:cNvSpPr txBox="1">
              <a:spLocks noChangeArrowheads="1"/>
            </p:cNvSpPr>
            <p:nvPr/>
          </p:nvSpPr>
          <p:spPr bwMode="auto">
            <a:xfrm>
              <a:off x="2988" y="2699"/>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0</a:t>
              </a:r>
            </a:p>
          </p:txBody>
        </p:sp>
        <p:sp>
          <p:nvSpPr>
            <p:cNvPr id="24726" name="Text Box 20"/>
            <p:cNvSpPr txBox="1">
              <a:spLocks noChangeArrowheads="1"/>
            </p:cNvSpPr>
            <p:nvPr/>
          </p:nvSpPr>
          <p:spPr bwMode="auto">
            <a:xfrm>
              <a:off x="3010" y="2938"/>
              <a:ext cx="36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1600"/>
                <a:t>A</a:t>
              </a:r>
              <a:r>
                <a:rPr lang="en-US" altLang="zh-CN" sz="1600" baseline="-25000"/>
                <a:t>1</a:t>
              </a:r>
            </a:p>
          </p:txBody>
        </p:sp>
        <p:sp>
          <p:nvSpPr>
            <p:cNvPr id="24727" name="Text Box 25"/>
            <p:cNvSpPr txBox="1">
              <a:spLocks noChangeArrowheads="1"/>
            </p:cNvSpPr>
            <p:nvPr/>
          </p:nvSpPr>
          <p:spPr bwMode="auto">
            <a:xfrm>
              <a:off x="2616" y="2730"/>
              <a:ext cx="45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660033"/>
                  </a:solidFill>
                </a:rPr>
                <a:t>2</a:t>
              </a:r>
              <a:r>
                <a:rPr lang="zh-CN" altLang="en-US" sz="1400">
                  <a:solidFill>
                    <a:srgbClr val="660033"/>
                  </a:solidFill>
                </a:rPr>
                <a:t>位</a:t>
              </a:r>
              <a:endParaRPr lang="en-US" altLang="zh-CN" sz="1400">
                <a:solidFill>
                  <a:srgbClr val="660033"/>
                </a:solidFill>
              </a:endParaRPr>
            </a:p>
            <a:p>
              <a:pPr algn="ctr" eaLnBrk="1" hangingPunct="1">
                <a:spcBef>
                  <a:spcPct val="0"/>
                </a:spcBef>
                <a:buClrTx/>
                <a:buSzTx/>
                <a:buFontTx/>
                <a:buNone/>
              </a:pPr>
              <a:r>
                <a:rPr lang="zh-CN" altLang="en-US" sz="1400">
                  <a:solidFill>
                    <a:srgbClr val="660033"/>
                  </a:solidFill>
                </a:rPr>
                <a:t>二进制编码器</a:t>
              </a:r>
            </a:p>
          </p:txBody>
        </p:sp>
      </p:grpSp>
      <p:sp>
        <p:nvSpPr>
          <p:cNvPr id="2" name="椭圆 1"/>
          <p:cNvSpPr/>
          <p:nvPr/>
        </p:nvSpPr>
        <p:spPr>
          <a:xfrm>
            <a:off x="6042025" y="1271588"/>
            <a:ext cx="80963" cy="8096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 name="椭圆 27"/>
          <p:cNvSpPr/>
          <p:nvPr/>
        </p:nvSpPr>
        <p:spPr>
          <a:xfrm>
            <a:off x="6042025" y="1638300"/>
            <a:ext cx="80963" cy="8096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椭圆 28"/>
          <p:cNvSpPr/>
          <p:nvPr/>
        </p:nvSpPr>
        <p:spPr>
          <a:xfrm>
            <a:off x="6042025" y="1995488"/>
            <a:ext cx="80963" cy="793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 name="椭圆 29"/>
          <p:cNvSpPr/>
          <p:nvPr/>
        </p:nvSpPr>
        <p:spPr>
          <a:xfrm>
            <a:off x="6042025" y="2354263"/>
            <a:ext cx="80963" cy="8096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1" name="椭圆 30"/>
          <p:cNvSpPr/>
          <p:nvPr/>
        </p:nvSpPr>
        <p:spPr>
          <a:xfrm>
            <a:off x="7729538" y="1584325"/>
            <a:ext cx="80962" cy="8096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2" name="椭圆 31"/>
          <p:cNvSpPr/>
          <p:nvPr/>
        </p:nvSpPr>
        <p:spPr>
          <a:xfrm>
            <a:off x="7729538" y="2012950"/>
            <a:ext cx="80962" cy="80963"/>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arn(inVertical)">
                                      <p:cBhvr>
                                        <p:cTn id="13" dur="500"/>
                                        <p:tgtEl>
                                          <p:spTgt spid="5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barn(inVertical)">
                                      <p:cBhvr>
                                        <p:cTn id="16" dur="500"/>
                                        <p:tgtEl>
                                          <p:spTgt spid="57"/>
                                        </p:tgtEl>
                                      </p:cBhvr>
                                    </p:animEffect>
                                  </p:childTnLst>
                                </p:cTn>
                              </p:par>
                              <p:par>
                                <p:cTn id="17" presetID="16" presetClass="entr" presetSubtype="21"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inVertical)">
                                      <p:cBhvr>
                                        <p:cTn id="19" dur="500"/>
                                        <p:tgtEl>
                                          <p:spTgt spid="5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arn(inVertical)">
                                      <p:cBhvr>
                                        <p:cTn id="22" dur="500"/>
                                        <p:tgtEl>
                                          <p:spTgt spid="5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barn(inVertical)">
                                      <p:cBhvr>
                                        <p:cTn id="25" dur="500"/>
                                        <p:tgtEl>
                                          <p:spTgt spid="6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barn(inVertical)">
                                      <p:cBhvr>
                                        <p:cTn id="2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animBg="1"/>
      <p:bldP spid="59" grpId="0"/>
      <p:bldP spid="60" grpId="0"/>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133"/>
          <p:cNvGraphicFramePr>
            <a:graphicFrameLocks noGrp="1"/>
          </p:cNvGraphicFramePr>
          <p:nvPr>
            <p:ph sz="half" idx="4294967295"/>
          </p:nvPr>
        </p:nvGraphicFramePr>
        <p:xfrm>
          <a:off x="203200" y="995363"/>
          <a:ext cx="8788399" cy="4114804"/>
        </p:xfrm>
        <a:graphic>
          <a:graphicData uri="http://schemas.openxmlformats.org/drawingml/2006/table">
            <a:tbl>
              <a:tblPr/>
              <a:tblGrid>
                <a:gridCol w="800009">
                  <a:extLst>
                    <a:ext uri="{9D8B030D-6E8A-4147-A177-3AD203B41FA5}">
                      <a16:colId xmlns:a16="http://schemas.microsoft.com/office/drawing/2014/main" val="20000"/>
                    </a:ext>
                  </a:extLst>
                </a:gridCol>
                <a:gridCol w="796667">
                  <a:extLst>
                    <a:ext uri="{9D8B030D-6E8A-4147-A177-3AD203B41FA5}">
                      <a16:colId xmlns:a16="http://schemas.microsoft.com/office/drawing/2014/main" val="20001"/>
                    </a:ext>
                  </a:extLst>
                </a:gridCol>
                <a:gridCol w="800009">
                  <a:extLst>
                    <a:ext uri="{9D8B030D-6E8A-4147-A177-3AD203B41FA5}">
                      <a16:colId xmlns:a16="http://schemas.microsoft.com/office/drawing/2014/main" val="20002"/>
                    </a:ext>
                  </a:extLst>
                </a:gridCol>
                <a:gridCol w="800008">
                  <a:extLst>
                    <a:ext uri="{9D8B030D-6E8A-4147-A177-3AD203B41FA5}">
                      <a16:colId xmlns:a16="http://schemas.microsoft.com/office/drawing/2014/main" val="20003"/>
                    </a:ext>
                  </a:extLst>
                </a:gridCol>
                <a:gridCol w="796668">
                  <a:extLst>
                    <a:ext uri="{9D8B030D-6E8A-4147-A177-3AD203B41FA5}">
                      <a16:colId xmlns:a16="http://schemas.microsoft.com/office/drawing/2014/main" val="20004"/>
                    </a:ext>
                  </a:extLst>
                </a:gridCol>
                <a:gridCol w="801678">
                  <a:extLst>
                    <a:ext uri="{9D8B030D-6E8A-4147-A177-3AD203B41FA5}">
                      <a16:colId xmlns:a16="http://schemas.microsoft.com/office/drawing/2014/main" val="20005"/>
                    </a:ext>
                  </a:extLst>
                </a:gridCol>
                <a:gridCol w="796667">
                  <a:extLst>
                    <a:ext uri="{9D8B030D-6E8A-4147-A177-3AD203B41FA5}">
                      <a16:colId xmlns:a16="http://schemas.microsoft.com/office/drawing/2014/main" val="20006"/>
                    </a:ext>
                  </a:extLst>
                </a:gridCol>
                <a:gridCol w="820051">
                  <a:extLst>
                    <a:ext uri="{9D8B030D-6E8A-4147-A177-3AD203B41FA5}">
                      <a16:colId xmlns:a16="http://schemas.microsoft.com/office/drawing/2014/main" val="20007"/>
                    </a:ext>
                  </a:extLst>
                </a:gridCol>
                <a:gridCol w="779966">
                  <a:extLst>
                    <a:ext uri="{9D8B030D-6E8A-4147-A177-3AD203B41FA5}">
                      <a16:colId xmlns:a16="http://schemas.microsoft.com/office/drawing/2014/main" val="20008"/>
                    </a:ext>
                  </a:extLst>
                </a:gridCol>
                <a:gridCol w="796668">
                  <a:extLst>
                    <a:ext uri="{9D8B030D-6E8A-4147-A177-3AD203B41FA5}">
                      <a16:colId xmlns:a16="http://schemas.microsoft.com/office/drawing/2014/main" val="20009"/>
                    </a:ext>
                  </a:extLst>
                </a:gridCol>
                <a:gridCol w="800008">
                  <a:extLst>
                    <a:ext uri="{9D8B030D-6E8A-4147-A177-3AD203B41FA5}">
                      <a16:colId xmlns:a16="http://schemas.microsoft.com/office/drawing/2014/main" val="20010"/>
                    </a:ext>
                  </a:extLst>
                </a:gridCol>
              </a:tblGrid>
              <a:tr h="45718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0</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1</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2</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3</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4</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5</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6</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7</a:t>
                      </a:r>
                      <a:endParaRPr kumimoji="0" lang="en-US" altLang="zh-CN" sz="24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2 </a:t>
                      </a:r>
                      <a:endParaRPr kumimoji="0" lang="en-US" altLang="zh-CN" sz="2000" b="1" i="0" u="none" strike="noStrike" cap="none" normalizeH="0" baseline="0" dirty="0">
                        <a:ln>
                          <a:noFill/>
                        </a:ln>
                        <a:solidFill>
                          <a:schemeClr val="tx1"/>
                        </a:solidFill>
                        <a:effectLst/>
                        <a:latin typeface="+mn-ea"/>
                        <a:ea typeface="+mn-ea"/>
                      </a:endParaRPr>
                    </a:p>
                  </a:txBody>
                  <a:tcPr marL="91433" marR="91433" marT="45692" marB="45692"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1 </a:t>
                      </a:r>
                      <a:endParaRPr kumimoji="0" lang="en-US" altLang="zh-CN" sz="20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0 </a:t>
                      </a:r>
                      <a:endParaRPr kumimoji="0" lang="en-US" altLang="zh-CN" sz="2000" b="1" i="0" u="none" strike="noStrike" cap="none" normalizeH="0" baseline="0" dirty="0">
                        <a:ln>
                          <a:noFill/>
                        </a:ln>
                        <a:solidFill>
                          <a:schemeClr val="tx1"/>
                        </a:solidFill>
                        <a:effectLst/>
                        <a:latin typeface="+mn-ea"/>
                        <a:ea typeface="+mn-ea"/>
                      </a:endParaRPr>
                    </a:p>
                  </a:txBody>
                  <a:tcPr marL="91433" marR="91433"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457202">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1</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mn-ea"/>
                          <a:ea typeface="+mn-ea"/>
                        </a:rPr>
                        <a:t>0</a:t>
                      </a:r>
                    </a:p>
                  </a:txBody>
                  <a:tcPr marL="91433" marR="91433"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bl>
          </a:graphicData>
        </a:graphic>
      </p:graphicFrame>
      <p:sp>
        <p:nvSpPr>
          <p:cNvPr id="25724" name="矩形 2"/>
          <p:cNvSpPr>
            <a:spLocks noChangeArrowheads="1"/>
          </p:cNvSpPr>
          <p:nvPr/>
        </p:nvSpPr>
        <p:spPr bwMode="auto">
          <a:xfrm>
            <a:off x="136525" y="26988"/>
            <a:ext cx="8855075" cy="833437"/>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05000"/>
              </a:lnSpc>
              <a:spcBef>
                <a:spcPct val="0"/>
              </a:spcBef>
              <a:buClrTx/>
              <a:buSzTx/>
              <a:buFontTx/>
              <a:buNone/>
            </a:pPr>
            <a:r>
              <a:rPr lang="en-US" altLang="zh-CN" sz="2400"/>
              <a:t>【</a:t>
            </a:r>
            <a:r>
              <a:rPr lang="zh-CN" altLang="en-US" sz="2400"/>
              <a:t>例</a:t>
            </a:r>
            <a:r>
              <a:rPr lang="en-US" altLang="zh-CN" sz="2400"/>
              <a:t>5.1】</a:t>
            </a:r>
            <a:r>
              <a:rPr lang="zh-CN" altLang="en-US" sz="2400"/>
              <a:t>试设计一个输入互斥、低电平为效、输出编码为反码形式的</a:t>
            </a:r>
            <a:r>
              <a:rPr lang="en-US" altLang="zh-CN" sz="2400"/>
              <a:t>3</a:t>
            </a:r>
            <a:r>
              <a:rPr lang="zh-CN" altLang="en-US" sz="2400"/>
              <a:t>位二进制编码器。 </a:t>
            </a: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5213350"/>
            <a:ext cx="4270375"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barn(inVertical)">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1813" y="231775"/>
            <a:ext cx="7793037" cy="477838"/>
          </a:xfrm>
        </p:spPr>
        <p:txBody>
          <a:bodyPr/>
          <a:lstStyle/>
          <a:p>
            <a:pPr eaLnBrk="1" hangingPunct="1"/>
            <a:r>
              <a:rPr lang="zh-CN" altLang="en-US" sz="2800"/>
              <a:t>由与非门组成的</a:t>
            </a:r>
            <a:r>
              <a:rPr lang="en-US" altLang="zh-CN" sz="2800"/>
              <a:t>3</a:t>
            </a:r>
            <a:r>
              <a:rPr lang="zh-CN" altLang="en-US" sz="2800"/>
              <a:t>位二进制编码器的逻辑电路</a:t>
            </a:r>
            <a:r>
              <a:rPr lang="zh-CN" altLang="en-US"/>
              <a:t> </a:t>
            </a:r>
          </a:p>
        </p:txBody>
      </p:sp>
      <p:pic>
        <p:nvPicPr>
          <p:cNvPr id="26627" name="Picture 6"/>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749675" y="1314450"/>
            <a:ext cx="4924425" cy="4937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8" y="908050"/>
            <a:ext cx="4270375" cy="1604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44500" y="190500"/>
            <a:ext cx="7793038" cy="477838"/>
          </a:xfrm>
          <a:solidFill>
            <a:srgbClr val="FFFF00"/>
          </a:solidFill>
          <a:ln>
            <a:solidFill>
              <a:schemeClr val="tx1"/>
            </a:solidFill>
            <a:miter lim="800000"/>
            <a:headEnd/>
            <a:tailEnd/>
          </a:ln>
        </p:spPr>
        <p:txBody>
          <a:bodyPr/>
          <a:lstStyle/>
          <a:p>
            <a:pPr eaLnBrk="1" hangingPunct="1"/>
            <a:r>
              <a:rPr lang="en-US" altLang="zh-CN" sz="2400">
                <a:solidFill>
                  <a:schemeClr val="tx1"/>
                </a:solidFill>
              </a:rPr>
              <a:t>8</a:t>
            </a:r>
            <a:r>
              <a:rPr lang="zh-CN" altLang="en-US" sz="2400">
                <a:solidFill>
                  <a:schemeClr val="tx1"/>
                </a:solidFill>
              </a:rPr>
              <a:t>线</a:t>
            </a:r>
            <a:r>
              <a:rPr lang="en-US" altLang="zh-CN" sz="2400">
                <a:solidFill>
                  <a:schemeClr val="tx1"/>
                </a:solidFill>
              </a:rPr>
              <a:t>-3</a:t>
            </a:r>
            <a:r>
              <a:rPr lang="zh-CN" altLang="en-US" sz="2400">
                <a:solidFill>
                  <a:schemeClr val="tx1"/>
                </a:solidFill>
              </a:rPr>
              <a:t>线编码器 </a:t>
            </a:r>
            <a:r>
              <a:rPr lang="en-US" altLang="zh-CN" sz="2400">
                <a:solidFill>
                  <a:schemeClr val="tx1"/>
                </a:solidFill>
              </a:rPr>
              <a:t>Verilog HDL</a:t>
            </a:r>
            <a:r>
              <a:rPr lang="zh-CN" altLang="en-US" sz="2400">
                <a:solidFill>
                  <a:schemeClr val="tx1"/>
                </a:solidFill>
              </a:rPr>
              <a:t>描述</a:t>
            </a:r>
          </a:p>
        </p:txBody>
      </p:sp>
      <p:sp>
        <p:nvSpPr>
          <p:cNvPr id="27651" name="Rectangle 3"/>
          <p:cNvSpPr>
            <a:spLocks noGrp="1" noChangeArrowheads="1"/>
          </p:cNvSpPr>
          <p:nvPr>
            <p:ph type="body" idx="1"/>
          </p:nvPr>
        </p:nvSpPr>
        <p:spPr>
          <a:xfrm>
            <a:off x="-33338" y="793750"/>
            <a:ext cx="9386888" cy="6064250"/>
          </a:xfrm>
        </p:spPr>
        <p:txBody>
          <a:bodyPr/>
          <a:lstStyle/>
          <a:p>
            <a:pPr eaLnBrk="1" hangingPunct="1">
              <a:buFont typeface="Wingdings" panose="05000000000000000000" pitchFamily="2" charset="2"/>
              <a:buNone/>
            </a:pPr>
            <a:r>
              <a:rPr lang="en-US" altLang="zh-CN" sz="1800" dirty="0"/>
              <a:t>module </a:t>
            </a:r>
            <a:r>
              <a:rPr lang="en-US" altLang="zh-CN" sz="1800" dirty="0" err="1"/>
              <a:t>binary_encoder</a:t>
            </a:r>
            <a:r>
              <a:rPr lang="en-US" altLang="zh-CN" sz="1800" dirty="0"/>
              <a:t>(I,A);	</a:t>
            </a:r>
            <a:r>
              <a:rPr lang="en-US" altLang="zh-CN" sz="1800" dirty="0">
                <a:solidFill>
                  <a:srgbClr val="6600FF"/>
                </a:solidFill>
              </a:rPr>
              <a:t>//</a:t>
            </a:r>
            <a:r>
              <a:rPr lang="zh-CN" altLang="en-US" sz="1800" dirty="0">
                <a:solidFill>
                  <a:srgbClr val="6600FF"/>
                </a:solidFill>
              </a:rPr>
              <a:t>二进制编码器的</a:t>
            </a:r>
            <a:r>
              <a:rPr lang="en-US" altLang="zh-CN" sz="1800" dirty="0">
                <a:solidFill>
                  <a:srgbClr val="6600FF"/>
                </a:solidFill>
              </a:rPr>
              <a:t>Verilog HDL</a:t>
            </a:r>
            <a:r>
              <a:rPr lang="zh-CN" altLang="en-US" sz="1800" dirty="0">
                <a:solidFill>
                  <a:srgbClr val="6600FF"/>
                </a:solidFill>
              </a:rPr>
              <a:t>描述</a:t>
            </a:r>
          </a:p>
          <a:p>
            <a:pPr eaLnBrk="1" hangingPunct="1">
              <a:buFont typeface="Wingdings" panose="05000000000000000000" pitchFamily="2" charset="2"/>
              <a:buNone/>
            </a:pPr>
            <a:r>
              <a:rPr lang="zh-CN" altLang="en-US" sz="1800" dirty="0"/>
              <a:t>  </a:t>
            </a:r>
            <a:r>
              <a:rPr lang="en-US" altLang="zh-CN" sz="1800" dirty="0"/>
              <a:t>input[7:0] I;		</a:t>
            </a:r>
            <a:r>
              <a:rPr lang="en-US" altLang="zh-CN" sz="1800" dirty="0">
                <a:solidFill>
                  <a:srgbClr val="6600FF"/>
                </a:solidFill>
              </a:rPr>
              <a:t>//8</a:t>
            </a:r>
            <a:r>
              <a:rPr lang="zh-CN" altLang="en-US" sz="1800" dirty="0">
                <a:solidFill>
                  <a:srgbClr val="6600FF"/>
                </a:solidFill>
              </a:rPr>
              <a:t>个输入端</a:t>
            </a:r>
          </a:p>
          <a:p>
            <a:pPr eaLnBrk="1" hangingPunct="1">
              <a:buFont typeface="Wingdings" panose="05000000000000000000" pitchFamily="2" charset="2"/>
              <a:buNone/>
            </a:pPr>
            <a:r>
              <a:rPr lang="zh-CN" altLang="en-US" sz="1800" dirty="0"/>
              <a:t>  </a:t>
            </a:r>
            <a:r>
              <a:rPr lang="en-US" altLang="zh-CN" sz="1800" dirty="0"/>
              <a:t>output[2:0] A;		</a:t>
            </a:r>
            <a:r>
              <a:rPr lang="en-US" altLang="zh-CN" sz="1800" dirty="0">
                <a:solidFill>
                  <a:srgbClr val="6600FF"/>
                </a:solidFill>
              </a:rPr>
              <a:t>//3</a:t>
            </a:r>
            <a:r>
              <a:rPr lang="zh-CN" altLang="en-US" sz="1800" dirty="0">
                <a:solidFill>
                  <a:srgbClr val="6600FF"/>
                </a:solidFill>
              </a:rPr>
              <a:t>位二进制数，以反码形式输出</a:t>
            </a:r>
          </a:p>
          <a:p>
            <a:pPr eaLnBrk="1" hangingPunct="1">
              <a:buFont typeface="Wingdings" panose="05000000000000000000" pitchFamily="2" charset="2"/>
              <a:buNone/>
            </a:pPr>
            <a:r>
              <a:rPr lang="zh-CN" altLang="en-US" sz="1800" dirty="0"/>
              <a:t>  </a:t>
            </a:r>
            <a:r>
              <a:rPr lang="en-US" altLang="zh-CN" sz="1800" dirty="0"/>
              <a:t>reg[2:0] A;		</a:t>
            </a:r>
            <a:r>
              <a:rPr lang="en-US" altLang="zh-CN" sz="1800" dirty="0">
                <a:solidFill>
                  <a:srgbClr val="6600FF"/>
                </a:solidFill>
              </a:rPr>
              <a:t>//</a:t>
            </a:r>
            <a:r>
              <a:rPr lang="zh-CN" altLang="en-US" sz="1800" dirty="0">
                <a:solidFill>
                  <a:srgbClr val="6600FF"/>
                </a:solidFill>
              </a:rPr>
              <a:t>寄存器型数据</a:t>
            </a:r>
          </a:p>
          <a:p>
            <a:pPr eaLnBrk="1" hangingPunct="1">
              <a:buFont typeface="Wingdings" panose="05000000000000000000" pitchFamily="2" charset="2"/>
              <a:buNone/>
            </a:pPr>
            <a:r>
              <a:rPr lang="zh-CN" altLang="en-US" sz="1800" dirty="0"/>
              <a:t>  </a:t>
            </a:r>
            <a:r>
              <a:rPr lang="en-US" altLang="zh-CN" sz="1800" dirty="0"/>
              <a:t>always @(I) begin	</a:t>
            </a:r>
            <a:r>
              <a:rPr lang="en-US" altLang="zh-CN" sz="1800" dirty="0">
                <a:solidFill>
                  <a:srgbClr val="6600FF"/>
                </a:solidFill>
              </a:rPr>
              <a:t>//</a:t>
            </a:r>
            <a:r>
              <a:rPr lang="zh-CN" altLang="en-US" sz="1800" dirty="0">
                <a:solidFill>
                  <a:srgbClr val="6600FF"/>
                </a:solidFill>
              </a:rPr>
              <a:t>过程开始</a:t>
            </a:r>
          </a:p>
          <a:p>
            <a:pPr eaLnBrk="1" hangingPunct="1">
              <a:buFont typeface="Wingdings" panose="05000000000000000000" pitchFamily="2" charset="2"/>
              <a:buNone/>
            </a:pPr>
            <a:r>
              <a:rPr lang="zh-CN" altLang="en-US" sz="1800" dirty="0"/>
              <a:t>	</a:t>
            </a:r>
            <a:r>
              <a:rPr lang="en-US" altLang="zh-CN" sz="1800" dirty="0"/>
              <a:t>case (I)		</a:t>
            </a:r>
            <a:r>
              <a:rPr lang="en-US" altLang="zh-CN" sz="1800" dirty="0">
                <a:solidFill>
                  <a:srgbClr val="6600FF"/>
                </a:solidFill>
              </a:rPr>
              <a:t>//case</a:t>
            </a:r>
            <a:r>
              <a:rPr lang="zh-CN" altLang="en-US" sz="1800" dirty="0">
                <a:solidFill>
                  <a:srgbClr val="6600FF"/>
                </a:solidFill>
              </a:rPr>
              <a:t>语句开始</a:t>
            </a:r>
          </a:p>
          <a:p>
            <a:pPr lvl="1" eaLnBrk="1" hangingPunct="1">
              <a:buFont typeface="Wingdings" panose="05000000000000000000" pitchFamily="2" charset="2"/>
              <a:buNone/>
            </a:pPr>
            <a:r>
              <a:rPr lang="zh-CN" altLang="en-US" sz="1800" dirty="0"/>
              <a:t>	</a:t>
            </a:r>
            <a:r>
              <a:rPr lang="en-US" altLang="zh-CN" sz="1800" dirty="0"/>
              <a:t>8'hfe:A=7;	</a:t>
            </a:r>
            <a:r>
              <a:rPr lang="en-US" altLang="zh-CN" sz="1800" dirty="0">
                <a:solidFill>
                  <a:srgbClr val="6600FF"/>
                </a:solidFill>
              </a:rPr>
              <a:t>//I0</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b111</a:t>
            </a:r>
          </a:p>
          <a:p>
            <a:pPr lvl="1" eaLnBrk="1" hangingPunct="1">
              <a:buFont typeface="Wingdings" panose="05000000000000000000" pitchFamily="2" charset="2"/>
              <a:buNone/>
            </a:pPr>
            <a:r>
              <a:rPr lang="en-US" altLang="zh-CN" sz="1800" dirty="0"/>
              <a:t>	8'hfd:A=6;	</a:t>
            </a:r>
            <a:r>
              <a:rPr lang="en-US" altLang="zh-CN" sz="1800" dirty="0">
                <a:solidFill>
                  <a:srgbClr val="6600FF"/>
                </a:solidFill>
              </a:rPr>
              <a:t>//I1</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b110</a:t>
            </a:r>
          </a:p>
          <a:p>
            <a:pPr lvl="1" eaLnBrk="1" hangingPunct="1">
              <a:buFont typeface="Wingdings" panose="05000000000000000000" pitchFamily="2" charset="2"/>
              <a:buNone/>
            </a:pPr>
            <a:r>
              <a:rPr lang="en-US" altLang="zh-CN" sz="1800" dirty="0"/>
              <a:t>	8'hfb:A=5;	</a:t>
            </a:r>
            <a:r>
              <a:rPr lang="en-US" altLang="zh-CN" sz="1800" dirty="0">
                <a:solidFill>
                  <a:srgbClr val="6600FF"/>
                </a:solidFill>
              </a:rPr>
              <a:t>//I2</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b101</a:t>
            </a:r>
          </a:p>
          <a:p>
            <a:pPr lvl="1" eaLnBrk="1" hangingPunct="1">
              <a:buFont typeface="Wingdings" panose="05000000000000000000" pitchFamily="2" charset="2"/>
              <a:buNone/>
            </a:pPr>
            <a:r>
              <a:rPr lang="en-US" altLang="zh-CN" sz="1800" dirty="0"/>
              <a:t>	8'hf7:A=4;	</a:t>
            </a:r>
            <a:r>
              <a:rPr lang="en-US" altLang="zh-CN" sz="1800" dirty="0">
                <a:solidFill>
                  <a:srgbClr val="6600FF"/>
                </a:solidFill>
              </a:rPr>
              <a:t>//I3</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b100</a:t>
            </a:r>
          </a:p>
          <a:p>
            <a:pPr lvl="1" eaLnBrk="1" hangingPunct="1">
              <a:buFont typeface="Wingdings" panose="05000000000000000000" pitchFamily="2" charset="2"/>
              <a:buNone/>
            </a:pPr>
            <a:r>
              <a:rPr lang="en-US" altLang="zh-CN" sz="1800" dirty="0"/>
              <a:t>	8'hef:A=3;	</a:t>
            </a:r>
            <a:r>
              <a:rPr lang="en-US" altLang="zh-CN" sz="1800" dirty="0">
                <a:solidFill>
                  <a:srgbClr val="6600FF"/>
                </a:solidFill>
              </a:rPr>
              <a:t>//I4</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b011</a:t>
            </a:r>
          </a:p>
          <a:p>
            <a:pPr lvl="1" eaLnBrk="1" hangingPunct="1">
              <a:buFont typeface="Wingdings" panose="05000000000000000000" pitchFamily="2" charset="2"/>
              <a:buNone/>
            </a:pPr>
            <a:r>
              <a:rPr lang="en-US" altLang="zh-CN" sz="1800" dirty="0"/>
              <a:t>	8'hdf:A=2;	</a:t>
            </a:r>
            <a:r>
              <a:rPr lang="en-US" altLang="zh-CN" sz="1800" dirty="0">
                <a:solidFill>
                  <a:srgbClr val="6600FF"/>
                </a:solidFill>
              </a:rPr>
              <a:t>//I5</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b010</a:t>
            </a:r>
          </a:p>
          <a:p>
            <a:pPr lvl="1" eaLnBrk="1" hangingPunct="1">
              <a:buFont typeface="Wingdings" panose="05000000000000000000" pitchFamily="2" charset="2"/>
              <a:buNone/>
            </a:pPr>
            <a:r>
              <a:rPr lang="en-US" altLang="zh-CN" sz="1800" dirty="0"/>
              <a:t>	8'hbf:A=1;	</a:t>
            </a:r>
            <a:r>
              <a:rPr lang="en-US" altLang="zh-CN" sz="1800" dirty="0">
                <a:solidFill>
                  <a:srgbClr val="6600FF"/>
                </a:solidFill>
              </a:rPr>
              <a:t>//I6</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b001</a:t>
            </a:r>
          </a:p>
          <a:p>
            <a:pPr lvl="1" eaLnBrk="1" hangingPunct="1">
              <a:buFont typeface="Wingdings" panose="05000000000000000000" pitchFamily="2" charset="2"/>
              <a:buNone/>
            </a:pPr>
            <a:r>
              <a:rPr lang="en-US" altLang="zh-CN" sz="1800" dirty="0"/>
              <a:t>	8'h7f:A=0;	</a:t>
            </a:r>
            <a:r>
              <a:rPr lang="en-US" altLang="zh-CN" sz="1800" dirty="0">
                <a:solidFill>
                  <a:srgbClr val="6600FF"/>
                </a:solidFill>
              </a:rPr>
              <a:t>//I7</a:t>
            </a:r>
            <a:r>
              <a:rPr lang="zh-CN" altLang="en-US" sz="1800" dirty="0">
                <a:solidFill>
                  <a:srgbClr val="6600FF"/>
                </a:solidFill>
              </a:rPr>
              <a:t>低电平有效，其它</a:t>
            </a:r>
            <a:r>
              <a:rPr lang="en-US" altLang="zh-CN" sz="1800" dirty="0">
                <a:solidFill>
                  <a:srgbClr val="6600FF"/>
                </a:solidFill>
              </a:rPr>
              <a:t>7</a:t>
            </a:r>
            <a:r>
              <a:rPr lang="zh-CN" altLang="en-US" sz="1800" dirty="0">
                <a:solidFill>
                  <a:srgbClr val="6600FF"/>
                </a:solidFill>
              </a:rPr>
              <a:t>个输入端均为高电平，编码为</a:t>
            </a:r>
            <a:r>
              <a:rPr lang="en-US" altLang="zh-CN" sz="1800" dirty="0">
                <a:solidFill>
                  <a:srgbClr val="6600FF"/>
                </a:solidFill>
              </a:rPr>
              <a:t>3</a:t>
            </a:r>
            <a:r>
              <a:rPr lang="en-US" altLang="zh-CN" sz="1800" dirty="0">
                <a:solidFill>
                  <a:srgbClr val="6600FF"/>
                </a:solidFill>
                <a:latin typeface="Arial" panose="020B0604020202020204" pitchFamily="34" charset="0"/>
              </a:rPr>
              <a:t>’</a:t>
            </a:r>
            <a:r>
              <a:rPr lang="en-US" altLang="zh-CN" sz="1800" dirty="0">
                <a:solidFill>
                  <a:srgbClr val="6600FF"/>
                </a:solidFill>
              </a:rPr>
              <a:t>b000</a:t>
            </a:r>
          </a:p>
          <a:p>
            <a:pPr lvl="1" eaLnBrk="1" hangingPunct="1">
              <a:buFont typeface="Wingdings" panose="05000000000000000000" pitchFamily="2" charset="2"/>
              <a:buNone/>
            </a:pPr>
            <a:r>
              <a:rPr lang="en-US" altLang="zh-CN" sz="1800" dirty="0"/>
              <a:t>	</a:t>
            </a:r>
            <a:r>
              <a:rPr lang="en-US" altLang="zh-CN" sz="1800" dirty="0" err="1"/>
              <a:t>default:A</a:t>
            </a:r>
            <a:r>
              <a:rPr lang="en-US" altLang="zh-CN" sz="1800" dirty="0"/>
              <a:t>=0;        </a:t>
            </a:r>
            <a:r>
              <a:rPr lang="en-US" altLang="zh-CN" sz="1800" dirty="0">
                <a:solidFill>
                  <a:srgbClr val="6600FF"/>
                </a:solidFill>
              </a:rPr>
              <a:t>//</a:t>
            </a:r>
            <a:r>
              <a:rPr lang="zh-CN" altLang="en-US" sz="1800" dirty="0">
                <a:solidFill>
                  <a:srgbClr val="6600FF"/>
                </a:solidFill>
              </a:rPr>
              <a:t>此例虽无必要，但无</a:t>
            </a:r>
            <a:r>
              <a:rPr lang="en-US" altLang="zh-CN" sz="1800" dirty="0">
                <a:solidFill>
                  <a:srgbClr val="6600FF"/>
                </a:solidFill>
              </a:rPr>
              <a:t>default</a:t>
            </a:r>
            <a:r>
              <a:rPr lang="zh-CN" altLang="en-US" sz="1800" dirty="0">
                <a:solidFill>
                  <a:srgbClr val="6600FF"/>
                </a:solidFill>
              </a:rPr>
              <a:t>语句，在综合时会多出一些警告</a:t>
            </a:r>
          </a:p>
          <a:p>
            <a:pPr eaLnBrk="1" hangingPunct="1">
              <a:buFont typeface="Wingdings" panose="05000000000000000000" pitchFamily="2" charset="2"/>
              <a:buNone/>
            </a:pPr>
            <a:r>
              <a:rPr lang="zh-CN" altLang="en-US" sz="1800" dirty="0"/>
              <a:t>	</a:t>
            </a:r>
            <a:r>
              <a:rPr lang="en-US" altLang="zh-CN" sz="1800" dirty="0" err="1"/>
              <a:t>endcase</a:t>
            </a:r>
            <a:r>
              <a:rPr lang="en-US" altLang="zh-CN" sz="1800" dirty="0"/>
              <a:t>		</a:t>
            </a:r>
            <a:r>
              <a:rPr lang="en-US" altLang="zh-CN" sz="1800" dirty="0">
                <a:solidFill>
                  <a:srgbClr val="6600FF"/>
                </a:solidFill>
              </a:rPr>
              <a:t>//case</a:t>
            </a:r>
            <a:r>
              <a:rPr lang="zh-CN" altLang="en-US" sz="1800" dirty="0">
                <a:solidFill>
                  <a:srgbClr val="6600FF"/>
                </a:solidFill>
              </a:rPr>
              <a:t>语句结束</a:t>
            </a:r>
          </a:p>
          <a:p>
            <a:pPr eaLnBrk="1" hangingPunct="1">
              <a:buFont typeface="Wingdings" panose="05000000000000000000" pitchFamily="2" charset="2"/>
              <a:buNone/>
            </a:pPr>
            <a:r>
              <a:rPr lang="zh-CN" altLang="en-US" sz="1800" dirty="0"/>
              <a:t>  </a:t>
            </a:r>
            <a:r>
              <a:rPr lang="en-US" altLang="zh-CN" sz="1800" dirty="0"/>
              <a:t>end			</a:t>
            </a:r>
            <a:r>
              <a:rPr lang="en-US" altLang="zh-CN" sz="1800" dirty="0">
                <a:solidFill>
                  <a:srgbClr val="6600FF"/>
                </a:solidFill>
              </a:rPr>
              <a:t>//</a:t>
            </a:r>
            <a:r>
              <a:rPr lang="zh-CN" altLang="en-US" sz="1800" dirty="0">
                <a:solidFill>
                  <a:srgbClr val="6600FF"/>
                </a:solidFill>
              </a:rPr>
              <a:t>过程开始</a:t>
            </a:r>
          </a:p>
          <a:p>
            <a:pPr eaLnBrk="1" hangingPunct="1">
              <a:buFont typeface="Wingdings" panose="05000000000000000000" pitchFamily="2" charset="2"/>
              <a:buNone/>
            </a:pPr>
            <a:r>
              <a:rPr lang="en-US" altLang="zh-CN" sz="1800" dirty="0" err="1"/>
              <a:t>endmodule</a:t>
            </a:r>
            <a:r>
              <a:rPr lang="en-US" altLang="zh-CN" sz="1800" dirty="0"/>
              <a:t>		</a:t>
            </a:r>
            <a:r>
              <a:rPr lang="en-US" altLang="zh-CN" sz="1800" dirty="0">
                <a:solidFill>
                  <a:srgbClr val="6600FF"/>
                </a:solidFill>
              </a:rPr>
              <a:t>//</a:t>
            </a:r>
            <a:r>
              <a:rPr lang="zh-CN" altLang="en-US" sz="1800" dirty="0">
                <a:solidFill>
                  <a:srgbClr val="6600FF"/>
                </a:solidFill>
              </a:rPr>
              <a:t>模块结束</a:t>
            </a:r>
          </a:p>
        </p:txBody>
      </p:sp>
      <p:sp>
        <p:nvSpPr>
          <p:cNvPr id="4" name="Rectangle 18"/>
          <p:cNvSpPr>
            <a:spLocks noChangeArrowheads="1"/>
          </p:cNvSpPr>
          <p:nvPr/>
        </p:nvSpPr>
        <p:spPr bwMode="auto">
          <a:xfrm>
            <a:off x="254000" y="2474913"/>
            <a:ext cx="8890000" cy="3608387"/>
          </a:xfrm>
          <a:prstGeom prst="rect">
            <a:avLst/>
          </a:prstGeom>
          <a:solidFill>
            <a:srgbClr val="FF00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5" name="Rectangle 18"/>
          <p:cNvSpPr>
            <a:spLocks noChangeArrowheads="1"/>
          </p:cNvSpPr>
          <p:nvPr/>
        </p:nvSpPr>
        <p:spPr bwMode="auto">
          <a:xfrm>
            <a:off x="117475" y="2171700"/>
            <a:ext cx="9026525" cy="4229100"/>
          </a:xfrm>
          <a:prstGeom prst="rect">
            <a:avLst/>
          </a:prstGeom>
          <a:solidFill>
            <a:srgbClr val="99CCFF">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06413" y="333375"/>
            <a:ext cx="7793037" cy="477838"/>
          </a:xfrm>
        </p:spPr>
        <p:txBody>
          <a:bodyPr/>
          <a:lstStyle/>
          <a:p>
            <a:pPr eaLnBrk="1" hangingPunct="1"/>
            <a:r>
              <a:rPr lang="en-US" altLang="zh-CN"/>
              <a:t>5.2.2 </a:t>
            </a:r>
            <a:r>
              <a:rPr lang="zh-CN" altLang="en-US"/>
              <a:t>二进制优先编码器</a:t>
            </a:r>
          </a:p>
        </p:txBody>
      </p:sp>
      <p:sp>
        <p:nvSpPr>
          <p:cNvPr id="28675" name="Rectangle 3"/>
          <p:cNvSpPr>
            <a:spLocks noGrp="1" noChangeArrowheads="1"/>
          </p:cNvSpPr>
          <p:nvPr>
            <p:ph type="body" idx="1"/>
          </p:nvPr>
        </p:nvSpPr>
        <p:spPr>
          <a:xfrm>
            <a:off x="163060" y="994455"/>
            <a:ext cx="8775700" cy="2344737"/>
          </a:xfrm>
        </p:spPr>
        <p:txBody>
          <a:bodyPr/>
          <a:lstStyle/>
          <a:p>
            <a:pPr eaLnBrk="1" hangingPunct="1">
              <a:lnSpc>
                <a:spcPct val="120000"/>
              </a:lnSpc>
            </a:pPr>
            <a:r>
              <a:rPr lang="zh-CN" altLang="en-US" sz="2400" dirty="0">
                <a:solidFill>
                  <a:srgbClr val="0000FF"/>
                </a:solidFill>
              </a:rPr>
              <a:t>优先编码器</a:t>
            </a:r>
            <a:r>
              <a:rPr lang="en-US" altLang="zh-CN" sz="2400" dirty="0">
                <a:solidFill>
                  <a:srgbClr val="0000FF"/>
                </a:solidFill>
              </a:rPr>
              <a:t>(Priority Encoder)</a:t>
            </a:r>
            <a:r>
              <a:rPr lang="zh-CN" altLang="en-US" sz="2400" dirty="0"/>
              <a:t>：</a:t>
            </a:r>
            <a:endParaRPr lang="en-US" altLang="zh-CN" sz="2400" dirty="0"/>
          </a:p>
          <a:p>
            <a:pPr lvl="1" eaLnBrk="1" hangingPunct="1">
              <a:lnSpc>
                <a:spcPct val="120000"/>
              </a:lnSpc>
            </a:pPr>
            <a:r>
              <a:rPr lang="zh-CN" altLang="en-US" sz="2000" dirty="0">
                <a:solidFill>
                  <a:srgbClr val="0000FF"/>
                </a:solidFill>
              </a:rPr>
              <a:t>允许输入端同时出现多个有效信号</a:t>
            </a:r>
            <a:endParaRPr lang="en-US" altLang="zh-CN" sz="2000" dirty="0">
              <a:solidFill>
                <a:srgbClr val="0000FF"/>
              </a:solidFill>
            </a:endParaRPr>
          </a:p>
          <a:p>
            <a:pPr lvl="1" eaLnBrk="1" hangingPunct="1">
              <a:lnSpc>
                <a:spcPct val="120000"/>
              </a:lnSpc>
            </a:pPr>
            <a:r>
              <a:rPr lang="zh-CN" altLang="en-US" sz="2000" dirty="0">
                <a:solidFill>
                  <a:srgbClr val="0000FF"/>
                </a:solidFill>
              </a:rPr>
              <a:t>而输出编码只对优先级别最高的一个进行编码</a:t>
            </a:r>
            <a:endParaRPr lang="en-US" altLang="zh-CN" sz="2000" dirty="0">
              <a:solidFill>
                <a:srgbClr val="0000FF"/>
              </a:solidFill>
            </a:endParaRPr>
          </a:p>
          <a:p>
            <a:pPr lvl="1" eaLnBrk="1" hangingPunct="1">
              <a:lnSpc>
                <a:spcPct val="120000"/>
              </a:lnSpc>
            </a:pPr>
            <a:r>
              <a:rPr lang="zh-CN" altLang="en-US" sz="2000" dirty="0">
                <a:solidFill>
                  <a:srgbClr val="0000FF"/>
                </a:solidFill>
              </a:rPr>
              <a:t>所以输出编码不会出现混乱</a:t>
            </a:r>
            <a:endParaRPr lang="en-US" altLang="zh-CN" sz="2000" dirty="0">
              <a:solidFill>
                <a:srgbClr val="0000FF"/>
              </a:solidFill>
            </a:endParaRPr>
          </a:p>
          <a:p>
            <a:pPr lvl="1" eaLnBrk="1" hangingPunct="1">
              <a:lnSpc>
                <a:spcPct val="120000"/>
              </a:lnSpc>
            </a:pPr>
            <a:endParaRPr lang="en-US" altLang="zh-CN" sz="2000" dirty="0">
              <a:solidFill>
                <a:srgbClr val="0000FF"/>
              </a:solidFill>
            </a:endParaRPr>
          </a:p>
          <a:p>
            <a:pPr eaLnBrk="1" hangingPunct="1">
              <a:lnSpc>
                <a:spcPct val="120000"/>
              </a:lnSpc>
            </a:pPr>
            <a:r>
              <a:rPr lang="zh-CN" altLang="en-US" sz="2400" dirty="0"/>
              <a:t>这种编码器广泛地应用于：</a:t>
            </a:r>
            <a:endParaRPr lang="en-US" altLang="zh-CN" sz="2400" dirty="0"/>
          </a:p>
          <a:p>
            <a:pPr lvl="1" eaLnBrk="1" hangingPunct="1">
              <a:lnSpc>
                <a:spcPct val="120000"/>
              </a:lnSpc>
            </a:pPr>
            <a:r>
              <a:rPr lang="zh-CN" altLang="en-US" sz="2000" dirty="0"/>
              <a:t>计算机系统的</a:t>
            </a:r>
            <a:r>
              <a:rPr lang="zh-CN" altLang="en-US" sz="2000" dirty="0">
                <a:solidFill>
                  <a:srgbClr val="0000FF"/>
                </a:solidFill>
              </a:rPr>
              <a:t>中断请求</a:t>
            </a:r>
            <a:endParaRPr lang="en-US" altLang="zh-CN" sz="2000" dirty="0"/>
          </a:p>
          <a:p>
            <a:pPr lvl="1" eaLnBrk="1" hangingPunct="1">
              <a:lnSpc>
                <a:spcPct val="120000"/>
              </a:lnSpc>
            </a:pPr>
            <a:r>
              <a:rPr lang="zh-CN" altLang="en-US" sz="2000" dirty="0">
                <a:solidFill>
                  <a:srgbClr val="0000FF"/>
                </a:solidFill>
              </a:rPr>
              <a:t>数字控制的排队逻辑</a:t>
            </a:r>
            <a:r>
              <a:rPr lang="zh-CN" altLang="en-US" sz="20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06413" y="333375"/>
            <a:ext cx="7793037" cy="477838"/>
          </a:xfrm>
        </p:spPr>
        <p:txBody>
          <a:bodyPr/>
          <a:lstStyle/>
          <a:p>
            <a:pPr eaLnBrk="1" hangingPunct="1"/>
            <a:r>
              <a:rPr lang="en-US" altLang="zh-CN"/>
              <a:t>5.2.2 </a:t>
            </a:r>
            <a:r>
              <a:rPr lang="zh-CN" altLang="en-US"/>
              <a:t>二进制优先编码器</a:t>
            </a:r>
          </a:p>
        </p:txBody>
      </p:sp>
      <p:sp>
        <p:nvSpPr>
          <p:cNvPr id="29699" name="Rectangle 3"/>
          <p:cNvSpPr>
            <a:spLocks noGrp="1" noChangeArrowheads="1"/>
          </p:cNvSpPr>
          <p:nvPr>
            <p:ph type="body" idx="1"/>
          </p:nvPr>
        </p:nvSpPr>
        <p:spPr>
          <a:xfrm>
            <a:off x="179388" y="836613"/>
            <a:ext cx="8964612" cy="2008187"/>
          </a:xfrm>
        </p:spPr>
        <p:txBody>
          <a:bodyPr/>
          <a:lstStyle/>
          <a:p>
            <a:pPr marL="0" indent="0" eaLnBrk="1" hangingPunct="1">
              <a:lnSpc>
                <a:spcPct val="120000"/>
              </a:lnSpc>
              <a:buFont typeface="Wingdings" panose="05000000000000000000" pitchFamily="2" charset="2"/>
              <a:buNone/>
            </a:pPr>
            <a:r>
              <a:rPr lang="en-US" altLang="zh-CN" sz="2400" dirty="0"/>
              <a:t>【</a:t>
            </a:r>
            <a:r>
              <a:rPr lang="zh-CN" altLang="en-US" sz="2400" dirty="0"/>
              <a:t>例</a:t>
            </a:r>
            <a:r>
              <a:rPr lang="en-US" altLang="zh-CN" sz="2400" dirty="0"/>
              <a:t>5.2】</a:t>
            </a:r>
            <a:r>
              <a:rPr lang="zh-CN" altLang="en-US" sz="2400" dirty="0"/>
              <a:t>设计一个</a:t>
            </a:r>
            <a:r>
              <a:rPr lang="en-US" altLang="zh-CN" sz="2400" dirty="0"/>
              <a:t>4</a:t>
            </a:r>
            <a:r>
              <a:rPr lang="zh-CN" altLang="en-US" sz="2400" dirty="0"/>
              <a:t>线</a:t>
            </a:r>
            <a:r>
              <a:rPr lang="en-US" altLang="zh-CN" sz="2400" dirty="0"/>
              <a:t>-2</a:t>
            </a:r>
            <a:r>
              <a:rPr lang="zh-CN" altLang="en-US" sz="2400" dirty="0"/>
              <a:t>线优先编码器：</a:t>
            </a:r>
            <a:endParaRPr lang="en-US" altLang="zh-CN" sz="2400" dirty="0"/>
          </a:p>
          <a:p>
            <a:pPr marL="0" indent="538163" eaLnBrk="1" hangingPunct="1">
              <a:lnSpc>
                <a:spcPct val="120000"/>
              </a:lnSpc>
              <a:buFont typeface="Wingdings" panose="05000000000000000000" pitchFamily="2" charset="2"/>
              <a:buNone/>
            </a:pPr>
            <a:r>
              <a:rPr lang="zh-CN" altLang="en-US" sz="2000" dirty="0"/>
              <a:t>输入高电平有效，采用原码输出形式</a:t>
            </a:r>
            <a:endParaRPr lang="en-US" altLang="zh-CN" sz="2000" dirty="0"/>
          </a:p>
          <a:p>
            <a:pPr marL="0" indent="538163" eaLnBrk="1" hangingPunct="1">
              <a:lnSpc>
                <a:spcPct val="120000"/>
              </a:lnSpc>
              <a:buFont typeface="Wingdings" panose="05000000000000000000" pitchFamily="2" charset="2"/>
              <a:buNone/>
            </a:pPr>
            <a:r>
              <a:rPr lang="zh-CN" altLang="en-US" sz="2000" dirty="0"/>
              <a:t>输出端引入一个表示输出编码是否有效的标志信号</a:t>
            </a:r>
            <a:r>
              <a:rPr lang="en-US" altLang="zh-CN" sz="2000" dirty="0"/>
              <a:t>E</a:t>
            </a:r>
            <a:r>
              <a:rPr lang="en-US" altLang="zh-CN" sz="2000" baseline="-25000" dirty="0"/>
              <a:t>O</a:t>
            </a:r>
            <a:endParaRPr lang="en-US" altLang="zh-CN" sz="2000" dirty="0"/>
          </a:p>
          <a:p>
            <a:pPr marL="898525" indent="-360363" eaLnBrk="1" hangingPunct="1">
              <a:lnSpc>
                <a:spcPct val="120000"/>
              </a:lnSpc>
            </a:pPr>
            <a:r>
              <a:rPr lang="zh-CN" altLang="en-US" sz="2000" dirty="0"/>
              <a:t>当无有效输入信号时，</a:t>
            </a:r>
            <a:r>
              <a:rPr lang="en-US" altLang="zh-CN" sz="2000" dirty="0"/>
              <a:t>E</a:t>
            </a:r>
            <a:r>
              <a:rPr lang="en-US" altLang="zh-CN" sz="2000" baseline="-25000" dirty="0"/>
              <a:t>O</a:t>
            </a:r>
            <a:r>
              <a:rPr lang="zh-CN" altLang="en-US" sz="2000" dirty="0"/>
              <a:t>为</a:t>
            </a:r>
            <a:r>
              <a:rPr lang="en-US" altLang="zh-CN" sz="2000" dirty="0"/>
              <a:t>0</a:t>
            </a:r>
            <a:r>
              <a:rPr lang="zh-CN" altLang="en-US" sz="2000" dirty="0"/>
              <a:t>，表示无有效编码输出</a:t>
            </a:r>
            <a:endParaRPr lang="en-US" altLang="zh-CN" sz="2000" dirty="0"/>
          </a:p>
          <a:p>
            <a:pPr marL="898525" indent="-360363" eaLnBrk="1" hangingPunct="1">
              <a:lnSpc>
                <a:spcPct val="120000"/>
              </a:lnSpc>
            </a:pPr>
            <a:r>
              <a:rPr lang="zh-CN" altLang="en-US" sz="2000" dirty="0"/>
              <a:t>当有任意一个或多个输入有效时，</a:t>
            </a:r>
            <a:r>
              <a:rPr lang="en-US" altLang="zh-CN" sz="2000" dirty="0"/>
              <a:t>E</a:t>
            </a:r>
            <a:r>
              <a:rPr lang="en-US" altLang="zh-CN" sz="2000" baseline="-25000" dirty="0"/>
              <a:t>O</a:t>
            </a:r>
            <a:r>
              <a:rPr lang="zh-CN" altLang="en-US" sz="2000" dirty="0"/>
              <a:t>输出为</a:t>
            </a:r>
            <a:r>
              <a:rPr lang="en-US" altLang="zh-CN" sz="2000" dirty="0"/>
              <a:t>1</a:t>
            </a:r>
            <a:r>
              <a:rPr lang="zh-CN" altLang="en-US" sz="2000" dirty="0"/>
              <a:t>，表示输出编码有效。</a:t>
            </a:r>
          </a:p>
        </p:txBody>
      </p:sp>
      <p:grpSp>
        <p:nvGrpSpPr>
          <p:cNvPr id="29700" name="Group 6"/>
          <p:cNvGrpSpPr>
            <a:grpSpLocks/>
          </p:cNvGrpSpPr>
          <p:nvPr/>
        </p:nvGrpSpPr>
        <p:grpSpPr bwMode="auto">
          <a:xfrm>
            <a:off x="5324475" y="3992563"/>
            <a:ext cx="3563938" cy="1682750"/>
            <a:chOff x="3291" y="8718"/>
            <a:chExt cx="2199" cy="1289"/>
          </a:xfrm>
        </p:grpSpPr>
        <p:sp>
          <p:nvSpPr>
            <p:cNvPr id="29761" name="Rectangle 7"/>
            <p:cNvSpPr>
              <a:spLocks noChangeArrowheads="1"/>
            </p:cNvSpPr>
            <p:nvPr/>
          </p:nvSpPr>
          <p:spPr bwMode="auto">
            <a:xfrm>
              <a:off x="3739" y="8752"/>
              <a:ext cx="1320" cy="120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29762" name="Line 8"/>
            <p:cNvSpPr>
              <a:spLocks noChangeShapeType="1"/>
            </p:cNvSpPr>
            <p:nvPr/>
          </p:nvSpPr>
          <p:spPr bwMode="auto">
            <a:xfrm>
              <a:off x="3300" y="8890"/>
              <a:ext cx="429"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3" name="Line 9"/>
            <p:cNvSpPr>
              <a:spLocks noChangeShapeType="1"/>
            </p:cNvSpPr>
            <p:nvPr/>
          </p:nvSpPr>
          <p:spPr bwMode="auto">
            <a:xfrm>
              <a:off x="3311" y="9229"/>
              <a:ext cx="428"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4" name="Line 10"/>
            <p:cNvSpPr>
              <a:spLocks noChangeShapeType="1"/>
            </p:cNvSpPr>
            <p:nvPr/>
          </p:nvSpPr>
          <p:spPr bwMode="auto">
            <a:xfrm>
              <a:off x="3291" y="9528"/>
              <a:ext cx="429"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5" name="Line 11"/>
            <p:cNvSpPr>
              <a:spLocks noChangeShapeType="1"/>
            </p:cNvSpPr>
            <p:nvPr/>
          </p:nvSpPr>
          <p:spPr bwMode="auto">
            <a:xfrm>
              <a:off x="3311" y="9838"/>
              <a:ext cx="428"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6" name="Line 12"/>
            <p:cNvSpPr>
              <a:spLocks noChangeShapeType="1"/>
            </p:cNvSpPr>
            <p:nvPr/>
          </p:nvSpPr>
          <p:spPr bwMode="auto">
            <a:xfrm>
              <a:off x="5051" y="9028"/>
              <a:ext cx="429"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7" name="Line 13"/>
            <p:cNvSpPr>
              <a:spLocks noChangeShapeType="1"/>
            </p:cNvSpPr>
            <p:nvPr/>
          </p:nvSpPr>
          <p:spPr bwMode="auto">
            <a:xfrm>
              <a:off x="5061" y="9328"/>
              <a:ext cx="429" cy="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8" name="Line 14"/>
            <p:cNvSpPr>
              <a:spLocks noChangeShapeType="1"/>
            </p:cNvSpPr>
            <p:nvPr/>
          </p:nvSpPr>
          <p:spPr bwMode="auto">
            <a:xfrm>
              <a:off x="5061" y="9641"/>
              <a:ext cx="429"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9769" name="Oval 15"/>
            <p:cNvSpPr>
              <a:spLocks noChangeArrowheads="1"/>
            </p:cNvSpPr>
            <p:nvPr/>
          </p:nvSpPr>
          <p:spPr bwMode="auto">
            <a:xfrm>
              <a:off x="5049" y="9610"/>
              <a:ext cx="71" cy="71"/>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29770" name="Text Box 16"/>
            <p:cNvSpPr txBox="1">
              <a:spLocks noChangeArrowheads="1"/>
            </p:cNvSpPr>
            <p:nvPr/>
          </p:nvSpPr>
          <p:spPr bwMode="auto">
            <a:xfrm>
              <a:off x="4081" y="9043"/>
              <a:ext cx="713" cy="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Times New Roman" panose="02020603050405020304" pitchFamily="18" charset="0"/>
                </a:rPr>
                <a:t>优先</a:t>
              </a:r>
            </a:p>
            <a:p>
              <a:pPr algn="ctr" eaLnBrk="1" hangingPunct="1">
                <a:spcBef>
                  <a:spcPct val="0"/>
                </a:spcBef>
                <a:buClrTx/>
                <a:buSzTx/>
                <a:buFontTx/>
                <a:buNone/>
              </a:pPr>
              <a:r>
                <a:rPr lang="zh-CN" altLang="en-US" sz="1800">
                  <a:latin typeface="Times New Roman" panose="02020603050405020304" pitchFamily="18" charset="0"/>
                </a:rPr>
                <a:t>编码器</a:t>
              </a:r>
              <a:endParaRPr lang="zh-CN" altLang="en-US" sz="1800"/>
            </a:p>
          </p:txBody>
        </p:sp>
        <p:sp>
          <p:nvSpPr>
            <p:cNvPr id="29771" name="Text Box 17"/>
            <p:cNvSpPr txBox="1">
              <a:spLocks noChangeArrowheads="1"/>
            </p:cNvSpPr>
            <p:nvPr/>
          </p:nvSpPr>
          <p:spPr bwMode="auto">
            <a:xfrm>
              <a:off x="3780" y="8718"/>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3</a:t>
              </a:r>
              <a:endParaRPr lang="en-US" altLang="zh-CN" sz="1800"/>
            </a:p>
          </p:txBody>
        </p:sp>
        <p:sp>
          <p:nvSpPr>
            <p:cNvPr id="29772" name="Text Box 18"/>
            <p:cNvSpPr txBox="1">
              <a:spLocks noChangeArrowheads="1"/>
            </p:cNvSpPr>
            <p:nvPr/>
          </p:nvSpPr>
          <p:spPr bwMode="auto">
            <a:xfrm>
              <a:off x="3780" y="9028"/>
              <a:ext cx="22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2</a:t>
              </a:r>
              <a:endParaRPr lang="en-US" altLang="zh-CN" sz="1800"/>
            </a:p>
          </p:txBody>
        </p:sp>
        <p:sp>
          <p:nvSpPr>
            <p:cNvPr id="29773" name="Text Box 19"/>
            <p:cNvSpPr txBox="1">
              <a:spLocks noChangeArrowheads="1"/>
            </p:cNvSpPr>
            <p:nvPr/>
          </p:nvSpPr>
          <p:spPr bwMode="auto">
            <a:xfrm>
              <a:off x="3776" y="9322"/>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1</a:t>
              </a:r>
              <a:endParaRPr lang="en-US" altLang="zh-CN" sz="1800"/>
            </a:p>
          </p:txBody>
        </p:sp>
        <p:sp>
          <p:nvSpPr>
            <p:cNvPr id="29774" name="Text Box 20"/>
            <p:cNvSpPr txBox="1">
              <a:spLocks noChangeArrowheads="1"/>
            </p:cNvSpPr>
            <p:nvPr/>
          </p:nvSpPr>
          <p:spPr bwMode="auto">
            <a:xfrm>
              <a:off x="3781" y="9637"/>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0</a:t>
              </a:r>
              <a:endParaRPr lang="en-US" altLang="zh-CN" sz="1800"/>
            </a:p>
          </p:txBody>
        </p:sp>
        <p:sp>
          <p:nvSpPr>
            <p:cNvPr id="29775" name="Text Box 21"/>
            <p:cNvSpPr txBox="1">
              <a:spLocks noChangeArrowheads="1"/>
            </p:cNvSpPr>
            <p:nvPr/>
          </p:nvSpPr>
          <p:spPr bwMode="auto">
            <a:xfrm>
              <a:off x="4841" y="8848"/>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1</a:t>
              </a:r>
              <a:endParaRPr lang="en-US" altLang="zh-CN" sz="1800"/>
            </a:p>
          </p:txBody>
        </p:sp>
        <p:sp>
          <p:nvSpPr>
            <p:cNvPr id="29776" name="Text Box 22"/>
            <p:cNvSpPr txBox="1">
              <a:spLocks noChangeArrowheads="1"/>
            </p:cNvSpPr>
            <p:nvPr/>
          </p:nvSpPr>
          <p:spPr bwMode="auto">
            <a:xfrm>
              <a:off x="4831" y="9127"/>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0</a:t>
              </a:r>
              <a:endParaRPr lang="en-US" altLang="zh-CN" sz="1800"/>
            </a:p>
          </p:txBody>
        </p:sp>
        <p:sp>
          <p:nvSpPr>
            <p:cNvPr id="29777" name="Text Box 23"/>
            <p:cNvSpPr txBox="1">
              <a:spLocks noChangeArrowheads="1"/>
            </p:cNvSpPr>
            <p:nvPr/>
          </p:nvSpPr>
          <p:spPr bwMode="auto">
            <a:xfrm>
              <a:off x="4800" y="9429"/>
              <a:ext cx="168"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E</a:t>
              </a:r>
              <a:r>
                <a:rPr lang="en-US" altLang="zh-CN" sz="1800" baseline="-25000">
                  <a:latin typeface="Times New Roman" panose="02020603050405020304" pitchFamily="18" charset="0"/>
                </a:rPr>
                <a:t>O</a:t>
              </a:r>
              <a:endParaRPr lang="en-US" altLang="zh-CN" sz="1800"/>
            </a:p>
          </p:txBody>
        </p:sp>
      </p:grpSp>
      <p:sp>
        <p:nvSpPr>
          <p:cNvPr id="29701" name="Rectangle 31"/>
          <p:cNvSpPr>
            <a:spLocks noChangeArrowheads="1"/>
          </p:cNvSpPr>
          <p:nvPr/>
        </p:nvSpPr>
        <p:spPr bwMode="auto">
          <a:xfrm>
            <a:off x="5681663" y="6035675"/>
            <a:ext cx="27384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4</a:t>
            </a:r>
            <a:r>
              <a:rPr lang="zh-CN" altLang="en-US" sz="1800"/>
              <a:t>线</a:t>
            </a:r>
            <a:r>
              <a:rPr lang="en-US" altLang="zh-CN" sz="1800"/>
              <a:t>-2</a:t>
            </a:r>
            <a:r>
              <a:rPr lang="zh-CN" altLang="en-US" sz="1800"/>
              <a:t>线优先编码器框图 </a:t>
            </a:r>
          </a:p>
        </p:txBody>
      </p:sp>
      <p:graphicFrame>
        <p:nvGraphicFramePr>
          <p:cNvPr id="23" name="Group 80"/>
          <p:cNvGraphicFramePr>
            <a:graphicFrameLocks noGrp="1"/>
          </p:cNvGraphicFramePr>
          <p:nvPr/>
        </p:nvGraphicFramePr>
        <p:xfrm>
          <a:off x="314325" y="3208338"/>
          <a:ext cx="4760914" cy="3200428"/>
        </p:xfrm>
        <a:graphic>
          <a:graphicData uri="http://schemas.openxmlformats.org/drawingml/2006/table">
            <a:tbl>
              <a:tblPr/>
              <a:tblGrid>
                <a:gridCol w="664356">
                  <a:extLst>
                    <a:ext uri="{9D8B030D-6E8A-4147-A177-3AD203B41FA5}">
                      <a16:colId xmlns:a16="http://schemas.microsoft.com/office/drawing/2014/main" val="20000"/>
                    </a:ext>
                  </a:extLst>
                </a:gridCol>
                <a:gridCol w="666197">
                  <a:extLst>
                    <a:ext uri="{9D8B030D-6E8A-4147-A177-3AD203B41FA5}">
                      <a16:colId xmlns:a16="http://schemas.microsoft.com/office/drawing/2014/main" val="20001"/>
                    </a:ext>
                  </a:extLst>
                </a:gridCol>
                <a:gridCol w="664357">
                  <a:extLst>
                    <a:ext uri="{9D8B030D-6E8A-4147-A177-3AD203B41FA5}">
                      <a16:colId xmlns:a16="http://schemas.microsoft.com/office/drawing/2014/main" val="20002"/>
                    </a:ext>
                  </a:extLst>
                </a:gridCol>
                <a:gridCol w="664356">
                  <a:extLst>
                    <a:ext uri="{9D8B030D-6E8A-4147-A177-3AD203B41FA5}">
                      <a16:colId xmlns:a16="http://schemas.microsoft.com/office/drawing/2014/main" val="20003"/>
                    </a:ext>
                  </a:extLst>
                </a:gridCol>
                <a:gridCol w="666197">
                  <a:extLst>
                    <a:ext uri="{9D8B030D-6E8A-4147-A177-3AD203B41FA5}">
                      <a16:colId xmlns:a16="http://schemas.microsoft.com/office/drawing/2014/main" val="20004"/>
                    </a:ext>
                  </a:extLst>
                </a:gridCol>
                <a:gridCol w="715886">
                  <a:extLst>
                    <a:ext uri="{9D8B030D-6E8A-4147-A177-3AD203B41FA5}">
                      <a16:colId xmlns:a16="http://schemas.microsoft.com/office/drawing/2014/main" val="20005"/>
                    </a:ext>
                  </a:extLst>
                </a:gridCol>
                <a:gridCol w="719565">
                  <a:extLst>
                    <a:ext uri="{9D8B030D-6E8A-4147-A177-3AD203B41FA5}">
                      <a16:colId xmlns:a16="http://schemas.microsoft.com/office/drawing/2014/main" val="20006"/>
                    </a:ext>
                  </a:extLst>
                </a:gridCol>
              </a:tblGrid>
              <a:tr h="457200">
                <a:tc grid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4</a:t>
                      </a:r>
                      <a:r>
                        <a:rPr kumimoji="0" lang="zh-CN" altLang="en-US" sz="2400" b="1" i="0" u="none" strike="noStrike" cap="none" normalizeH="0" baseline="0" dirty="0">
                          <a:ln>
                            <a:noFill/>
                          </a:ln>
                          <a:solidFill>
                            <a:schemeClr val="tx1"/>
                          </a:solidFill>
                          <a:effectLst/>
                          <a:latin typeface="+mn-ea"/>
                          <a:ea typeface="+mn-ea"/>
                        </a:rPr>
                        <a:t>线</a:t>
                      </a:r>
                      <a:r>
                        <a:rPr kumimoji="0" lang="en-US" altLang="zh-CN" sz="2400" b="1" i="0" u="none" strike="noStrike" cap="none" normalizeH="0" baseline="0" dirty="0">
                          <a:ln>
                            <a:noFill/>
                          </a:ln>
                          <a:solidFill>
                            <a:schemeClr val="tx1"/>
                          </a:solidFill>
                          <a:effectLst/>
                          <a:latin typeface="+mn-ea"/>
                          <a:ea typeface="+mn-ea"/>
                        </a:rPr>
                        <a:t>-2</a:t>
                      </a:r>
                      <a:r>
                        <a:rPr kumimoji="0" lang="zh-CN" altLang="en-US" sz="2400" b="1" i="0" u="none" strike="noStrike" cap="none" normalizeH="0" baseline="0" dirty="0">
                          <a:ln>
                            <a:noFill/>
                          </a:ln>
                          <a:solidFill>
                            <a:schemeClr val="tx1"/>
                          </a:solidFill>
                          <a:effectLst/>
                          <a:latin typeface="+mn-ea"/>
                          <a:ea typeface="+mn-ea"/>
                        </a:rPr>
                        <a:t>线优先编码器的真值表</a:t>
                      </a:r>
                    </a:p>
                  </a:txBody>
                  <a:tcPr marL="91452" marR="91452" marT="45722" marB="45722"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0</a:t>
                      </a: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1</a:t>
                      </a: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2</a:t>
                      </a: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3</a:t>
                      </a: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1</a:t>
                      </a: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0</a:t>
                      </a: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mn-ea"/>
                          <a:ea typeface="+mn-ea"/>
                        </a:rPr>
                        <a:t>E</a:t>
                      </a:r>
                      <a:r>
                        <a:rPr kumimoji="0" lang="en-US" altLang="zh-CN" sz="2400" b="1" i="0" u="none" strike="noStrike" cap="none" normalizeH="0" baseline="-25000" dirty="0">
                          <a:ln>
                            <a:noFill/>
                          </a:ln>
                          <a:solidFill>
                            <a:srgbClr val="000000"/>
                          </a:solidFill>
                          <a:effectLst/>
                          <a:latin typeface="+mn-ea"/>
                          <a:ea typeface="+mn-ea"/>
                        </a:rPr>
                        <a:t>O</a:t>
                      </a:r>
                      <a:endParaRPr kumimoji="0" lang="en-US" altLang="zh-CN" sz="2400" b="1" i="0" u="none" strike="noStrike" cap="none" normalizeH="0" baseline="-2500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mn-ea"/>
                        <a:ea typeface="+mn-ea"/>
                      </a:endParaRPr>
                    </a:p>
                  </a:txBody>
                  <a:tcPr marL="91452" marR="91452" marT="45722" marB="4572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98438" y="123825"/>
            <a:ext cx="8850312" cy="546100"/>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buClr>
                <a:schemeClr val="tx2"/>
              </a:buClr>
              <a:buSzTx/>
              <a:buFont typeface="Wingdings" panose="05000000000000000000" pitchFamily="2" charset="2"/>
              <a:buNone/>
            </a:pPr>
            <a:r>
              <a:rPr lang="en-US" altLang="zh-CN" sz="2400">
                <a:latin typeface="Franklin Gothic Medium" panose="020B0603020102020204" pitchFamily="34" charset="0"/>
              </a:rPr>
              <a:t>2</a:t>
            </a:r>
            <a:r>
              <a:rPr lang="zh-CN" altLang="en-US" sz="2400">
                <a:latin typeface="Franklin Gothic Medium" panose="020B0603020102020204" pitchFamily="34" charset="0"/>
              </a:rPr>
              <a:t>位二进制</a:t>
            </a:r>
            <a:r>
              <a:rPr lang="zh-CN" altLang="en-US" sz="2400">
                <a:solidFill>
                  <a:srgbClr val="0000FF"/>
                </a:solidFill>
                <a:latin typeface="Franklin Gothic Medium" panose="020B0603020102020204" pitchFamily="34" charset="0"/>
              </a:rPr>
              <a:t>优先编码器</a:t>
            </a:r>
            <a:r>
              <a:rPr lang="zh-CN" altLang="en-US" sz="2400">
                <a:latin typeface="Franklin Gothic Medium" panose="020B0603020102020204" pitchFamily="34" charset="0"/>
              </a:rPr>
              <a:t>的设计</a:t>
            </a:r>
            <a:r>
              <a:rPr lang="en-US" altLang="zh-CN" sz="2400">
                <a:latin typeface="Franklin Gothic Medium" panose="020B0603020102020204" pitchFamily="34" charset="0"/>
              </a:rPr>
              <a:t>--------</a:t>
            </a:r>
            <a:r>
              <a:rPr lang="zh-CN" altLang="en-US" sz="2400">
                <a:latin typeface="Franklin Gothic Medium" panose="020B0603020102020204" pitchFamily="34" charset="0"/>
              </a:rPr>
              <a:t>输入高电平有效，输出原码。</a:t>
            </a:r>
          </a:p>
        </p:txBody>
      </p:sp>
      <p:graphicFrame>
        <p:nvGraphicFramePr>
          <p:cNvPr id="54" name="组合 87"/>
          <p:cNvGraphicFramePr>
            <a:graphicFrameLocks noGrp="1"/>
          </p:cNvGraphicFramePr>
          <p:nvPr/>
        </p:nvGraphicFramePr>
        <p:xfrm>
          <a:off x="987425" y="3983038"/>
          <a:ext cx="3395663" cy="3017838"/>
        </p:xfrm>
        <a:graphic>
          <a:graphicData uri="http://schemas.openxmlformats.org/drawingml/2006/table">
            <a:tbl>
              <a:tblPr/>
              <a:tblGrid>
                <a:gridCol w="1009618">
                  <a:extLst>
                    <a:ext uri="{9D8B030D-6E8A-4147-A177-3AD203B41FA5}">
                      <a16:colId xmlns:a16="http://schemas.microsoft.com/office/drawing/2014/main" val="20000"/>
                    </a:ext>
                  </a:extLst>
                </a:gridCol>
                <a:gridCol w="600072">
                  <a:extLst>
                    <a:ext uri="{9D8B030D-6E8A-4147-A177-3AD203B41FA5}">
                      <a16:colId xmlns:a16="http://schemas.microsoft.com/office/drawing/2014/main" val="20001"/>
                    </a:ext>
                  </a:extLst>
                </a:gridCol>
                <a:gridCol w="600073">
                  <a:extLst>
                    <a:ext uri="{9D8B030D-6E8A-4147-A177-3AD203B41FA5}">
                      <a16:colId xmlns:a16="http://schemas.microsoft.com/office/drawing/2014/main" val="20002"/>
                    </a:ext>
                  </a:extLst>
                </a:gridCol>
                <a:gridCol w="585827">
                  <a:extLst>
                    <a:ext uri="{9D8B030D-6E8A-4147-A177-3AD203B41FA5}">
                      <a16:colId xmlns:a16="http://schemas.microsoft.com/office/drawing/2014/main" val="20003"/>
                    </a:ext>
                  </a:extLst>
                </a:gridCol>
                <a:gridCol w="600073">
                  <a:extLst>
                    <a:ext uri="{9D8B030D-6E8A-4147-A177-3AD203B41FA5}">
                      <a16:colId xmlns:a16="http://schemas.microsoft.com/office/drawing/2014/main" val="20004"/>
                    </a:ext>
                  </a:extLst>
                </a:gridCol>
              </a:tblGrid>
              <a:tr h="78834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2000" b="1" i="0" u="none" strike="noStrike" cap="none" normalizeH="0" baseline="0" dirty="0">
                          <a:ln>
                            <a:noFill/>
                          </a:ln>
                          <a:solidFill>
                            <a:schemeClr val="tx1"/>
                          </a:solidFill>
                          <a:effectLst/>
                          <a:latin typeface="Franklin Gothic Medium" pitchFamily="34" charset="0"/>
                          <a:ea typeface="宋体" pitchFamily="2" charset="-122"/>
                        </a:rPr>
                        <a:t>    </a:t>
                      </a:r>
                      <a:endParaRPr kumimoji="0" lang="en-US" altLang="zh-CN" sz="2000" b="1" i="0" u="none" strike="noStrike" kern="1200" cap="none" normalizeH="0" baseline="0" dirty="0">
                        <a:ln>
                          <a:noFill/>
                        </a:ln>
                        <a:solidFill>
                          <a:schemeClr val="tx1"/>
                        </a:solidFill>
                        <a:effectLst/>
                        <a:latin typeface="+mj-ea"/>
                        <a:ea typeface="+mn-ea"/>
                        <a:cs typeface="+mn-cs"/>
                      </a:endParaRPr>
                    </a:p>
                  </a:txBody>
                  <a:tcPr marL="91419" marR="91419" marT="45691" marB="45691" anchor="ctr" anchorCtr="1" horzOverflow="overflow">
                    <a:lnL>
                      <a:noFill/>
                    </a:lnL>
                    <a:lnR>
                      <a:noFill/>
                    </a:lnR>
                    <a:lnT>
                      <a:noFill/>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Franklin Gothic Medium" pitchFamily="34" charset="0"/>
                        <a:ea typeface="宋体" pitchFamily="2" charset="-122"/>
                      </a:endParaRPr>
                    </a:p>
                  </a:txBody>
                  <a:tcPr marL="91419" marR="91419" marT="45691" marB="45691" anchor="ctr" anchorCtr="1" horzOverflow="overflow">
                    <a:lnL>
                      <a:noFill/>
                    </a:lnL>
                    <a:lnR>
                      <a:noFill/>
                    </a:lnR>
                    <a:lnT>
                      <a:noFill/>
                    </a:lnT>
                    <a:lnB>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FF0000"/>
                        </a:solidFill>
                        <a:effectLst/>
                        <a:latin typeface="Franklin Gothic Medium" pitchFamily="34" charset="0"/>
                        <a:ea typeface="宋体" pitchFamily="2" charset="-122"/>
                      </a:endParaRPr>
                    </a:p>
                  </a:txBody>
                  <a:tcPr marL="91419" marR="91419" marT="45691" marB="45691"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55" name="矩形 54"/>
          <p:cNvSpPr/>
          <p:nvPr/>
        </p:nvSpPr>
        <p:spPr>
          <a:xfrm>
            <a:off x="1395413" y="4014788"/>
            <a:ext cx="703262"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2</a:t>
            </a:r>
            <a:r>
              <a:rPr lang="en-US" altLang="zh-CN" b="1" dirty="0">
                <a:latin typeface="+mj-ea"/>
              </a:rPr>
              <a:t>I</a:t>
            </a:r>
            <a:r>
              <a:rPr lang="en-US" altLang="zh-CN" b="1" baseline="-25000" dirty="0">
                <a:latin typeface="+mj-ea"/>
              </a:rPr>
              <a:t>3</a:t>
            </a:r>
            <a:endParaRPr lang="en-US" altLang="zh-CN" b="1" dirty="0">
              <a:latin typeface="+mj-ea"/>
            </a:endParaRPr>
          </a:p>
        </p:txBody>
      </p:sp>
      <p:sp>
        <p:nvSpPr>
          <p:cNvPr id="56" name="矩形 55"/>
          <p:cNvSpPr/>
          <p:nvPr/>
        </p:nvSpPr>
        <p:spPr>
          <a:xfrm>
            <a:off x="1035050" y="4364038"/>
            <a:ext cx="703263"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0</a:t>
            </a:r>
            <a:r>
              <a:rPr lang="en-US" altLang="zh-CN" b="1" dirty="0">
                <a:latin typeface="+mj-ea"/>
              </a:rPr>
              <a:t>I</a:t>
            </a:r>
            <a:r>
              <a:rPr lang="en-US" altLang="zh-CN" b="1" baseline="-25000" dirty="0">
                <a:latin typeface="+mj-ea"/>
              </a:rPr>
              <a:t>1</a:t>
            </a:r>
            <a:endParaRPr lang="en-US" altLang="zh-CN" b="1" dirty="0">
              <a:latin typeface="+mj-ea"/>
            </a:endParaRPr>
          </a:p>
        </p:txBody>
      </p:sp>
      <p:sp>
        <p:nvSpPr>
          <p:cNvPr id="57" name="矩形 56"/>
          <p:cNvSpPr/>
          <p:nvPr/>
        </p:nvSpPr>
        <p:spPr>
          <a:xfrm>
            <a:off x="550863" y="3803650"/>
            <a:ext cx="444500" cy="461963"/>
          </a:xfrm>
          <a:prstGeom prst="rect">
            <a:avLst/>
          </a:prstGeom>
          <a:ln>
            <a:solidFill>
              <a:schemeClr val="tx1"/>
            </a:solidFill>
          </a:ln>
        </p:spPr>
        <p:txBody>
          <a:bodyPr wrap="none">
            <a:spAutoFit/>
          </a:bodyPr>
          <a:lstStyle/>
          <a:p>
            <a:pPr algn="ctr" eaLnBrk="1" hangingPunct="1">
              <a:spcBef>
                <a:spcPct val="20000"/>
              </a:spcBef>
              <a:buClr>
                <a:schemeClr val="tx2"/>
              </a:buClr>
              <a:defRPr/>
            </a:pPr>
            <a:r>
              <a:rPr lang="en-US" altLang="zh-CN" b="1" dirty="0">
                <a:latin typeface="+mj-ea"/>
              </a:rPr>
              <a:t>A</a:t>
            </a:r>
            <a:r>
              <a:rPr lang="en-US" altLang="zh-CN" b="1" baseline="-25000" dirty="0">
                <a:latin typeface="+mj-ea"/>
              </a:rPr>
              <a:t>1</a:t>
            </a:r>
            <a:endParaRPr lang="en-US" altLang="zh-CN" b="1" dirty="0">
              <a:latin typeface="+mj-ea"/>
            </a:endParaRPr>
          </a:p>
        </p:txBody>
      </p:sp>
      <p:graphicFrame>
        <p:nvGraphicFramePr>
          <p:cNvPr id="58" name="组合 87"/>
          <p:cNvGraphicFramePr>
            <a:graphicFrameLocks noGrp="1"/>
          </p:cNvGraphicFramePr>
          <p:nvPr/>
        </p:nvGraphicFramePr>
        <p:xfrm>
          <a:off x="4878388" y="3983038"/>
          <a:ext cx="3382962" cy="3017838"/>
        </p:xfrm>
        <a:graphic>
          <a:graphicData uri="http://schemas.openxmlformats.org/drawingml/2006/table">
            <a:tbl>
              <a:tblPr/>
              <a:tblGrid>
                <a:gridCol w="1005841">
                  <a:extLst>
                    <a:ext uri="{9D8B030D-6E8A-4147-A177-3AD203B41FA5}">
                      <a16:colId xmlns:a16="http://schemas.microsoft.com/office/drawing/2014/main" val="20000"/>
                    </a:ext>
                  </a:extLst>
                </a:gridCol>
                <a:gridCol w="597828">
                  <a:extLst>
                    <a:ext uri="{9D8B030D-6E8A-4147-A177-3AD203B41FA5}">
                      <a16:colId xmlns:a16="http://schemas.microsoft.com/office/drawing/2014/main" val="20001"/>
                    </a:ext>
                  </a:extLst>
                </a:gridCol>
                <a:gridCol w="597829">
                  <a:extLst>
                    <a:ext uri="{9D8B030D-6E8A-4147-A177-3AD203B41FA5}">
                      <a16:colId xmlns:a16="http://schemas.microsoft.com/office/drawing/2014/main" val="20002"/>
                    </a:ext>
                  </a:extLst>
                </a:gridCol>
                <a:gridCol w="583635">
                  <a:extLst>
                    <a:ext uri="{9D8B030D-6E8A-4147-A177-3AD203B41FA5}">
                      <a16:colId xmlns:a16="http://schemas.microsoft.com/office/drawing/2014/main" val="20003"/>
                    </a:ext>
                  </a:extLst>
                </a:gridCol>
                <a:gridCol w="597829">
                  <a:extLst>
                    <a:ext uri="{9D8B030D-6E8A-4147-A177-3AD203B41FA5}">
                      <a16:colId xmlns:a16="http://schemas.microsoft.com/office/drawing/2014/main" val="20004"/>
                    </a:ext>
                  </a:extLst>
                </a:gridCol>
              </a:tblGrid>
              <a:tr h="78834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2000" b="1" i="0" u="none" strike="noStrike" cap="none" normalizeH="0" baseline="0" dirty="0">
                          <a:ln>
                            <a:noFill/>
                          </a:ln>
                          <a:solidFill>
                            <a:schemeClr val="tx1"/>
                          </a:solidFill>
                          <a:effectLst/>
                          <a:latin typeface="Franklin Gothic Medium" pitchFamily="34" charset="0"/>
                          <a:ea typeface="宋体" pitchFamily="2" charset="-122"/>
                        </a:rPr>
                        <a:t>    </a:t>
                      </a:r>
                      <a:endParaRPr kumimoji="0" lang="en-US" altLang="zh-CN" sz="2000" b="1" i="0" u="none" strike="noStrike" kern="1200" cap="none" normalizeH="0" baseline="0" dirty="0">
                        <a:ln>
                          <a:noFill/>
                        </a:ln>
                        <a:solidFill>
                          <a:schemeClr val="tx1"/>
                        </a:solidFill>
                        <a:effectLst/>
                        <a:latin typeface="+mj-ea"/>
                        <a:ea typeface="+mn-ea"/>
                        <a:cs typeface="+mn-cs"/>
                      </a:endParaRPr>
                    </a:p>
                  </a:txBody>
                  <a:tcPr marL="91421" marR="91421" marT="45691" marB="45691" anchor="ctr" anchorCtr="1" horzOverflow="overflow">
                    <a:lnL>
                      <a:noFill/>
                    </a:lnL>
                    <a:lnR>
                      <a:noFill/>
                    </a:lnR>
                    <a:lnT>
                      <a:noFill/>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01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11</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8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Franklin Gothic Medium" pitchFamily="34" charset="0"/>
                          <a:ea typeface="宋体" pitchFamily="2" charset="-122"/>
                        </a:rPr>
                        <a:t>10</a:t>
                      </a:r>
                      <a:endParaRPr kumimoji="0" lang="zh-CN" altLang="en-US" sz="2000" b="1"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898">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Franklin Gothic Medium" pitchFamily="34" charset="0"/>
                        <a:ea typeface="宋体" pitchFamily="2" charset="-122"/>
                      </a:endParaRPr>
                    </a:p>
                  </a:txBody>
                  <a:tcPr marL="91421" marR="91421" marT="45691" marB="45691" anchor="ctr" anchorCtr="1" horzOverflow="overflow">
                    <a:lnL>
                      <a:noFill/>
                    </a:lnL>
                    <a:lnR>
                      <a:noFill/>
                    </a:lnR>
                    <a:lnT>
                      <a:noFill/>
                    </a:lnT>
                    <a:lnB>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rgbClr val="FF0000"/>
                        </a:solidFill>
                        <a:effectLst/>
                        <a:latin typeface="Franklin Gothic Medium" pitchFamily="34" charset="0"/>
                        <a:ea typeface="宋体" pitchFamily="2" charset="-122"/>
                      </a:endParaRPr>
                    </a:p>
                  </a:txBody>
                  <a:tcPr marL="91421" marR="91421" marT="45691" marB="45691"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59" name="矩形 58"/>
          <p:cNvSpPr/>
          <p:nvPr/>
        </p:nvSpPr>
        <p:spPr>
          <a:xfrm>
            <a:off x="5286375" y="4014788"/>
            <a:ext cx="703263"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2</a:t>
            </a:r>
            <a:r>
              <a:rPr lang="en-US" altLang="zh-CN" b="1" dirty="0">
                <a:latin typeface="+mj-ea"/>
              </a:rPr>
              <a:t>I</a:t>
            </a:r>
            <a:r>
              <a:rPr lang="en-US" altLang="zh-CN" b="1" baseline="-25000" dirty="0">
                <a:latin typeface="+mj-ea"/>
              </a:rPr>
              <a:t>3</a:t>
            </a:r>
            <a:endParaRPr lang="en-US" altLang="zh-CN" b="1" dirty="0">
              <a:latin typeface="+mj-ea"/>
            </a:endParaRPr>
          </a:p>
        </p:txBody>
      </p:sp>
      <p:sp>
        <p:nvSpPr>
          <p:cNvPr id="60" name="矩形 59"/>
          <p:cNvSpPr/>
          <p:nvPr/>
        </p:nvSpPr>
        <p:spPr>
          <a:xfrm>
            <a:off x="4926013" y="4364038"/>
            <a:ext cx="703262" cy="461962"/>
          </a:xfrm>
          <a:prstGeom prst="rect">
            <a:avLst/>
          </a:prstGeom>
        </p:spPr>
        <p:txBody>
          <a:bodyPr wrap="none">
            <a:spAutoFit/>
          </a:bodyPr>
          <a:lstStyle/>
          <a:p>
            <a:pPr algn="ctr" eaLnBrk="1" hangingPunct="1">
              <a:spcBef>
                <a:spcPct val="20000"/>
              </a:spcBef>
              <a:buClr>
                <a:schemeClr val="tx2"/>
              </a:buClr>
              <a:defRPr/>
            </a:pPr>
            <a:r>
              <a:rPr lang="en-US" altLang="zh-CN" b="1" dirty="0">
                <a:latin typeface="+mj-ea"/>
              </a:rPr>
              <a:t>I</a:t>
            </a:r>
            <a:r>
              <a:rPr lang="en-US" altLang="zh-CN" b="1" baseline="-25000" dirty="0">
                <a:latin typeface="+mj-ea"/>
              </a:rPr>
              <a:t>0</a:t>
            </a:r>
            <a:r>
              <a:rPr lang="en-US" altLang="zh-CN" b="1" dirty="0">
                <a:latin typeface="+mj-ea"/>
              </a:rPr>
              <a:t>I</a:t>
            </a:r>
            <a:r>
              <a:rPr lang="en-US" altLang="zh-CN" b="1" baseline="-25000" dirty="0">
                <a:latin typeface="+mj-ea"/>
              </a:rPr>
              <a:t>1</a:t>
            </a:r>
            <a:endParaRPr lang="en-US" altLang="zh-CN" b="1" dirty="0">
              <a:latin typeface="+mj-ea"/>
            </a:endParaRPr>
          </a:p>
        </p:txBody>
      </p:sp>
      <p:sp>
        <p:nvSpPr>
          <p:cNvPr id="61" name="矩形 60"/>
          <p:cNvSpPr/>
          <p:nvPr/>
        </p:nvSpPr>
        <p:spPr>
          <a:xfrm>
            <a:off x="4391025" y="3773488"/>
            <a:ext cx="485775" cy="522287"/>
          </a:xfrm>
          <a:prstGeom prst="rect">
            <a:avLst/>
          </a:prstGeom>
          <a:ln>
            <a:solidFill>
              <a:schemeClr val="tx1"/>
            </a:solidFill>
          </a:ln>
        </p:spPr>
        <p:txBody>
          <a:bodyPr wrap="none">
            <a:spAutoFit/>
          </a:bodyPr>
          <a:lstStyle/>
          <a:p>
            <a:pPr algn="ctr" eaLnBrk="1" hangingPunct="1">
              <a:spcBef>
                <a:spcPct val="20000"/>
              </a:spcBef>
              <a:buClr>
                <a:schemeClr val="tx2"/>
              </a:buClr>
              <a:defRPr/>
            </a:pPr>
            <a:r>
              <a:rPr lang="en-US" altLang="zh-CN" sz="2800" b="1" dirty="0">
                <a:latin typeface="+mj-ea"/>
              </a:rPr>
              <a:t>A</a:t>
            </a:r>
            <a:r>
              <a:rPr lang="en-US" altLang="zh-CN" sz="2800" b="1" baseline="-25000" dirty="0">
                <a:latin typeface="+mj-ea"/>
              </a:rPr>
              <a:t>0</a:t>
            </a:r>
            <a:endParaRPr lang="en-US" altLang="zh-CN" sz="2800" b="1" dirty="0">
              <a:latin typeface="+mj-ea"/>
            </a:endParaRPr>
          </a:p>
        </p:txBody>
      </p:sp>
      <p:graphicFrame>
        <p:nvGraphicFramePr>
          <p:cNvPr id="27" name="Group 80"/>
          <p:cNvGraphicFramePr>
            <a:graphicFrameLocks noGrp="1"/>
          </p:cNvGraphicFramePr>
          <p:nvPr/>
        </p:nvGraphicFramePr>
        <p:xfrm>
          <a:off x="463550" y="854075"/>
          <a:ext cx="4400551" cy="2744790"/>
        </p:xfrm>
        <a:graphic>
          <a:graphicData uri="http://schemas.openxmlformats.org/drawingml/2006/table">
            <a:tbl>
              <a:tblPr/>
              <a:tblGrid>
                <a:gridCol w="614070">
                  <a:extLst>
                    <a:ext uri="{9D8B030D-6E8A-4147-A177-3AD203B41FA5}">
                      <a16:colId xmlns:a16="http://schemas.microsoft.com/office/drawing/2014/main" val="20000"/>
                    </a:ext>
                  </a:extLst>
                </a:gridCol>
                <a:gridCol w="615771">
                  <a:extLst>
                    <a:ext uri="{9D8B030D-6E8A-4147-A177-3AD203B41FA5}">
                      <a16:colId xmlns:a16="http://schemas.microsoft.com/office/drawing/2014/main" val="20001"/>
                    </a:ext>
                  </a:extLst>
                </a:gridCol>
                <a:gridCol w="614070">
                  <a:extLst>
                    <a:ext uri="{9D8B030D-6E8A-4147-A177-3AD203B41FA5}">
                      <a16:colId xmlns:a16="http://schemas.microsoft.com/office/drawing/2014/main" val="20002"/>
                    </a:ext>
                  </a:extLst>
                </a:gridCol>
                <a:gridCol w="614070">
                  <a:extLst>
                    <a:ext uri="{9D8B030D-6E8A-4147-A177-3AD203B41FA5}">
                      <a16:colId xmlns:a16="http://schemas.microsoft.com/office/drawing/2014/main" val="20003"/>
                    </a:ext>
                  </a:extLst>
                </a:gridCol>
                <a:gridCol w="615771">
                  <a:extLst>
                    <a:ext uri="{9D8B030D-6E8A-4147-A177-3AD203B41FA5}">
                      <a16:colId xmlns:a16="http://schemas.microsoft.com/office/drawing/2014/main" val="20004"/>
                    </a:ext>
                  </a:extLst>
                </a:gridCol>
                <a:gridCol w="661699">
                  <a:extLst>
                    <a:ext uri="{9D8B030D-6E8A-4147-A177-3AD203B41FA5}">
                      <a16:colId xmlns:a16="http://schemas.microsoft.com/office/drawing/2014/main" val="20005"/>
                    </a:ext>
                  </a:extLst>
                </a:gridCol>
                <a:gridCol w="665100">
                  <a:extLst>
                    <a:ext uri="{9D8B030D-6E8A-4147-A177-3AD203B41FA5}">
                      <a16:colId xmlns:a16="http://schemas.microsoft.com/office/drawing/2014/main" val="20006"/>
                    </a:ext>
                  </a:extLst>
                </a:gridCol>
              </a:tblGrid>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2</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3</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mn-ea"/>
                          <a:ea typeface="+mn-ea"/>
                        </a:rPr>
                        <a:t>E</a:t>
                      </a:r>
                      <a:r>
                        <a:rPr kumimoji="0" lang="en-US" altLang="zh-CN" sz="2400" b="1" i="0" u="none" strike="noStrike" cap="none" normalizeH="0" baseline="-25000" dirty="0">
                          <a:ln>
                            <a:noFill/>
                          </a:ln>
                          <a:solidFill>
                            <a:srgbClr val="000000"/>
                          </a:solidFill>
                          <a:effectLst/>
                          <a:latin typeface="+mn-ea"/>
                          <a:ea typeface="+mn-ea"/>
                        </a:rPr>
                        <a:t>O</a:t>
                      </a:r>
                      <a:endParaRPr kumimoji="0" lang="en-US" altLang="zh-CN" sz="2400" b="1" i="0" u="none" strike="noStrike" cap="none" normalizeH="0" baseline="-25000" dirty="0">
                        <a:ln>
                          <a:noFill/>
                        </a:ln>
                        <a:solidFill>
                          <a:schemeClr val="tx1"/>
                        </a:solidFill>
                        <a:effectLst/>
                        <a:latin typeface="+mn-ea"/>
                        <a:ea typeface="+mn-ea"/>
                      </a:endParaRP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1"/>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grpSp>
        <p:nvGrpSpPr>
          <p:cNvPr id="30865" name="Group 6"/>
          <p:cNvGrpSpPr>
            <a:grpSpLocks/>
          </p:cNvGrpSpPr>
          <p:nvPr/>
        </p:nvGrpSpPr>
        <p:grpSpPr bwMode="auto">
          <a:xfrm>
            <a:off x="5286375" y="1185863"/>
            <a:ext cx="3563938" cy="1682750"/>
            <a:chOff x="3291" y="8718"/>
            <a:chExt cx="2199" cy="1289"/>
          </a:xfrm>
        </p:grpSpPr>
        <p:sp>
          <p:nvSpPr>
            <p:cNvPr id="30866" name="Rectangle 7"/>
            <p:cNvSpPr>
              <a:spLocks noChangeArrowheads="1"/>
            </p:cNvSpPr>
            <p:nvPr/>
          </p:nvSpPr>
          <p:spPr bwMode="auto">
            <a:xfrm>
              <a:off x="3739" y="8752"/>
              <a:ext cx="1320" cy="1206"/>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30867" name="Line 8"/>
            <p:cNvSpPr>
              <a:spLocks noChangeShapeType="1"/>
            </p:cNvSpPr>
            <p:nvPr/>
          </p:nvSpPr>
          <p:spPr bwMode="auto">
            <a:xfrm>
              <a:off x="3300" y="8890"/>
              <a:ext cx="429"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68" name="Line 9"/>
            <p:cNvSpPr>
              <a:spLocks noChangeShapeType="1"/>
            </p:cNvSpPr>
            <p:nvPr/>
          </p:nvSpPr>
          <p:spPr bwMode="auto">
            <a:xfrm>
              <a:off x="3311" y="9229"/>
              <a:ext cx="428"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69" name="Line 10"/>
            <p:cNvSpPr>
              <a:spLocks noChangeShapeType="1"/>
            </p:cNvSpPr>
            <p:nvPr/>
          </p:nvSpPr>
          <p:spPr bwMode="auto">
            <a:xfrm>
              <a:off x="3291" y="9528"/>
              <a:ext cx="429"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70" name="Line 11"/>
            <p:cNvSpPr>
              <a:spLocks noChangeShapeType="1"/>
            </p:cNvSpPr>
            <p:nvPr/>
          </p:nvSpPr>
          <p:spPr bwMode="auto">
            <a:xfrm>
              <a:off x="3311" y="9838"/>
              <a:ext cx="428"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71" name="Line 12"/>
            <p:cNvSpPr>
              <a:spLocks noChangeShapeType="1"/>
            </p:cNvSpPr>
            <p:nvPr/>
          </p:nvSpPr>
          <p:spPr bwMode="auto">
            <a:xfrm>
              <a:off x="5051" y="9028"/>
              <a:ext cx="429" cy="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72" name="Line 13"/>
            <p:cNvSpPr>
              <a:spLocks noChangeShapeType="1"/>
            </p:cNvSpPr>
            <p:nvPr/>
          </p:nvSpPr>
          <p:spPr bwMode="auto">
            <a:xfrm>
              <a:off x="5061" y="9328"/>
              <a:ext cx="429" cy="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73" name="Line 14"/>
            <p:cNvSpPr>
              <a:spLocks noChangeShapeType="1"/>
            </p:cNvSpPr>
            <p:nvPr/>
          </p:nvSpPr>
          <p:spPr bwMode="auto">
            <a:xfrm>
              <a:off x="5061" y="9641"/>
              <a:ext cx="429"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30874" name="Oval 15"/>
            <p:cNvSpPr>
              <a:spLocks noChangeArrowheads="1"/>
            </p:cNvSpPr>
            <p:nvPr/>
          </p:nvSpPr>
          <p:spPr bwMode="auto">
            <a:xfrm>
              <a:off x="5049" y="9610"/>
              <a:ext cx="71" cy="71"/>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30875" name="Text Box 16"/>
            <p:cNvSpPr txBox="1">
              <a:spLocks noChangeArrowheads="1"/>
            </p:cNvSpPr>
            <p:nvPr/>
          </p:nvSpPr>
          <p:spPr bwMode="auto">
            <a:xfrm>
              <a:off x="4081" y="9043"/>
              <a:ext cx="713" cy="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Times New Roman" panose="02020603050405020304" pitchFamily="18" charset="0"/>
                </a:rPr>
                <a:t>优先</a:t>
              </a:r>
            </a:p>
            <a:p>
              <a:pPr algn="ctr" eaLnBrk="1" hangingPunct="1">
                <a:spcBef>
                  <a:spcPct val="0"/>
                </a:spcBef>
                <a:buClrTx/>
                <a:buSzTx/>
                <a:buFontTx/>
                <a:buNone/>
              </a:pPr>
              <a:r>
                <a:rPr lang="zh-CN" altLang="en-US" sz="1800">
                  <a:latin typeface="Times New Roman" panose="02020603050405020304" pitchFamily="18" charset="0"/>
                </a:rPr>
                <a:t>编码器</a:t>
              </a:r>
              <a:endParaRPr lang="zh-CN" altLang="en-US" sz="1800"/>
            </a:p>
          </p:txBody>
        </p:sp>
        <p:sp>
          <p:nvSpPr>
            <p:cNvPr id="30876" name="Text Box 17"/>
            <p:cNvSpPr txBox="1">
              <a:spLocks noChangeArrowheads="1"/>
            </p:cNvSpPr>
            <p:nvPr/>
          </p:nvSpPr>
          <p:spPr bwMode="auto">
            <a:xfrm>
              <a:off x="3780" y="8718"/>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3</a:t>
              </a:r>
              <a:endParaRPr lang="en-US" altLang="zh-CN" sz="1800"/>
            </a:p>
          </p:txBody>
        </p:sp>
        <p:sp>
          <p:nvSpPr>
            <p:cNvPr id="30877" name="Text Box 18"/>
            <p:cNvSpPr txBox="1">
              <a:spLocks noChangeArrowheads="1"/>
            </p:cNvSpPr>
            <p:nvPr/>
          </p:nvSpPr>
          <p:spPr bwMode="auto">
            <a:xfrm>
              <a:off x="3780" y="9028"/>
              <a:ext cx="22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2</a:t>
              </a:r>
              <a:endParaRPr lang="en-US" altLang="zh-CN" sz="1800"/>
            </a:p>
          </p:txBody>
        </p:sp>
        <p:sp>
          <p:nvSpPr>
            <p:cNvPr id="30878" name="Text Box 19"/>
            <p:cNvSpPr txBox="1">
              <a:spLocks noChangeArrowheads="1"/>
            </p:cNvSpPr>
            <p:nvPr/>
          </p:nvSpPr>
          <p:spPr bwMode="auto">
            <a:xfrm>
              <a:off x="3776" y="9322"/>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1</a:t>
              </a:r>
              <a:endParaRPr lang="en-US" altLang="zh-CN" sz="1800"/>
            </a:p>
          </p:txBody>
        </p:sp>
        <p:sp>
          <p:nvSpPr>
            <p:cNvPr id="30879" name="Text Box 20"/>
            <p:cNvSpPr txBox="1">
              <a:spLocks noChangeArrowheads="1"/>
            </p:cNvSpPr>
            <p:nvPr/>
          </p:nvSpPr>
          <p:spPr bwMode="auto">
            <a:xfrm>
              <a:off x="3781" y="9637"/>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I</a:t>
              </a:r>
              <a:r>
                <a:rPr lang="en-US" altLang="zh-CN" sz="1800" baseline="-25000">
                  <a:latin typeface="Times New Roman" panose="02020603050405020304" pitchFamily="18" charset="0"/>
                </a:rPr>
                <a:t>0</a:t>
              </a:r>
              <a:endParaRPr lang="en-US" altLang="zh-CN" sz="1800"/>
            </a:p>
          </p:txBody>
        </p:sp>
        <p:sp>
          <p:nvSpPr>
            <p:cNvPr id="30880" name="Text Box 21"/>
            <p:cNvSpPr txBox="1">
              <a:spLocks noChangeArrowheads="1"/>
            </p:cNvSpPr>
            <p:nvPr/>
          </p:nvSpPr>
          <p:spPr bwMode="auto">
            <a:xfrm>
              <a:off x="4841" y="8848"/>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1</a:t>
              </a:r>
              <a:endParaRPr lang="en-US" altLang="zh-CN" sz="1800"/>
            </a:p>
          </p:txBody>
        </p:sp>
        <p:sp>
          <p:nvSpPr>
            <p:cNvPr id="30881" name="Text Box 22"/>
            <p:cNvSpPr txBox="1">
              <a:spLocks noChangeArrowheads="1"/>
            </p:cNvSpPr>
            <p:nvPr/>
          </p:nvSpPr>
          <p:spPr bwMode="auto">
            <a:xfrm>
              <a:off x="4831" y="9127"/>
              <a:ext cx="22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A</a:t>
              </a:r>
              <a:r>
                <a:rPr lang="en-US" altLang="zh-CN" sz="1800" baseline="-25000">
                  <a:latin typeface="Times New Roman" panose="02020603050405020304" pitchFamily="18" charset="0"/>
                </a:rPr>
                <a:t>0</a:t>
              </a:r>
              <a:endParaRPr lang="en-US" altLang="zh-CN" sz="1800"/>
            </a:p>
          </p:txBody>
        </p:sp>
        <p:sp>
          <p:nvSpPr>
            <p:cNvPr id="30882" name="Text Box 23"/>
            <p:cNvSpPr txBox="1">
              <a:spLocks noChangeArrowheads="1"/>
            </p:cNvSpPr>
            <p:nvPr/>
          </p:nvSpPr>
          <p:spPr bwMode="auto">
            <a:xfrm>
              <a:off x="4800" y="9429"/>
              <a:ext cx="168"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1800">
                  <a:latin typeface="Times New Roman" panose="02020603050405020304" pitchFamily="18" charset="0"/>
                </a:rPr>
                <a:t>E</a:t>
              </a:r>
              <a:r>
                <a:rPr lang="en-US" altLang="zh-CN" sz="1800" baseline="-25000">
                  <a:latin typeface="Times New Roman" panose="02020603050405020304" pitchFamily="18" charset="0"/>
                </a:rPr>
                <a:t>O</a:t>
              </a:r>
              <a:endParaRPr lang="en-US" altLang="zh-CN"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arn(inVertical)">
                                      <p:cBhvr>
                                        <p:cTn id="13" dur="500"/>
                                        <p:tgtEl>
                                          <p:spTgt spid="5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barn(inVertical)">
                                      <p:cBhvr>
                                        <p:cTn id="16" dur="500"/>
                                        <p:tgtEl>
                                          <p:spTgt spid="57"/>
                                        </p:tgtEl>
                                      </p:cBhvr>
                                    </p:animEffect>
                                  </p:childTnLst>
                                </p:cTn>
                              </p:par>
                              <p:par>
                                <p:cTn id="17" presetID="16" presetClass="entr" presetSubtype="21"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inVertical)">
                                      <p:cBhvr>
                                        <p:cTn id="19" dur="500"/>
                                        <p:tgtEl>
                                          <p:spTgt spid="5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arn(inVertical)">
                                      <p:cBhvr>
                                        <p:cTn id="22" dur="500"/>
                                        <p:tgtEl>
                                          <p:spTgt spid="5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barn(inVertical)">
                                      <p:cBhvr>
                                        <p:cTn id="25" dur="500"/>
                                        <p:tgtEl>
                                          <p:spTgt spid="6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barn(inVertical)">
                                      <p:cBhvr>
                                        <p:cTn id="2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animBg="1"/>
      <p:bldP spid="59" grpId="0"/>
      <p:bldP spid="60" grpId="0"/>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548063"/>
            <a:ext cx="5570538" cy="33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Group 80"/>
          <p:cNvGraphicFramePr>
            <a:graphicFrameLocks noGrp="1"/>
          </p:cNvGraphicFramePr>
          <p:nvPr/>
        </p:nvGraphicFramePr>
        <p:xfrm>
          <a:off x="4851400" y="333375"/>
          <a:ext cx="4127499" cy="2744790"/>
        </p:xfrm>
        <a:graphic>
          <a:graphicData uri="http://schemas.openxmlformats.org/drawingml/2006/table">
            <a:tbl>
              <a:tblPr/>
              <a:tblGrid>
                <a:gridCol w="575967">
                  <a:extLst>
                    <a:ext uri="{9D8B030D-6E8A-4147-A177-3AD203B41FA5}">
                      <a16:colId xmlns:a16="http://schemas.microsoft.com/office/drawing/2014/main" val="20000"/>
                    </a:ext>
                  </a:extLst>
                </a:gridCol>
                <a:gridCol w="577563">
                  <a:extLst>
                    <a:ext uri="{9D8B030D-6E8A-4147-A177-3AD203B41FA5}">
                      <a16:colId xmlns:a16="http://schemas.microsoft.com/office/drawing/2014/main" val="20001"/>
                    </a:ext>
                  </a:extLst>
                </a:gridCol>
                <a:gridCol w="575967">
                  <a:extLst>
                    <a:ext uri="{9D8B030D-6E8A-4147-A177-3AD203B41FA5}">
                      <a16:colId xmlns:a16="http://schemas.microsoft.com/office/drawing/2014/main" val="20002"/>
                    </a:ext>
                  </a:extLst>
                </a:gridCol>
                <a:gridCol w="575967">
                  <a:extLst>
                    <a:ext uri="{9D8B030D-6E8A-4147-A177-3AD203B41FA5}">
                      <a16:colId xmlns:a16="http://schemas.microsoft.com/office/drawing/2014/main" val="20003"/>
                    </a:ext>
                  </a:extLst>
                </a:gridCol>
                <a:gridCol w="577563">
                  <a:extLst>
                    <a:ext uri="{9D8B030D-6E8A-4147-A177-3AD203B41FA5}">
                      <a16:colId xmlns:a16="http://schemas.microsoft.com/office/drawing/2014/main" val="20004"/>
                    </a:ext>
                  </a:extLst>
                </a:gridCol>
                <a:gridCol w="620641">
                  <a:extLst>
                    <a:ext uri="{9D8B030D-6E8A-4147-A177-3AD203B41FA5}">
                      <a16:colId xmlns:a16="http://schemas.microsoft.com/office/drawing/2014/main" val="20005"/>
                    </a:ext>
                  </a:extLst>
                </a:gridCol>
                <a:gridCol w="623831">
                  <a:extLst>
                    <a:ext uri="{9D8B030D-6E8A-4147-A177-3AD203B41FA5}">
                      <a16:colId xmlns:a16="http://schemas.microsoft.com/office/drawing/2014/main" val="20006"/>
                    </a:ext>
                  </a:extLst>
                </a:gridCol>
              </a:tblGrid>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2</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I</a:t>
                      </a:r>
                      <a:r>
                        <a:rPr kumimoji="0" lang="en-US" altLang="zh-CN" sz="2400" b="1" i="0" u="none" strike="noStrike" cap="none" normalizeH="0" baseline="-25000" dirty="0">
                          <a:ln>
                            <a:noFill/>
                          </a:ln>
                          <a:solidFill>
                            <a:schemeClr val="tx1"/>
                          </a:solidFill>
                          <a:effectLst/>
                          <a:latin typeface="+mn-ea"/>
                          <a:ea typeface="+mn-ea"/>
                        </a:rPr>
                        <a:t>3</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A</a:t>
                      </a:r>
                      <a:r>
                        <a:rPr kumimoji="0" lang="en-US" altLang="zh-CN" sz="2400" b="1" i="0" u="none" strike="noStrike" cap="none" normalizeH="0" baseline="-2500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mn-ea"/>
                          <a:ea typeface="+mn-ea"/>
                        </a:rPr>
                        <a:t>E</a:t>
                      </a:r>
                      <a:r>
                        <a:rPr kumimoji="0" lang="en-US" altLang="zh-CN" sz="2400" b="1" i="0" u="none" strike="noStrike" cap="none" normalizeH="0" baseline="-25000" dirty="0">
                          <a:ln>
                            <a:noFill/>
                          </a:ln>
                          <a:solidFill>
                            <a:srgbClr val="000000"/>
                          </a:solidFill>
                          <a:effectLst/>
                          <a:latin typeface="+mn-ea"/>
                          <a:ea typeface="+mn-ea"/>
                        </a:rPr>
                        <a:t>O</a:t>
                      </a:r>
                      <a:endParaRPr kumimoji="0" lang="en-US" altLang="zh-CN" sz="2400" b="1" i="0" u="none" strike="noStrike" cap="none" normalizeH="0" baseline="-25000" dirty="0">
                        <a:ln>
                          <a:noFill/>
                        </a:ln>
                        <a:solidFill>
                          <a:schemeClr val="tx1"/>
                        </a:solidFill>
                        <a:effectLst/>
                        <a:latin typeface="+mn-ea"/>
                        <a:ea typeface="+mn-ea"/>
                      </a:endParaRP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1"/>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X</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4"/>
                  </a:ext>
                </a:extLst>
              </a:tr>
              <a:tr h="45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0</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ea typeface="+mn-ea"/>
                        </a:rPr>
                        <a:t>1</a:t>
                      </a:r>
                    </a:p>
                  </a:txBody>
                  <a:tcPr marL="91452" marR="91452"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pic>
        <p:nvPicPr>
          <p:cNvPr id="30783"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695325"/>
            <a:ext cx="44767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83"/>
                                        </p:tgtEl>
                                        <p:attrNameLst>
                                          <p:attrName>style.visibility</p:attrName>
                                        </p:attrNameLst>
                                      </p:cBhvr>
                                      <p:to>
                                        <p:strVal val="visible"/>
                                      </p:to>
                                    </p:set>
                                    <p:animEffect transition="in" filter="barn(inVertical)">
                                      <p:cBhvr>
                                        <p:cTn id="7" dur="500"/>
                                        <p:tgtEl>
                                          <p:spTgt spid="307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barn(inVertical)">
                                      <p:cBhvr>
                                        <p:cTn id="12"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265113" y="433388"/>
            <a:ext cx="5326062" cy="360362"/>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buClr>
                <a:schemeClr val="tx2"/>
              </a:buClr>
              <a:buSzTx/>
              <a:buFont typeface="Wingdings" panose="05000000000000000000" pitchFamily="2" charset="2"/>
              <a:buNone/>
            </a:pPr>
            <a:r>
              <a:rPr lang="zh-CN" altLang="en-US" sz="2000">
                <a:latin typeface="Franklin Gothic Medium" panose="020B0603020102020204" pitchFamily="34" charset="0"/>
              </a:rPr>
              <a:t>二进制编码器和二进制优先编码器的真值表</a:t>
            </a:r>
          </a:p>
        </p:txBody>
      </p:sp>
      <p:sp>
        <p:nvSpPr>
          <p:cNvPr id="32771" name="Rectangle 3"/>
          <p:cNvSpPr>
            <a:spLocks noChangeArrowheads="1"/>
          </p:cNvSpPr>
          <p:nvPr/>
        </p:nvSpPr>
        <p:spPr bwMode="auto">
          <a:xfrm>
            <a:off x="254000" y="63500"/>
            <a:ext cx="788988" cy="360363"/>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buClr>
                <a:schemeClr val="tx2"/>
              </a:buClr>
              <a:buSzTx/>
              <a:buFont typeface="Wingdings" panose="05000000000000000000" pitchFamily="2" charset="2"/>
              <a:buNone/>
            </a:pPr>
            <a:r>
              <a:rPr lang="zh-CN" altLang="en-US" sz="2000">
                <a:latin typeface="Franklin Gothic Medium" panose="020B0603020102020204" pitchFamily="34" charset="0"/>
              </a:rPr>
              <a:t>小结</a:t>
            </a:r>
          </a:p>
        </p:txBody>
      </p:sp>
      <p:graphicFrame>
        <p:nvGraphicFramePr>
          <p:cNvPr id="6" name="表格 5"/>
          <p:cNvGraphicFramePr>
            <a:graphicFrameLocks noGrp="1"/>
          </p:cNvGraphicFramePr>
          <p:nvPr/>
        </p:nvGraphicFramePr>
        <p:xfrm>
          <a:off x="625475" y="1358900"/>
          <a:ext cx="3117849" cy="1981200"/>
        </p:xfrm>
        <a:graphic>
          <a:graphicData uri="http://schemas.openxmlformats.org/drawingml/2006/table">
            <a:tbl>
              <a:tblPr/>
              <a:tblGrid>
                <a:gridCol w="518374">
                  <a:extLst>
                    <a:ext uri="{9D8B030D-6E8A-4147-A177-3AD203B41FA5}">
                      <a16:colId xmlns:a16="http://schemas.microsoft.com/office/drawing/2014/main" val="20000"/>
                    </a:ext>
                  </a:extLst>
                </a:gridCol>
                <a:gridCol w="521633">
                  <a:extLst>
                    <a:ext uri="{9D8B030D-6E8A-4147-A177-3AD203B41FA5}">
                      <a16:colId xmlns:a16="http://schemas.microsoft.com/office/drawing/2014/main" val="20001"/>
                    </a:ext>
                  </a:extLst>
                </a:gridCol>
                <a:gridCol w="518373">
                  <a:extLst>
                    <a:ext uri="{9D8B030D-6E8A-4147-A177-3AD203B41FA5}">
                      <a16:colId xmlns:a16="http://schemas.microsoft.com/office/drawing/2014/main" val="20002"/>
                    </a:ext>
                  </a:extLst>
                </a:gridCol>
                <a:gridCol w="533589">
                  <a:extLst>
                    <a:ext uri="{9D8B030D-6E8A-4147-A177-3AD203B41FA5}">
                      <a16:colId xmlns:a16="http://schemas.microsoft.com/office/drawing/2014/main" val="20003"/>
                    </a:ext>
                  </a:extLst>
                </a:gridCol>
                <a:gridCol w="507506">
                  <a:extLst>
                    <a:ext uri="{9D8B030D-6E8A-4147-A177-3AD203B41FA5}">
                      <a16:colId xmlns:a16="http://schemas.microsoft.com/office/drawing/2014/main" val="20004"/>
                    </a:ext>
                  </a:extLst>
                </a:gridCol>
                <a:gridCol w="518374">
                  <a:extLst>
                    <a:ext uri="{9D8B030D-6E8A-4147-A177-3AD203B41FA5}">
                      <a16:colId xmlns:a16="http://schemas.microsoft.com/office/drawing/2014/main" val="20005"/>
                    </a:ext>
                  </a:extLst>
                </a:gridCol>
              </a:tblGrid>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2</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3</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962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35" marR="91435"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7" name="Rectangle 3"/>
          <p:cNvSpPr>
            <a:spLocks noChangeArrowheads="1"/>
          </p:cNvSpPr>
          <p:nvPr/>
        </p:nvSpPr>
        <p:spPr bwMode="auto">
          <a:xfrm>
            <a:off x="325438" y="927100"/>
            <a:ext cx="3957637" cy="360363"/>
          </a:xfrm>
          <a:prstGeom prst="rect">
            <a:avLst/>
          </a:prstGeom>
          <a:solidFill>
            <a:srgbClr val="B7B7FF"/>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400">
                <a:latin typeface="Franklin Gothic Medium" panose="020B0603020102020204" pitchFamily="34" charset="0"/>
              </a:rPr>
              <a:t>1. </a:t>
            </a:r>
            <a:r>
              <a:rPr lang="zh-CN" altLang="en-US" sz="2400">
                <a:latin typeface="Franklin Gothic Medium" panose="020B0603020102020204" pitchFamily="34" charset="0"/>
              </a:rPr>
              <a:t>二进制编码器真值表</a:t>
            </a:r>
          </a:p>
        </p:txBody>
      </p:sp>
      <p:graphicFrame>
        <p:nvGraphicFramePr>
          <p:cNvPr id="8" name="表格 7"/>
          <p:cNvGraphicFramePr>
            <a:graphicFrameLocks noGrp="1"/>
          </p:cNvGraphicFramePr>
          <p:nvPr/>
        </p:nvGraphicFramePr>
        <p:xfrm>
          <a:off x="647700" y="4240213"/>
          <a:ext cx="3636964" cy="2378076"/>
        </p:xfrm>
        <a:graphic>
          <a:graphicData uri="http://schemas.openxmlformats.org/drawingml/2006/table">
            <a:tbl>
              <a:tblPr/>
              <a:tblGrid>
                <a:gridCol w="518480">
                  <a:extLst>
                    <a:ext uri="{9D8B030D-6E8A-4147-A177-3AD203B41FA5}">
                      <a16:colId xmlns:a16="http://schemas.microsoft.com/office/drawing/2014/main" val="20000"/>
                    </a:ext>
                  </a:extLst>
                </a:gridCol>
                <a:gridCol w="521739">
                  <a:extLst>
                    <a:ext uri="{9D8B030D-6E8A-4147-A177-3AD203B41FA5}">
                      <a16:colId xmlns:a16="http://schemas.microsoft.com/office/drawing/2014/main" val="20001"/>
                    </a:ext>
                  </a:extLst>
                </a:gridCol>
                <a:gridCol w="518479">
                  <a:extLst>
                    <a:ext uri="{9D8B030D-6E8A-4147-A177-3AD203B41FA5}">
                      <a16:colId xmlns:a16="http://schemas.microsoft.com/office/drawing/2014/main" val="20002"/>
                    </a:ext>
                  </a:extLst>
                </a:gridCol>
                <a:gridCol w="533697">
                  <a:extLst>
                    <a:ext uri="{9D8B030D-6E8A-4147-A177-3AD203B41FA5}">
                      <a16:colId xmlns:a16="http://schemas.microsoft.com/office/drawing/2014/main" val="20003"/>
                    </a:ext>
                  </a:extLst>
                </a:gridCol>
                <a:gridCol w="507609">
                  <a:extLst>
                    <a:ext uri="{9D8B030D-6E8A-4147-A177-3AD203B41FA5}">
                      <a16:colId xmlns:a16="http://schemas.microsoft.com/office/drawing/2014/main" val="20004"/>
                    </a:ext>
                  </a:extLst>
                </a:gridCol>
                <a:gridCol w="518480">
                  <a:extLst>
                    <a:ext uri="{9D8B030D-6E8A-4147-A177-3AD203B41FA5}">
                      <a16:colId xmlns:a16="http://schemas.microsoft.com/office/drawing/2014/main" val="20005"/>
                    </a:ext>
                  </a:extLst>
                </a:gridCol>
                <a:gridCol w="518480">
                  <a:extLst>
                    <a:ext uri="{9D8B030D-6E8A-4147-A177-3AD203B41FA5}">
                      <a16:colId xmlns:a16="http://schemas.microsoft.com/office/drawing/2014/main" val="20006"/>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2</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3</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1800" b="1" i="0" u="none" strike="noStrike" kern="1200" cap="none" normalizeH="0" baseline="0" dirty="0">
                          <a:ln>
                            <a:noFill/>
                          </a:ln>
                          <a:solidFill>
                            <a:schemeClr val="tx1"/>
                          </a:solidFill>
                          <a:effectLst/>
                          <a:latin typeface="+mj-ea"/>
                          <a:ea typeface="+mn-ea"/>
                          <a:cs typeface="+mn-cs"/>
                        </a:rPr>
                        <a:t>E</a:t>
                      </a:r>
                      <a:r>
                        <a:rPr kumimoji="0" lang="en-US" altLang="zh-CN" sz="1800" b="1" i="0" u="none" strike="noStrike" kern="1200" cap="none" normalizeH="0" baseline="-25000" dirty="0">
                          <a:ln>
                            <a:noFill/>
                          </a:ln>
                          <a:solidFill>
                            <a:schemeClr val="tx1"/>
                          </a:solidFill>
                          <a:effectLst/>
                          <a:latin typeface="+mj-ea"/>
                          <a:ea typeface="+mn-ea"/>
                          <a:cs typeface="+mn-cs"/>
                        </a:rPr>
                        <a:t>O</a:t>
                      </a:r>
                      <a:endParaRPr kumimoji="0" lang="en-US" altLang="zh-CN" sz="1600" b="1" i="0" u="none" strike="noStrike" kern="1200" cap="none" normalizeH="0" baseline="0" dirty="0">
                        <a:ln>
                          <a:noFill/>
                        </a:ln>
                        <a:solidFill>
                          <a:schemeClr val="tx1"/>
                        </a:solidFill>
                        <a:effectLst/>
                        <a:latin typeface="+mj-ea"/>
                        <a:ea typeface="+mn-ea"/>
                        <a:cs typeface="+mn-cs"/>
                      </a:endParaRP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bl>
          </a:graphicData>
        </a:graphic>
      </p:graphicFrame>
      <p:sp>
        <p:nvSpPr>
          <p:cNvPr id="9" name="Rectangle 3"/>
          <p:cNvSpPr>
            <a:spLocks noChangeArrowheads="1"/>
          </p:cNvSpPr>
          <p:nvPr/>
        </p:nvSpPr>
        <p:spPr bwMode="auto">
          <a:xfrm>
            <a:off x="325438" y="3808413"/>
            <a:ext cx="3957637" cy="360362"/>
          </a:xfrm>
          <a:prstGeom prst="rect">
            <a:avLst/>
          </a:prstGeom>
          <a:solidFill>
            <a:srgbClr val="B7B7FF"/>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400">
                <a:latin typeface="Franklin Gothic Medium" panose="020B0603020102020204" pitchFamily="34" charset="0"/>
              </a:rPr>
              <a:t>2. </a:t>
            </a:r>
            <a:r>
              <a:rPr lang="zh-CN" altLang="en-US" sz="2400">
                <a:latin typeface="Franklin Gothic Medium" panose="020B0603020102020204" pitchFamily="34" charset="0"/>
              </a:rPr>
              <a:t>二进制优先编码器真值表</a:t>
            </a:r>
          </a:p>
        </p:txBody>
      </p:sp>
      <p:sp>
        <p:nvSpPr>
          <p:cNvPr id="10" name="Rectangle 3"/>
          <p:cNvSpPr>
            <a:spLocks noChangeArrowheads="1"/>
          </p:cNvSpPr>
          <p:nvPr/>
        </p:nvSpPr>
        <p:spPr bwMode="auto">
          <a:xfrm>
            <a:off x="4583113" y="941388"/>
            <a:ext cx="4240212" cy="1476375"/>
          </a:xfrm>
          <a:prstGeom prst="rect">
            <a:avLst/>
          </a:prstGeom>
          <a:solidFill>
            <a:srgbClr val="B7B7FF"/>
          </a:solidFill>
          <a:ln w="9525">
            <a:solidFill>
              <a:schemeClr val="tx1"/>
            </a:solidFill>
            <a:miter lim="800000"/>
            <a:headEnd/>
            <a:tailEnd/>
          </a:ln>
        </p:spPr>
        <p:txBody>
          <a:bodyPr/>
          <a:lstStyle>
            <a:lvl1pPr marL="446088" indent="-352425">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Tx/>
              <a:buSzTx/>
              <a:buFont typeface="Tahoma" panose="020B0604030504040204" pitchFamily="34" charset="0"/>
              <a:buAutoNum type="arabicPeriod"/>
            </a:pPr>
            <a:r>
              <a:rPr lang="zh-CN" altLang="en-US" sz="2000" dirty="0">
                <a:latin typeface="Franklin Gothic Medium" panose="020B0603020102020204" pitchFamily="34" charset="0"/>
              </a:rPr>
              <a:t>真值表中</a:t>
            </a:r>
            <a:r>
              <a:rPr lang="zh-CN" altLang="en-US" sz="2000" dirty="0">
                <a:solidFill>
                  <a:srgbClr val="FF0000"/>
                </a:solidFill>
                <a:latin typeface="Franklin Gothic Medium" panose="020B0603020102020204" pitchFamily="34" charset="0"/>
              </a:rPr>
              <a:t>隐含无关项</a:t>
            </a:r>
            <a:r>
              <a:rPr lang="zh-CN" altLang="en-US" sz="2000" dirty="0">
                <a:latin typeface="Franklin Gothic Medium" panose="020B0603020102020204" pitchFamily="34" charset="0"/>
              </a:rPr>
              <a:t>；</a:t>
            </a:r>
            <a:endParaRPr lang="en-US" altLang="zh-CN" sz="2000" dirty="0">
              <a:latin typeface="Franklin Gothic Medium" panose="020B0603020102020204" pitchFamily="34" charset="0"/>
            </a:endParaRPr>
          </a:p>
          <a:p>
            <a:pPr eaLnBrk="1" hangingPunct="1">
              <a:buClrTx/>
              <a:buSzTx/>
              <a:buFont typeface="Tahoma" panose="020B0604030504040204" pitchFamily="34" charset="0"/>
              <a:buAutoNum type="arabicPeriod"/>
            </a:pPr>
            <a:r>
              <a:rPr lang="zh-CN" altLang="en-US" sz="2000" dirty="0">
                <a:latin typeface="Franklin Gothic Medium" panose="020B0603020102020204" pitchFamily="34" charset="0"/>
              </a:rPr>
              <a:t>输入变量组合为</a:t>
            </a:r>
            <a:r>
              <a:rPr lang="zh-CN" altLang="en-US" sz="2000" dirty="0">
                <a:solidFill>
                  <a:srgbClr val="FF0000"/>
                </a:solidFill>
                <a:latin typeface="Franklin Gothic Medium" panose="020B0603020102020204" pitchFamily="34" charset="0"/>
              </a:rPr>
              <a:t>互斥量</a:t>
            </a:r>
            <a:r>
              <a:rPr lang="zh-CN" altLang="en-US" sz="2000" dirty="0">
                <a:latin typeface="Franklin Gothic Medium" panose="020B0603020102020204" pitchFamily="34" charset="0"/>
              </a:rPr>
              <a:t>，每一组变量和其相邻无关项合并相消后，剩下有效信号对应的变量因子。</a:t>
            </a:r>
          </a:p>
        </p:txBody>
      </p:sp>
      <p:sp>
        <p:nvSpPr>
          <p:cNvPr id="11" name="Rectangle 3"/>
          <p:cNvSpPr>
            <a:spLocks noChangeArrowheads="1"/>
          </p:cNvSpPr>
          <p:nvPr/>
        </p:nvSpPr>
        <p:spPr bwMode="auto">
          <a:xfrm>
            <a:off x="4583113" y="3517900"/>
            <a:ext cx="4240212" cy="2303463"/>
          </a:xfrm>
          <a:prstGeom prst="rect">
            <a:avLst/>
          </a:prstGeom>
          <a:solidFill>
            <a:srgbClr val="B7B7FF"/>
          </a:solidFill>
          <a:ln w="9525">
            <a:solidFill>
              <a:schemeClr val="tx1"/>
            </a:solidFill>
            <a:miter lim="800000"/>
            <a:headEnd/>
            <a:tailEnd/>
          </a:ln>
        </p:spPr>
        <p:txBody>
          <a:bodyPr/>
          <a:lstStyle>
            <a:lvl1pPr marL="446088" indent="-352425">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Tx/>
              <a:buSzTx/>
              <a:buFont typeface="Tahoma" panose="020B0604030504040204" pitchFamily="34" charset="0"/>
              <a:buAutoNum type="arabicPeriod"/>
            </a:pPr>
            <a:r>
              <a:rPr lang="zh-CN" altLang="en-US" sz="2000" dirty="0">
                <a:latin typeface="Franklin Gothic Medium" panose="020B0603020102020204" pitchFamily="34" charset="0"/>
              </a:rPr>
              <a:t>真值表</a:t>
            </a:r>
            <a:r>
              <a:rPr lang="zh-CN" altLang="en-US" sz="2000" dirty="0">
                <a:solidFill>
                  <a:srgbClr val="FF0000"/>
                </a:solidFill>
                <a:latin typeface="Franklin Gothic Medium" panose="020B0603020102020204" pitchFamily="34" charset="0"/>
              </a:rPr>
              <a:t>不存在无关项</a:t>
            </a:r>
            <a:r>
              <a:rPr lang="zh-CN" altLang="en-US" sz="2000" dirty="0">
                <a:latin typeface="Franklin Gothic Medium" panose="020B0603020102020204" pitchFamily="34" charset="0"/>
              </a:rPr>
              <a:t>，但一行中包含多个组合；</a:t>
            </a:r>
            <a:endParaRPr lang="en-US" altLang="zh-CN" sz="2000" dirty="0">
              <a:latin typeface="Franklin Gothic Medium" panose="020B0603020102020204" pitchFamily="34" charset="0"/>
            </a:endParaRPr>
          </a:p>
          <a:p>
            <a:pPr eaLnBrk="1" hangingPunct="1">
              <a:buClrTx/>
              <a:buSzTx/>
              <a:buFont typeface="Tahoma" panose="020B0604030504040204" pitchFamily="34" charset="0"/>
              <a:buAutoNum type="arabicPeriod"/>
            </a:pPr>
            <a:r>
              <a:rPr lang="zh-CN" altLang="en-US" sz="2000" dirty="0">
                <a:latin typeface="Franklin Gothic Medium" panose="020B0603020102020204" pitchFamily="34" charset="0"/>
              </a:rPr>
              <a:t>虽然没有无关项，但可利用相邻最小项进行合并，合并后：每一行中有确定</a:t>
            </a:r>
            <a:r>
              <a:rPr lang="en-US" altLang="zh-CN" sz="2000" dirty="0">
                <a:latin typeface="Franklin Gothic Medium" panose="020B0603020102020204" pitchFamily="34" charset="0"/>
              </a:rPr>
              <a:t>0</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1</a:t>
            </a:r>
            <a:r>
              <a:rPr lang="zh-CN" altLang="en-US" sz="2000" dirty="0">
                <a:latin typeface="Franklin Gothic Medium" panose="020B0603020102020204" pitchFamily="34" charset="0"/>
              </a:rPr>
              <a:t>的取值对应变量因子的与项，而将取值为</a:t>
            </a:r>
            <a:r>
              <a:rPr lang="en-US" altLang="zh-CN" sz="2000" dirty="0">
                <a:latin typeface="Franklin Gothic Medium" panose="020B0603020102020204" pitchFamily="34" charset="0"/>
              </a:rPr>
              <a:t>X</a:t>
            </a:r>
            <a:r>
              <a:rPr lang="zh-CN" altLang="en-US" sz="2000" dirty="0">
                <a:latin typeface="Franklin Gothic Medium" panose="020B0603020102020204" pitchFamily="34" charset="0"/>
              </a:rPr>
              <a:t>的变量因子被消去了。</a:t>
            </a:r>
            <a:endParaRPr lang="en-US" altLang="zh-CN" sz="2000" dirty="0">
              <a:latin typeface="Franklin Gothic Medium" panose="020B0603020102020204" pitchFamily="34" charset="0"/>
            </a:endParaRPr>
          </a:p>
          <a:p>
            <a:pPr eaLnBrk="1" hangingPunct="1">
              <a:buClrTx/>
              <a:buSzTx/>
              <a:buFont typeface="Tahoma" panose="020B0604030504040204" pitchFamily="34" charset="0"/>
              <a:buAutoNum type="arabicPeriod"/>
            </a:pPr>
            <a:endParaRPr lang="zh-CN" altLang="en-US" sz="2000" dirty="0">
              <a:latin typeface="Franklin Gothic Medium" panose="020B0603020102020204" pitchFamily="34" charset="0"/>
            </a:endParaRPr>
          </a:p>
        </p:txBody>
      </p:sp>
      <p:sp>
        <p:nvSpPr>
          <p:cNvPr id="12" name="矩形 11"/>
          <p:cNvSpPr/>
          <p:nvPr/>
        </p:nvSpPr>
        <p:spPr>
          <a:xfrm>
            <a:off x="4833938" y="2387600"/>
            <a:ext cx="2284412" cy="523875"/>
          </a:xfrm>
          <a:prstGeom prst="rect">
            <a:avLst/>
          </a:prstGeom>
        </p:spPr>
        <p:txBody>
          <a:bodyPr>
            <a:spAutoFit/>
          </a:bodyPr>
          <a:lstStyle/>
          <a:p>
            <a:pPr algn="ctr" eaLnBrk="1" hangingPunct="1">
              <a:spcBef>
                <a:spcPct val="20000"/>
              </a:spcBef>
              <a:buClr>
                <a:schemeClr val="tx2"/>
              </a:buClr>
              <a:defRPr/>
            </a:pPr>
            <a:r>
              <a:rPr lang="en-US" altLang="zh-CN" sz="2800" b="1" dirty="0">
                <a:solidFill>
                  <a:srgbClr val="860000"/>
                </a:solidFill>
                <a:latin typeface="+mj-ea"/>
              </a:rPr>
              <a:t>A</a:t>
            </a:r>
            <a:r>
              <a:rPr lang="en-US" altLang="zh-CN" sz="2800" b="1" baseline="-25000" dirty="0">
                <a:solidFill>
                  <a:srgbClr val="860000"/>
                </a:solidFill>
                <a:latin typeface="+mj-ea"/>
              </a:rPr>
              <a:t>1</a:t>
            </a:r>
            <a:r>
              <a:rPr lang="en-US" altLang="zh-CN" sz="2800" b="1" dirty="0">
                <a:solidFill>
                  <a:srgbClr val="860000"/>
                </a:solidFill>
                <a:latin typeface="+mj-ea"/>
              </a:rPr>
              <a:t>=I</a:t>
            </a:r>
            <a:r>
              <a:rPr lang="en-US" altLang="zh-CN" sz="2800" b="1" baseline="-25000" dirty="0">
                <a:solidFill>
                  <a:srgbClr val="860000"/>
                </a:solidFill>
                <a:latin typeface="+mj-ea"/>
              </a:rPr>
              <a:t>3</a:t>
            </a:r>
            <a:r>
              <a:rPr lang="en-US" altLang="zh-CN" sz="2800" b="1" dirty="0">
                <a:solidFill>
                  <a:srgbClr val="860000"/>
                </a:solidFill>
                <a:latin typeface="+mj-ea"/>
              </a:rPr>
              <a:t>+I</a:t>
            </a:r>
            <a:r>
              <a:rPr lang="en-US" altLang="zh-CN" sz="2800" b="1" baseline="-25000" dirty="0">
                <a:solidFill>
                  <a:srgbClr val="860000"/>
                </a:solidFill>
                <a:latin typeface="+mj-ea"/>
              </a:rPr>
              <a:t>2</a:t>
            </a:r>
            <a:endParaRPr lang="en-US" altLang="zh-CN" sz="2800" b="1" dirty="0">
              <a:solidFill>
                <a:srgbClr val="860000"/>
              </a:solidFill>
              <a:latin typeface="+mj-ea"/>
            </a:endParaRPr>
          </a:p>
        </p:txBody>
      </p:sp>
      <p:sp>
        <p:nvSpPr>
          <p:cNvPr id="13" name="矩形 12"/>
          <p:cNvSpPr/>
          <p:nvPr/>
        </p:nvSpPr>
        <p:spPr>
          <a:xfrm>
            <a:off x="4833938" y="2841625"/>
            <a:ext cx="2284412" cy="522288"/>
          </a:xfrm>
          <a:prstGeom prst="rect">
            <a:avLst/>
          </a:prstGeom>
        </p:spPr>
        <p:txBody>
          <a:bodyPr>
            <a:spAutoFit/>
          </a:bodyPr>
          <a:lstStyle/>
          <a:p>
            <a:pPr algn="ctr" eaLnBrk="1" hangingPunct="1">
              <a:spcBef>
                <a:spcPct val="20000"/>
              </a:spcBef>
              <a:buClr>
                <a:schemeClr val="tx2"/>
              </a:buClr>
              <a:defRPr/>
            </a:pPr>
            <a:r>
              <a:rPr lang="en-US" altLang="zh-CN" sz="2800" b="1" dirty="0">
                <a:solidFill>
                  <a:srgbClr val="860000"/>
                </a:solidFill>
                <a:latin typeface="+mj-ea"/>
              </a:rPr>
              <a:t>A</a:t>
            </a:r>
            <a:r>
              <a:rPr lang="en-US" altLang="zh-CN" sz="2800" b="1" baseline="-25000" dirty="0">
                <a:solidFill>
                  <a:srgbClr val="860000"/>
                </a:solidFill>
                <a:latin typeface="+mj-ea"/>
              </a:rPr>
              <a:t>0</a:t>
            </a:r>
            <a:r>
              <a:rPr lang="en-US" altLang="zh-CN" sz="2800" b="1" dirty="0">
                <a:solidFill>
                  <a:srgbClr val="860000"/>
                </a:solidFill>
                <a:latin typeface="+mj-ea"/>
              </a:rPr>
              <a:t>=I</a:t>
            </a:r>
            <a:r>
              <a:rPr lang="en-US" altLang="zh-CN" sz="2800" b="1" baseline="-25000" dirty="0">
                <a:solidFill>
                  <a:srgbClr val="860000"/>
                </a:solidFill>
                <a:latin typeface="+mj-ea"/>
              </a:rPr>
              <a:t>3</a:t>
            </a:r>
            <a:r>
              <a:rPr lang="en-US" altLang="zh-CN" sz="2800" b="1" dirty="0">
                <a:solidFill>
                  <a:srgbClr val="860000"/>
                </a:solidFill>
                <a:latin typeface="+mj-ea"/>
              </a:rPr>
              <a:t>+I</a:t>
            </a:r>
            <a:r>
              <a:rPr lang="en-US" altLang="zh-CN" sz="2800" b="1" baseline="-25000" dirty="0">
                <a:solidFill>
                  <a:srgbClr val="860000"/>
                </a:solidFill>
                <a:latin typeface="+mj-ea"/>
              </a:rPr>
              <a:t>0</a:t>
            </a:r>
            <a:endParaRPr lang="en-US" altLang="zh-CN" sz="2800" b="1" dirty="0">
              <a:solidFill>
                <a:srgbClr val="860000"/>
              </a:solidFill>
              <a:latin typeface="+mj-ea"/>
            </a:endParaRPr>
          </a:p>
        </p:txBody>
      </p:sp>
      <p:sp>
        <p:nvSpPr>
          <p:cNvPr id="14" name="矩形 13"/>
          <p:cNvSpPr/>
          <p:nvPr/>
        </p:nvSpPr>
        <p:spPr>
          <a:xfrm>
            <a:off x="4902200" y="5773738"/>
            <a:ext cx="2284413" cy="523875"/>
          </a:xfrm>
          <a:prstGeom prst="rect">
            <a:avLst/>
          </a:prstGeom>
        </p:spPr>
        <p:txBody>
          <a:bodyPr>
            <a:spAutoFit/>
          </a:bodyPr>
          <a:lstStyle/>
          <a:p>
            <a:pPr algn="ctr" eaLnBrk="1" hangingPunct="1">
              <a:spcBef>
                <a:spcPct val="20000"/>
              </a:spcBef>
              <a:buClr>
                <a:schemeClr val="tx2"/>
              </a:buClr>
              <a:defRPr/>
            </a:pPr>
            <a:r>
              <a:rPr lang="en-US" altLang="zh-CN" sz="2800" b="1" dirty="0">
                <a:solidFill>
                  <a:srgbClr val="860000"/>
                </a:solidFill>
                <a:latin typeface="+mj-ea"/>
              </a:rPr>
              <a:t>A</a:t>
            </a:r>
            <a:r>
              <a:rPr lang="en-US" altLang="zh-CN" sz="2800" b="1" baseline="-25000" dirty="0">
                <a:solidFill>
                  <a:srgbClr val="860000"/>
                </a:solidFill>
                <a:latin typeface="+mj-ea"/>
              </a:rPr>
              <a:t>1</a:t>
            </a:r>
            <a:r>
              <a:rPr lang="en-US" altLang="zh-CN" sz="2800" b="1" dirty="0">
                <a:solidFill>
                  <a:srgbClr val="860000"/>
                </a:solidFill>
                <a:latin typeface="+mj-ea"/>
              </a:rPr>
              <a:t>=I</a:t>
            </a:r>
            <a:r>
              <a:rPr lang="en-US" altLang="zh-CN" sz="2800" b="1" baseline="-25000" dirty="0">
                <a:solidFill>
                  <a:srgbClr val="860000"/>
                </a:solidFill>
                <a:latin typeface="+mj-ea"/>
              </a:rPr>
              <a:t>3</a:t>
            </a:r>
            <a:r>
              <a:rPr lang="en-US" altLang="zh-CN" sz="2800" b="1" dirty="0">
                <a:solidFill>
                  <a:srgbClr val="860000"/>
                </a:solidFill>
                <a:latin typeface="+mj-ea"/>
              </a:rPr>
              <a:t>+I</a:t>
            </a:r>
            <a:r>
              <a:rPr lang="en-US" altLang="zh-CN" sz="2800" b="1" baseline="-25000" dirty="0">
                <a:solidFill>
                  <a:srgbClr val="860000"/>
                </a:solidFill>
                <a:latin typeface="+mj-ea"/>
              </a:rPr>
              <a:t>2</a:t>
            </a:r>
            <a:endParaRPr lang="en-US" altLang="zh-CN" sz="2800" b="1" dirty="0">
              <a:solidFill>
                <a:srgbClr val="860000"/>
              </a:solidFill>
              <a:latin typeface="+mj-ea"/>
            </a:endParaRPr>
          </a:p>
        </p:txBody>
      </p:sp>
      <p:sp>
        <p:nvSpPr>
          <p:cNvPr id="15" name="矩形 14"/>
          <p:cNvSpPr/>
          <p:nvPr/>
        </p:nvSpPr>
        <p:spPr>
          <a:xfrm>
            <a:off x="5076825" y="6276975"/>
            <a:ext cx="2284413" cy="523875"/>
          </a:xfrm>
          <a:prstGeom prst="rect">
            <a:avLst/>
          </a:prstGeom>
        </p:spPr>
        <p:txBody>
          <a:bodyPr>
            <a:spAutoFit/>
          </a:bodyPr>
          <a:lstStyle/>
          <a:p>
            <a:pPr algn="ctr" eaLnBrk="1" hangingPunct="1">
              <a:spcBef>
                <a:spcPct val="20000"/>
              </a:spcBef>
              <a:buClr>
                <a:schemeClr val="tx2"/>
              </a:buClr>
              <a:defRPr/>
            </a:pPr>
            <a:r>
              <a:rPr lang="en-US" altLang="zh-CN" sz="2800" b="1" dirty="0">
                <a:solidFill>
                  <a:srgbClr val="860000"/>
                </a:solidFill>
                <a:latin typeface="+mj-ea"/>
              </a:rPr>
              <a:t>A</a:t>
            </a:r>
            <a:r>
              <a:rPr lang="en-US" altLang="zh-CN" sz="2800" b="1" baseline="-25000" dirty="0">
                <a:solidFill>
                  <a:srgbClr val="860000"/>
                </a:solidFill>
                <a:latin typeface="+mj-ea"/>
              </a:rPr>
              <a:t>0</a:t>
            </a:r>
            <a:r>
              <a:rPr lang="en-US" altLang="zh-CN" sz="2800" b="1" dirty="0">
                <a:solidFill>
                  <a:srgbClr val="860000"/>
                </a:solidFill>
                <a:latin typeface="+mj-ea"/>
              </a:rPr>
              <a:t>=I</a:t>
            </a:r>
            <a:r>
              <a:rPr lang="en-US" altLang="zh-CN" sz="2800" b="1" baseline="-25000" dirty="0">
                <a:solidFill>
                  <a:srgbClr val="860000"/>
                </a:solidFill>
                <a:latin typeface="+mj-ea"/>
              </a:rPr>
              <a:t>3</a:t>
            </a:r>
            <a:r>
              <a:rPr lang="en-US" altLang="zh-CN" sz="2800" b="1" dirty="0">
                <a:solidFill>
                  <a:srgbClr val="860000"/>
                </a:solidFill>
                <a:latin typeface="+mj-ea"/>
              </a:rPr>
              <a:t>+I</a:t>
            </a:r>
            <a:r>
              <a:rPr lang="en-US" altLang="zh-CN" sz="2800" b="1" baseline="-25000" dirty="0">
                <a:solidFill>
                  <a:srgbClr val="860000"/>
                </a:solidFill>
                <a:latin typeface="+mj-ea"/>
              </a:rPr>
              <a:t>1</a:t>
            </a:r>
            <a:r>
              <a:rPr lang="en-US" altLang="zh-CN" sz="2800" b="1" dirty="0">
                <a:solidFill>
                  <a:srgbClr val="860000"/>
                </a:solidFill>
                <a:latin typeface="+mj-ea"/>
              </a:rPr>
              <a:t>I</a:t>
            </a:r>
            <a:r>
              <a:rPr lang="en-US" altLang="zh-CN" sz="2800" b="1" baseline="-25000" dirty="0">
                <a:solidFill>
                  <a:srgbClr val="860000"/>
                </a:solidFill>
                <a:latin typeface="+mj-ea"/>
              </a:rPr>
              <a:t>2</a:t>
            </a:r>
            <a:endParaRPr lang="en-US" altLang="zh-CN" sz="2800" b="1" dirty="0">
              <a:solidFill>
                <a:srgbClr val="860000"/>
              </a:solidFill>
              <a:latin typeface="+mj-ea"/>
            </a:endParaRPr>
          </a:p>
        </p:txBody>
      </p:sp>
      <p:cxnSp>
        <p:nvCxnSpPr>
          <p:cNvPr id="18" name="直接连接符 17"/>
          <p:cNvCxnSpPr/>
          <p:nvPr/>
        </p:nvCxnSpPr>
        <p:spPr>
          <a:xfrm>
            <a:off x="6704013" y="6400800"/>
            <a:ext cx="269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5138" y="212725"/>
            <a:ext cx="7793037" cy="477838"/>
          </a:xfrm>
        </p:spPr>
        <p:txBody>
          <a:bodyPr/>
          <a:lstStyle/>
          <a:p>
            <a:pPr eaLnBrk="1" hangingPunct="1"/>
            <a:r>
              <a:rPr lang="en-US" altLang="zh-CN" sz="3200"/>
              <a:t>5.1.1</a:t>
            </a:r>
            <a:r>
              <a:rPr lang="zh-CN" altLang="en-US" sz="3200"/>
              <a:t>　二进制译码器</a:t>
            </a:r>
          </a:p>
        </p:txBody>
      </p:sp>
      <p:sp>
        <p:nvSpPr>
          <p:cNvPr id="5" name="Rectangle 3"/>
          <p:cNvSpPr>
            <a:spLocks noChangeArrowheads="1"/>
          </p:cNvSpPr>
          <p:nvPr/>
        </p:nvSpPr>
        <p:spPr bwMode="auto">
          <a:xfrm>
            <a:off x="465138" y="779463"/>
            <a:ext cx="5259387"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28600" eaLnBrk="1" hangingPunct="1">
              <a:lnSpc>
                <a:spcPct val="150000"/>
              </a:lnSpc>
              <a:spcBef>
                <a:spcPct val="20000"/>
              </a:spcBef>
              <a:buClr>
                <a:schemeClr val="tx2"/>
              </a:buClr>
              <a:buFont typeface="Wingdings" pitchFamily="2" charset="2"/>
              <a:buChar char="n"/>
              <a:defRPr/>
            </a:pPr>
            <a:r>
              <a:rPr lang="zh-CN" altLang="en-US" sz="2000" b="1" dirty="0">
                <a:latin typeface="+mn-ea"/>
                <a:ea typeface="+mn-ea"/>
              </a:rPr>
              <a:t>二进制译码器（</a:t>
            </a:r>
            <a:r>
              <a:rPr lang="en-US" altLang="zh-CN" sz="2000" b="1" dirty="0">
                <a:latin typeface="+mn-ea"/>
                <a:ea typeface="+mn-ea"/>
              </a:rPr>
              <a:t>Binary Decoder</a:t>
            </a:r>
            <a:r>
              <a:rPr lang="zh-CN" altLang="en-US" sz="2000" b="1" dirty="0">
                <a:latin typeface="+mn-ea"/>
                <a:ea typeface="+mn-ea"/>
              </a:rPr>
              <a:t>）：</a:t>
            </a:r>
          </a:p>
          <a:p>
            <a:pPr marL="547688" lvl="1" indent="-182563" eaLnBrk="1" hangingPunct="1">
              <a:lnSpc>
                <a:spcPct val="150000"/>
              </a:lnSpc>
              <a:spcBef>
                <a:spcPct val="20000"/>
              </a:spcBef>
              <a:buClr>
                <a:schemeClr val="tx2"/>
              </a:buClr>
              <a:buFont typeface="Wingdings" pitchFamily="2" charset="2"/>
              <a:buChar char="n"/>
              <a:defRPr/>
            </a:pPr>
            <a:r>
              <a:rPr lang="zh-CN" altLang="en-US" sz="2000" b="1" dirty="0">
                <a:latin typeface="+mn-ea"/>
                <a:ea typeface="+mn-ea"/>
              </a:rPr>
              <a:t> 输入是一组二进制代码</a:t>
            </a:r>
          </a:p>
          <a:p>
            <a:pPr marL="547688" lvl="1" indent="-182563" eaLnBrk="1" hangingPunct="1">
              <a:lnSpc>
                <a:spcPct val="150000"/>
              </a:lnSpc>
              <a:spcBef>
                <a:spcPct val="20000"/>
              </a:spcBef>
              <a:buClr>
                <a:schemeClr val="tx2"/>
              </a:buClr>
              <a:buFont typeface="Wingdings" pitchFamily="2" charset="2"/>
              <a:buChar char="n"/>
              <a:defRPr/>
            </a:pPr>
            <a:r>
              <a:rPr lang="zh-CN" altLang="en-US" sz="2000" b="1" dirty="0">
                <a:latin typeface="+mn-ea"/>
                <a:ea typeface="+mn-ea"/>
              </a:rPr>
              <a:t> 输出是一组高、低电平信号</a:t>
            </a:r>
          </a:p>
          <a:p>
            <a:pPr marL="273050" indent="-228600" eaLnBrk="1" hangingPunct="1">
              <a:lnSpc>
                <a:spcPct val="150000"/>
              </a:lnSpc>
              <a:spcBef>
                <a:spcPct val="20000"/>
              </a:spcBef>
              <a:buClr>
                <a:schemeClr val="tx2"/>
              </a:buClr>
              <a:buFont typeface="Wingdings" pitchFamily="2" charset="2"/>
              <a:buChar char="n"/>
              <a:defRPr/>
            </a:pPr>
            <a:r>
              <a:rPr lang="zh-CN" altLang="en-US" sz="2000" b="1" dirty="0">
                <a:latin typeface="+mn-ea"/>
                <a:ea typeface="+mn-ea"/>
              </a:rPr>
              <a:t>若译码器有</a:t>
            </a:r>
            <a:r>
              <a:rPr lang="en-US" altLang="zh-CN" sz="2000" b="1" dirty="0">
                <a:latin typeface="+mn-ea"/>
                <a:ea typeface="+mn-ea"/>
              </a:rPr>
              <a:t>n</a:t>
            </a:r>
            <a:r>
              <a:rPr lang="zh-CN" altLang="en-US" sz="2000" b="1" dirty="0">
                <a:latin typeface="+mn-ea"/>
                <a:ea typeface="+mn-ea"/>
              </a:rPr>
              <a:t>个输入端，最多有</a:t>
            </a:r>
            <a:r>
              <a:rPr lang="en-US" altLang="zh-CN" sz="2000" b="1" dirty="0">
                <a:latin typeface="+mn-ea"/>
                <a:ea typeface="+mn-ea"/>
              </a:rPr>
              <a:t>2</a:t>
            </a:r>
            <a:r>
              <a:rPr lang="en-US" altLang="zh-CN" sz="2000" b="1" baseline="30000" dirty="0">
                <a:latin typeface="+mn-ea"/>
                <a:ea typeface="+mn-ea"/>
              </a:rPr>
              <a:t>n</a:t>
            </a:r>
            <a:r>
              <a:rPr lang="zh-CN" altLang="en-US" sz="2000" b="1" dirty="0">
                <a:latin typeface="+mn-ea"/>
                <a:ea typeface="+mn-ea"/>
              </a:rPr>
              <a:t>个输出端，这种译码器被称为</a:t>
            </a:r>
            <a:r>
              <a:rPr lang="en-US" altLang="zh-CN" sz="2000" b="1" dirty="0">
                <a:solidFill>
                  <a:srgbClr val="0000FF"/>
                </a:solidFill>
                <a:latin typeface="+mn-ea"/>
                <a:ea typeface="+mn-ea"/>
              </a:rPr>
              <a:t>n</a:t>
            </a:r>
            <a:r>
              <a:rPr lang="zh-CN" altLang="en-US" sz="2000" b="1" dirty="0">
                <a:solidFill>
                  <a:srgbClr val="0000FF"/>
                </a:solidFill>
                <a:latin typeface="+mn-ea"/>
                <a:ea typeface="+mn-ea"/>
              </a:rPr>
              <a:t>线</a:t>
            </a:r>
            <a:r>
              <a:rPr lang="en-US" altLang="zh-CN" sz="2000" b="1" dirty="0">
                <a:solidFill>
                  <a:srgbClr val="0000FF"/>
                </a:solidFill>
                <a:latin typeface="+mn-ea"/>
                <a:ea typeface="+mn-ea"/>
              </a:rPr>
              <a:t>-2</a:t>
            </a:r>
            <a:r>
              <a:rPr lang="en-US" altLang="zh-CN" sz="2000" b="1" baseline="30000" dirty="0">
                <a:solidFill>
                  <a:srgbClr val="0000FF"/>
                </a:solidFill>
                <a:latin typeface="+mn-ea"/>
                <a:ea typeface="+mn-ea"/>
              </a:rPr>
              <a:t>n</a:t>
            </a:r>
            <a:r>
              <a:rPr lang="zh-CN" altLang="en-US" sz="2000" b="1" dirty="0">
                <a:solidFill>
                  <a:srgbClr val="0000FF"/>
                </a:solidFill>
                <a:latin typeface="+mn-ea"/>
                <a:ea typeface="+mn-ea"/>
              </a:rPr>
              <a:t>线译码器。</a:t>
            </a:r>
          </a:p>
        </p:txBody>
      </p:sp>
      <p:pic>
        <p:nvPicPr>
          <p:cNvPr id="2" name="图片 1"/>
          <p:cNvPicPr>
            <a:picLocks noChangeAspect="1"/>
          </p:cNvPicPr>
          <p:nvPr/>
        </p:nvPicPr>
        <p:blipFill>
          <a:blip r:embed="rId2"/>
          <a:stretch>
            <a:fillRect/>
          </a:stretch>
        </p:blipFill>
        <p:spPr>
          <a:xfrm>
            <a:off x="2600326" y="3678452"/>
            <a:ext cx="2839400" cy="3006511"/>
          </a:xfrm>
          <a:prstGeom prst="rect">
            <a:avLst/>
          </a:prstGeom>
          <a:ln>
            <a:solidFill>
              <a:schemeClr val="tx1"/>
            </a:solidFill>
          </a:ln>
        </p:spPr>
      </p:pic>
      <p:pic>
        <p:nvPicPr>
          <p:cNvPr id="3" name="图片 2"/>
          <p:cNvPicPr>
            <a:picLocks noChangeAspect="1"/>
          </p:cNvPicPr>
          <p:nvPr/>
        </p:nvPicPr>
        <p:blipFill>
          <a:blip r:embed="rId3"/>
          <a:stretch>
            <a:fillRect/>
          </a:stretch>
        </p:blipFill>
        <p:spPr>
          <a:xfrm>
            <a:off x="5625679" y="1524000"/>
            <a:ext cx="3378190" cy="5160963"/>
          </a:xfrm>
          <a:prstGeom prst="rect">
            <a:avLst/>
          </a:prstGeom>
          <a:ln>
            <a:solidFill>
              <a:schemeClr val="tx1"/>
            </a:solidFill>
          </a:ln>
        </p:spPr>
      </p:pic>
      <p:pic>
        <p:nvPicPr>
          <p:cNvPr id="9" name="图片 8">
            <a:extLst>
              <a:ext uri="{FF2B5EF4-FFF2-40B4-BE49-F238E27FC236}">
                <a16:creationId xmlns:a16="http://schemas.microsoft.com/office/drawing/2014/main" id="{0F9CBA78-78E0-AE5A-64F3-496E0FD559C4}"/>
              </a:ext>
            </a:extLst>
          </p:cNvPr>
          <p:cNvPicPr>
            <a:picLocks noChangeAspect="1"/>
          </p:cNvPicPr>
          <p:nvPr/>
        </p:nvPicPr>
        <p:blipFill>
          <a:blip r:embed="rId4"/>
          <a:stretch>
            <a:fillRect/>
          </a:stretch>
        </p:blipFill>
        <p:spPr>
          <a:xfrm>
            <a:off x="800654" y="5181707"/>
            <a:ext cx="1635491" cy="1491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3200"/>
              <a:t>4</a:t>
            </a:r>
            <a:r>
              <a:rPr lang="zh-CN" altLang="en-US" sz="3200"/>
              <a:t>线</a:t>
            </a:r>
            <a:r>
              <a:rPr lang="en-US" altLang="zh-CN" sz="3200"/>
              <a:t>-2</a:t>
            </a:r>
            <a:r>
              <a:rPr lang="zh-CN" altLang="en-US" sz="3200"/>
              <a:t>线优先编码器 </a:t>
            </a:r>
            <a:r>
              <a:rPr lang="en-US" altLang="zh-CN" sz="3200"/>
              <a:t>Verilog HDL</a:t>
            </a:r>
            <a:r>
              <a:rPr lang="zh-CN" altLang="en-US" sz="3200"/>
              <a:t>描述</a:t>
            </a:r>
          </a:p>
        </p:txBody>
      </p:sp>
      <p:sp>
        <p:nvSpPr>
          <p:cNvPr id="33795" name="Rectangle 3"/>
          <p:cNvSpPr>
            <a:spLocks noGrp="1" noChangeArrowheads="1"/>
          </p:cNvSpPr>
          <p:nvPr>
            <p:ph type="body" idx="1"/>
          </p:nvPr>
        </p:nvSpPr>
        <p:spPr>
          <a:xfrm>
            <a:off x="0" y="836613"/>
            <a:ext cx="9144000" cy="5762625"/>
          </a:xfrm>
        </p:spPr>
        <p:txBody>
          <a:bodyPr/>
          <a:lstStyle/>
          <a:p>
            <a:pPr eaLnBrk="1" hangingPunct="1">
              <a:lnSpc>
                <a:spcPct val="120000"/>
              </a:lnSpc>
              <a:buFont typeface="Wingdings" panose="05000000000000000000" pitchFamily="2" charset="2"/>
              <a:buNone/>
            </a:pPr>
            <a:r>
              <a:rPr lang="en-US" altLang="zh-CN" sz="1800" dirty="0"/>
              <a:t>module </a:t>
            </a:r>
            <a:r>
              <a:rPr lang="en-US" altLang="zh-CN" sz="1800" dirty="0" err="1"/>
              <a:t>priority_encoder</a:t>
            </a:r>
            <a:r>
              <a:rPr lang="en-US" altLang="zh-CN" sz="1800" dirty="0"/>
              <a:t>(</a:t>
            </a:r>
            <a:r>
              <a:rPr lang="en-US" altLang="zh-CN" sz="1800" dirty="0" err="1"/>
              <a:t>I,A,eo</a:t>
            </a:r>
            <a:r>
              <a:rPr lang="en-US" altLang="zh-CN" sz="1800" dirty="0"/>
              <a:t>);	</a:t>
            </a:r>
            <a:r>
              <a:rPr lang="en-US" altLang="zh-CN" sz="1800" dirty="0">
                <a:solidFill>
                  <a:srgbClr val="6600FF"/>
                </a:solidFill>
              </a:rPr>
              <a:t>//4</a:t>
            </a:r>
            <a:r>
              <a:rPr lang="zh-CN" altLang="en-US" sz="1800" dirty="0">
                <a:solidFill>
                  <a:srgbClr val="6600FF"/>
                </a:solidFill>
              </a:rPr>
              <a:t>线</a:t>
            </a:r>
            <a:r>
              <a:rPr lang="en-US" altLang="zh-CN" sz="1800" dirty="0">
                <a:solidFill>
                  <a:srgbClr val="6600FF"/>
                </a:solidFill>
              </a:rPr>
              <a:t>-2</a:t>
            </a:r>
            <a:r>
              <a:rPr lang="zh-CN" altLang="en-US" sz="1800" dirty="0">
                <a:solidFill>
                  <a:srgbClr val="6600FF"/>
                </a:solidFill>
              </a:rPr>
              <a:t>线优先编码器</a:t>
            </a:r>
          </a:p>
          <a:p>
            <a:pPr eaLnBrk="1" hangingPunct="1">
              <a:lnSpc>
                <a:spcPct val="120000"/>
              </a:lnSpc>
              <a:buFont typeface="Wingdings" panose="05000000000000000000" pitchFamily="2" charset="2"/>
              <a:buNone/>
            </a:pPr>
            <a:r>
              <a:rPr lang="zh-CN" altLang="en-US" sz="1800" dirty="0"/>
              <a:t>   </a:t>
            </a:r>
            <a:r>
              <a:rPr lang="en-US" altLang="zh-CN" sz="1800" dirty="0"/>
              <a:t>input[3:0] I;		</a:t>
            </a:r>
            <a:r>
              <a:rPr lang="en-US" altLang="zh-CN" sz="1800" dirty="0">
                <a:solidFill>
                  <a:srgbClr val="6600FF"/>
                </a:solidFill>
              </a:rPr>
              <a:t>//</a:t>
            </a:r>
            <a:r>
              <a:rPr lang="zh-CN" altLang="en-US" sz="1800" dirty="0">
                <a:solidFill>
                  <a:srgbClr val="6600FF"/>
                </a:solidFill>
              </a:rPr>
              <a:t>输入</a:t>
            </a:r>
            <a:r>
              <a:rPr lang="en-US" altLang="zh-CN" sz="1800" dirty="0">
                <a:solidFill>
                  <a:srgbClr val="6600FF"/>
                </a:solidFill>
              </a:rPr>
              <a:t>4</a:t>
            </a:r>
            <a:r>
              <a:rPr lang="zh-CN" altLang="en-US" sz="1800" dirty="0">
                <a:solidFill>
                  <a:srgbClr val="6600FF"/>
                </a:solidFill>
              </a:rPr>
              <a:t>线</a:t>
            </a:r>
          </a:p>
          <a:p>
            <a:pPr eaLnBrk="1" hangingPunct="1">
              <a:lnSpc>
                <a:spcPct val="120000"/>
              </a:lnSpc>
              <a:buFont typeface="Wingdings" panose="05000000000000000000" pitchFamily="2" charset="2"/>
              <a:buNone/>
            </a:pPr>
            <a:r>
              <a:rPr lang="zh-CN" altLang="en-US" sz="1800" dirty="0"/>
              <a:t>   </a:t>
            </a:r>
            <a:r>
              <a:rPr lang="en-US" altLang="zh-CN" sz="1800" dirty="0"/>
              <a:t>output[1:0] A;	</a:t>
            </a:r>
            <a:r>
              <a:rPr lang="en-US" altLang="zh-CN" sz="1800" dirty="0">
                <a:solidFill>
                  <a:srgbClr val="6600FF"/>
                </a:solidFill>
              </a:rPr>
              <a:t>//</a:t>
            </a:r>
            <a:r>
              <a:rPr lang="zh-CN" altLang="en-US" sz="1800" dirty="0">
                <a:solidFill>
                  <a:srgbClr val="6600FF"/>
                </a:solidFill>
              </a:rPr>
              <a:t>输出</a:t>
            </a:r>
            <a:r>
              <a:rPr lang="en-US" altLang="zh-CN" sz="1800" dirty="0">
                <a:solidFill>
                  <a:srgbClr val="6600FF"/>
                </a:solidFill>
              </a:rPr>
              <a:t>2</a:t>
            </a:r>
            <a:r>
              <a:rPr lang="zh-CN" altLang="en-US" sz="1800" dirty="0">
                <a:solidFill>
                  <a:srgbClr val="6600FF"/>
                </a:solidFill>
              </a:rPr>
              <a:t>线</a:t>
            </a:r>
          </a:p>
          <a:p>
            <a:pPr eaLnBrk="1" hangingPunct="1">
              <a:lnSpc>
                <a:spcPct val="120000"/>
              </a:lnSpc>
              <a:buFont typeface="Wingdings" panose="05000000000000000000" pitchFamily="2" charset="2"/>
              <a:buNone/>
            </a:pPr>
            <a:r>
              <a:rPr lang="zh-CN" altLang="en-US" sz="1800" dirty="0"/>
              <a:t>   </a:t>
            </a:r>
            <a:r>
              <a:rPr lang="en-US" altLang="zh-CN" sz="1800" dirty="0"/>
              <a:t>output </a:t>
            </a:r>
            <a:r>
              <a:rPr lang="en-US" altLang="zh-CN" sz="1800" dirty="0" err="1"/>
              <a:t>Eo</a:t>
            </a:r>
            <a:r>
              <a:rPr lang="en-US" altLang="zh-CN" sz="1800" dirty="0"/>
              <a:t>;		</a:t>
            </a:r>
            <a:r>
              <a:rPr lang="en-US" altLang="zh-CN" sz="1800" dirty="0">
                <a:solidFill>
                  <a:srgbClr val="6600FF"/>
                </a:solidFill>
              </a:rPr>
              <a:t>//</a:t>
            </a:r>
            <a:r>
              <a:rPr lang="zh-CN" altLang="en-US" sz="1800" dirty="0">
                <a:solidFill>
                  <a:srgbClr val="6600FF"/>
                </a:solidFill>
              </a:rPr>
              <a:t>输出使能</a:t>
            </a:r>
          </a:p>
          <a:p>
            <a:pPr eaLnBrk="1" hangingPunct="1">
              <a:lnSpc>
                <a:spcPct val="120000"/>
              </a:lnSpc>
              <a:buFont typeface="Wingdings" panose="05000000000000000000" pitchFamily="2" charset="2"/>
              <a:buNone/>
            </a:pPr>
            <a:r>
              <a:rPr lang="zh-CN" altLang="en-US" sz="1800" dirty="0"/>
              <a:t>   </a:t>
            </a:r>
            <a:r>
              <a:rPr lang="en-US" altLang="zh-CN" sz="1800" dirty="0" err="1"/>
              <a:t>reg</a:t>
            </a:r>
            <a:r>
              <a:rPr lang="en-US" altLang="zh-CN" sz="1800" dirty="0"/>
              <a:t>[1:0] A;		</a:t>
            </a:r>
            <a:r>
              <a:rPr lang="en-US" altLang="zh-CN" sz="1800" dirty="0">
                <a:solidFill>
                  <a:srgbClr val="6600FF"/>
                </a:solidFill>
              </a:rPr>
              <a:t>//</a:t>
            </a:r>
            <a:r>
              <a:rPr lang="zh-CN" altLang="en-US" sz="1800" dirty="0">
                <a:solidFill>
                  <a:srgbClr val="6600FF"/>
                </a:solidFill>
              </a:rPr>
              <a:t>输出编码在过程中赋值，所以定义成寄存器型变量</a:t>
            </a:r>
          </a:p>
          <a:p>
            <a:pPr eaLnBrk="1" hangingPunct="1">
              <a:lnSpc>
                <a:spcPct val="120000"/>
              </a:lnSpc>
              <a:buFont typeface="Wingdings" panose="05000000000000000000" pitchFamily="2" charset="2"/>
              <a:buNone/>
            </a:pPr>
            <a:r>
              <a:rPr lang="zh-CN" altLang="en-US" sz="1800" dirty="0"/>
              <a:t>   </a:t>
            </a:r>
            <a:r>
              <a:rPr lang="en-US" altLang="zh-CN" sz="1800" dirty="0" err="1"/>
              <a:t>reg</a:t>
            </a:r>
            <a:r>
              <a:rPr lang="en-US" altLang="zh-CN" sz="1800" dirty="0"/>
              <a:t> </a:t>
            </a:r>
            <a:r>
              <a:rPr lang="en-US" altLang="zh-CN" sz="1800" dirty="0" err="1"/>
              <a:t>Eo</a:t>
            </a:r>
            <a:r>
              <a:rPr lang="en-US" altLang="zh-CN" sz="1800" dirty="0"/>
              <a:t>;		</a:t>
            </a:r>
            <a:r>
              <a:rPr lang="en-US" altLang="zh-CN" sz="1800" dirty="0">
                <a:solidFill>
                  <a:srgbClr val="6600FF"/>
                </a:solidFill>
              </a:rPr>
              <a:t>//</a:t>
            </a:r>
            <a:r>
              <a:rPr lang="zh-CN" altLang="en-US" sz="1800" dirty="0">
                <a:solidFill>
                  <a:srgbClr val="6600FF"/>
                </a:solidFill>
              </a:rPr>
              <a:t>输出使能在过程中赋值，所以定义成寄存器型变量</a:t>
            </a:r>
          </a:p>
          <a:p>
            <a:pPr eaLnBrk="1" hangingPunct="1">
              <a:lnSpc>
                <a:spcPct val="120000"/>
              </a:lnSpc>
              <a:buFont typeface="Wingdings" panose="05000000000000000000" pitchFamily="2" charset="2"/>
              <a:buNone/>
            </a:pPr>
            <a:r>
              <a:rPr lang="zh-CN" altLang="en-US" sz="1800" dirty="0"/>
              <a:t>   </a:t>
            </a:r>
            <a:r>
              <a:rPr lang="en-US" altLang="zh-CN" sz="1800" dirty="0"/>
              <a:t>always @(I) begin	</a:t>
            </a:r>
            <a:r>
              <a:rPr lang="en-US" altLang="zh-CN" sz="1800" dirty="0">
                <a:solidFill>
                  <a:srgbClr val="6600FF"/>
                </a:solidFill>
              </a:rPr>
              <a:t>//</a:t>
            </a:r>
            <a:r>
              <a:rPr lang="zh-CN" altLang="en-US" sz="1800" dirty="0">
                <a:solidFill>
                  <a:srgbClr val="6600FF"/>
                </a:solidFill>
              </a:rPr>
              <a:t>过程开始</a:t>
            </a:r>
          </a:p>
          <a:p>
            <a:pPr eaLnBrk="1" hangingPunct="1">
              <a:lnSpc>
                <a:spcPct val="120000"/>
              </a:lnSpc>
              <a:buFont typeface="Wingdings" panose="05000000000000000000" pitchFamily="2" charset="2"/>
              <a:buNone/>
            </a:pPr>
            <a:r>
              <a:rPr lang="zh-CN" altLang="en-US" sz="1800" dirty="0"/>
              <a:t>      </a:t>
            </a:r>
            <a:r>
              <a:rPr lang="en-US" altLang="zh-CN" sz="1800" dirty="0"/>
              <a:t>if(I[3]==1) begin A=2'b11; </a:t>
            </a:r>
            <a:r>
              <a:rPr lang="en-US" altLang="zh-CN" sz="1800" dirty="0" err="1"/>
              <a:t>Eo</a:t>
            </a:r>
            <a:r>
              <a:rPr lang="en-US" altLang="zh-CN" sz="1800" dirty="0"/>
              <a:t>=1;end           </a:t>
            </a:r>
            <a:r>
              <a:rPr lang="en-US" altLang="zh-CN" sz="1400" dirty="0">
                <a:solidFill>
                  <a:srgbClr val="6600FF"/>
                </a:solidFill>
              </a:rPr>
              <a:t>//I[3]</a:t>
            </a:r>
            <a:r>
              <a:rPr lang="zh-CN" altLang="en-US" sz="1400" dirty="0">
                <a:solidFill>
                  <a:srgbClr val="6600FF"/>
                </a:solidFill>
              </a:rPr>
              <a:t>为</a:t>
            </a:r>
            <a:r>
              <a:rPr lang="en-US" altLang="zh-CN" sz="1400" dirty="0">
                <a:solidFill>
                  <a:srgbClr val="6600FF"/>
                </a:solidFill>
              </a:rPr>
              <a:t>1</a:t>
            </a:r>
            <a:r>
              <a:rPr lang="zh-CN" altLang="en-US" sz="1400" dirty="0">
                <a:solidFill>
                  <a:srgbClr val="6600FF"/>
                </a:solidFill>
              </a:rPr>
              <a:t>级别最高，输出编码</a:t>
            </a:r>
            <a:r>
              <a:rPr lang="en-US" altLang="zh-CN" sz="1400" dirty="0">
                <a:solidFill>
                  <a:srgbClr val="6600FF"/>
                </a:solidFill>
              </a:rPr>
              <a:t>11</a:t>
            </a:r>
            <a:r>
              <a:rPr lang="zh-CN" altLang="en-US" sz="1400" dirty="0">
                <a:solidFill>
                  <a:srgbClr val="6600FF"/>
                </a:solidFill>
              </a:rPr>
              <a:t>，</a:t>
            </a:r>
            <a:r>
              <a:rPr lang="en-US" altLang="zh-CN" sz="1400" dirty="0" err="1">
                <a:solidFill>
                  <a:srgbClr val="6600FF"/>
                </a:solidFill>
              </a:rPr>
              <a:t>Eo</a:t>
            </a:r>
            <a:r>
              <a:rPr lang="zh-CN" altLang="en-US" sz="1400" dirty="0">
                <a:solidFill>
                  <a:srgbClr val="6600FF"/>
                </a:solidFill>
              </a:rPr>
              <a:t>为</a:t>
            </a:r>
            <a:r>
              <a:rPr lang="en-US" altLang="zh-CN" sz="1400" dirty="0">
                <a:solidFill>
                  <a:srgbClr val="6600FF"/>
                </a:solidFill>
              </a:rPr>
              <a:t>1</a:t>
            </a:r>
          </a:p>
          <a:p>
            <a:pPr eaLnBrk="1" hangingPunct="1">
              <a:lnSpc>
                <a:spcPct val="120000"/>
              </a:lnSpc>
              <a:buFont typeface="Wingdings" panose="05000000000000000000" pitchFamily="2" charset="2"/>
              <a:buNone/>
            </a:pPr>
            <a:r>
              <a:rPr lang="en-US" altLang="zh-CN" sz="1800" dirty="0"/>
              <a:t>      else if (I[2]==1) begin A=2'b10; </a:t>
            </a:r>
            <a:r>
              <a:rPr lang="en-US" altLang="zh-CN" sz="1800" dirty="0" err="1"/>
              <a:t>Eo</a:t>
            </a:r>
            <a:r>
              <a:rPr lang="en-US" altLang="zh-CN" sz="1800" dirty="0"/>
              <a:t>=1;end  </a:t>
            </a:r>
            <a:r>
              <a:rPr lang="en-US" altLang="zh-CN" sz="1400" dirty="0">
                <a:solidFill>
                  <a:srgbClr val="6600FF"/>
                </a:solidFill>
              </a:rPr>
              <a:t>//I[2]</a:t>
            </a:r>
            <a:r>
              <a:rPr lang="zh-CN" altLang="en-US" sz="1400" dirty="0">
                <a:solidFill>
                  <a:srgbClr val="6600FF"/>
                </a:solidFill>
              </a:rPr>
              <a:t>为</a:t>
            </a:r>
            <a:r>
              <a:rPr lang="en-US" altLang="zh-CN" sz="1400" dirty="0">
                <a:solidFill>
                  <a:srgbClr val="6600FF"/>
                </a:solidFill>
              </a:rPr>
              <a:t>1</a:t>
            </a:r>
            <a:r>
              <a:rPr lang="zh-CN" altLang="en-US" sz="1400" dirty="0">
                <a:solidFill>
                  <a:srgbClr val="6600FF"/>
                </a:solidFill>
              </a:rPr>
              <a:t>级别次之，输出编码</a:t>
            </a:r>
            <a:r>
              <a:rPr lang="en-US" altLang="zh-CN" sz="1400" dirty="0">
                <a:solidFill>
                  <a:srgbClr val="6600FF"/>
                </a:solidFill>
              </a:rPr>
              <a:t>10</a:t>
            </a:r>
            <a:r>
              <a:rPr lang="zh-CN" altLang="en-US" sz="1400" dirty="0">
                <a:solidFill>
                  <a:srgbClr val="6600FF"/>
                </a:solidFill>
              </a:rPr>
              <a:t>，</a:t>
            </a:r>
            <a:r>
              <a:rPr lang="en-US" altLang="zh-CN" sz="1400" dirty="0" err="1">
                <a:solidFill>
                  <a:srgbClr val="6600FF"/>
                </a:solidFill>
              </a:rPr>
              <a:t>Eo</a:t>
            </a:r>
            <a:r>
              <a:rPr lang="zh-CN" altLang="en-US" sz="1400" dirty="0">
                <a:solidFill>
                  <a:srgbClr val="6600FF"/>
                </a:solidFill>
              </a:rPr>
              <a:t>为</a:t>
            </a:r>
            <a:r>
              <a:rPr lang="en-US" altLang="zh-CN" sz="1400" dirty="0">
                <a:solidFill>
                  <a:srgbClr val="6600FF"/>
                </a:solidFill>
              </a:rPr>
              <a:t>1</a:t>
            </a:r>
          </a:p>
          <a:p>
            <a:pPr eaLnBrk="1" hangingPunct="1">
              <a:lnSpc>
                <a:spcPct val="120000"/>
              </a:lnSpc>
              <a:buFont typeface="Wingdings" panose="05000000000000000000" pitchFamily="2" charset="2"/>
              <a:buNone/>
            </a:pPr>
            <a:r>
              <a:rPr lang="en-US" altLang="zh-CN" sz="1800" dirty="0"/>
              <a:t>      else if (I[1]==1) begin A=2'b01; </a:t>
            </a:r>
            <a:r>
              <a:rPr lang="en-US" altLang="zh-CN" sz="1800" dirty="0" err="1"/>
              <a:t>Eo</a:t>
            </a:r>
            <a:r>
              <a:rPr lang="en-US" altLang="zh-CN" sz="1800" dirty="0"/>
              <a:t>=1;end  </a:t>
            </a:r>
            <a:r>
              <a:rPr lang="en-US" altLang="zh-CN" sz="1400" dirty="0">
                <a:solidFill>
                  <a:srgbClr val="6600FF"/>
                </a:solidFill>
              </a:rPr>
              <a:t>//I[1]</a:t>
            </a:r>
            <a:r>
              <a:rPr lang="zh-CN" altLang="en-US" sz="1400" dirty="0">
                <a:solidFill>
                  <a:srgbClr val="6600FF"/>
                </a:solidFill>
              </a:rPr>
              <a:t>为</a:t>
            </a:r>
            <a:r>
              <a:rPr lang="en-US" altLang="zh-CN" sz="1400" dirty="0">
                <a:solidFill>
                  <a:srgbClr val="6600FF"/>
                </a:solidFill>
              </a:rPr>
              <a:t>1</a:t>
            </a:r>
            <a:r>
              <a:rPr lang="zh-CN" altLang="en-US" sz="1400" dirty="0">
                <a:solidFill>
                  <a:srgbClr val="6600FF"/>
                </a:solidFill>
              </a:rPr>
              <a:t>级别第三，输出编码</a:t>
            </a:r>
            <a:r>
              <a:rPr lang="en-US" altLang="zh-CN" sz="1400" dirty="0">
                <a:solidFill>
                  <a:srgbClr val="6600FF"/>
                </a:solidFill>
              </a:rPr>
              <a:t>01</a:t>
            </a:r>
            <a:r>
              <a:rPr lang="zh-CN" altLang="en-US" sz="1400" dirty="0">
                <a:solidFill>
                  <a:srgbClr val="6600FF"/>
                </a:solidFill>
              </a:rPr>
              <a:t>，</a:t>
            </a:r>
            <a:r>
              <a:rPr lang="en-US" altLang="zh-CN" sz="1400" dirty="0" err="1">
                <a:solidFill>
                  <a:srgbClr val="6600FF"/>
                </a:solidFill>
              </a:rPr>
              <a:t>Eo</a:t>
            </a:r>
            <a:r>
              <a:rPr lang="zh-CN" altLang="en-US" sz="1400" dirty="0">
                <a:solidFill>
                  <a:srgbClr val="6600FF"/>
                </a:solidFill>
              </a:rPr>
              <a:t>为</a:t>
            </a:r>
            <a:r>
              <a:rPr lang="en-US" altLang="zh-CN" sz="1400" dirty="0">
                <a:solidFill>
                  <a:srgbClr val="6600FF"/>
                </a:solidFill>
              </a:rPr>
              <a:t>1</a:t>
            </a:r>
          </a:p>
          <a:p>
            <a:pPr eaLnBrk="1" hangingPunct="1">
              <a:lnSpc>
                <a:spcPct val="120000"/>
              </a:lnSpc>
              <a:buFont typeface="Wingdings" panose="05000000000000000000" pitchFamily="2" charset="2"/>
              <a:buNone/>
            </a:pPr>
            <a:r>
              <a:rPr lang="en-US" altLang="zh-CN" sz="1800" dirty="0"/>
              <a:t>      else if (I[0]==1) begin A=2'b00; </a:t>
            </a:r>
            <a:r>
              <a:rPr lang="en-US" altLang="zh-CN" sz="1800" dirty="0" err="1"/>
              <a:t>Eo</a:t>
            </a:r>
            <a:r>
              <a:rPr lang="en-US" altLang="zh-CN" sz="1800" dirty="0"/>
              <a:t>=1;end  </a:t>
            </a:r>
            <a:r>
              <a:rPr lang="en-US" altLang="zh-CN" sz="1400" dirty="0">
                <a:solidFill>
                  <a:srgbClr val="6600FF"/>
                </a:solidFill>
              </a:rPr>
              <a:t>//I[0]</a:t>
            </a:r>
            <a:r>
              <a:rPr lang="zh-CN" altLang="en-US" sz="1400" dirty="0">
                <a:solidFill>
                  <a:srgbClr val="6600FF"/>
                </a:solidFill>
              </a:rPr>
              <a:t>为</a:t>
            </a:r>
            <a:r>
              <a:rPr lang="en-US" altLang="zh-CN" sz="1400" dirty="0">
                <a:solidFill>
                  <a:srgbClr val="6600FF"/>
                </a:solidFill>
              </a:rPr>
              <a:t>1</a:t>
            </a:r>
            <a:r>
              <a:rPr lang="zh-CN" altLang="en-US" sz="1400" dirty="0">
                <a:solidFill>
                  <a:srgbClr val="6600FF"/>
                </a:solidFill>
              </a:rPr>
              <a:t>级别最低，输出编码</a:t>
            </a:r>
            <a:r>
              <a:rPr lang="en-US" altLang="zh-CN" sz="1400" dirty="0">
                <a:solidFill>
                  <a:srgbClr val="6600FF"/>
                </a:solidFill>
              </a:rPr>
              <a:t>00</a:t>
            </a:r>
            <a:r>
              <a:rPr lang="zh-CN" altLang="en-US" sz="1400" dirty="0">
                <a:solidFill>
                  <a:srgbClr val="6600FF"/>
                </a:solidFill>
              </a:rPr>
              <a:t>，</a:t>
            </a:r>
            <a:r>
              <a:rPr lang="en-US" altLang="zh-CN" sz="1400" dirty="0" err="1">
                <a:solidFill>
                  <a:srgbClr val="6600FF"/>
                </a:solidFill>
              </a:rPr>
              <a:t>Eo</a:t>
            </a:r>
            <a:r>
              <a:rPr lang="zh-CN" altLang="en-US" sz="1400" dirty="0">
                <a:solidFill>
                  <a:srgbClr val="6600FF"/>
                </a:solidFill>
              </a:rPr>
              <a:t>为</a:t>
            </a:r>
            <a:r>
              <a:rPr lang="en-US" altLang="zh-CN" sz="1400" dirty="0">
                <a:solidFill>
                  <a:srgbClr val="6600FF"/>
                </a:solidFill>
              </a:rPr>
              <a:t>1</a:t>
            </a:r>
          </a:p>
          <a:p>
            <a:pPr eaLnBrk="1" hangingPunct="1">
              <a:lnSpc>
                <a:spcPct val="120000"/>
              </a:lnSpc>
              <a:buFont typeface="Wingdings" panose="05000000000000000000" pitchFamily="2" charset="2"/>
              <a:buNone/>
            </a:pPr>
            <a:r>
              <a:rPr lang="en-US" altLang="zh-CN" sz="1800" dirty="0"/>
              <a:t>      else if (I==4'b0000) begin A=2'b00; </a:t>
            </a:r>
            <a:r>
              <a:rPr lang="en-US" altLang="zh-CN" sz="1800" dirty="0" err="1"/>
              <a:t>Eo</a:t>
            </a:r>
            <a:r>
              <a:rPr lang="en-US" altLang="zh-CN" sz="1800" dirty="0"/>
              <a:t>=0;end</a:t>
            </a:r>
            <a:r>
              <a:rPr lang="en-US" altLang="zh-CN" sz="1400" dirty="0">
                <a:solidFill>
                  <a:srgbClr val="6600FF"/>
                </a:solidFill>
              </a:rPr>
              <a:t>//I</a:t>
            </a:r>
            <a:r>
              <a:rPr lang="zh-CN" altLang="en-US" sz="1400" dirty="0">
                <a:solidFill>
                  <a:srgbClr val="6600FF"/>
                </a:solidFill>
              </a:rPr>
              <a:t>值为全</a:t>
            </a:r>
            <a:r>
              <a:rPr lang="en-US" altLang="zh-CN" sz="1400" dirty="0">
                <a:solidFill>
                  <a:srgbClr val="6600FF"/>
                </a:solidFill>
              </a:rPr>
              <a:t>0</a:t>
            </a:r>
            <a:r>
              <a:rPr lang="zh-CN" altLang="en-US" sz="1400" dirty="0">
                <a:solidFill>
                  <a:srgbClr val="6600FF"/>
                </a:solidFill>
              </a:rPr>
              <a:t>，输出</a:t>
            </a:r>
            <a:r>
              <a:rPr lang="en-US" altLang="zh-CN" sz="1400" dirty="0" err="1">
                <a:solidFill>
                  <a:srgbClr val="6600FF"/>
                </a:solidFill>
              </a:rPr>
              <a:t>Eo</a:t>
            </a:r>
            <a:r>
              <a:rPr lang="en-US" altLang="zh-CN" sz="1400" dirty="0">
                <a:solidFill>
                  <a:srgbClr val="6600FF"/>
                </a:solidFill>
              </a:rPr>
              <a:t>=0</a:t>
            </a:r>
            <a:r>
              <a:rPr lang="zh-CN" altLang="en-US" sz="1400" dirty="0">
                <a:solidFill>
                  <a:srgbClr val="6600FF"/>
                </a:solidFill>
              </a:rPr>
              <a:t>，编码无效</a:t>
            </a:r>
          </a:p>
          <a:p>
            <a:pPr eaLnBrk="1" hangingPunct="1">
              <a:lnSpc>
                <a:spcPct val="120000"/>
              </a:lnSpc>
              <a:buFont typeface="Wingdings" panose="05000000000000000000" pitchFamily="2" charset="2"/>
              <a:buNone/>
            </a:pPr>
            <a:r>
              <a:rPr lang="zh-CN" altLang="en-US" sz="1800" dirty="0"/>
              <a:t>   </a:t>
            </a:r>
            <a:r>
              <a:rPr lang="en-US" altLang="zh-CN" sz="1800" dirty="0"/>
              <a:t>end	</a:t>
            </a:r>
            <a:r>
              <a:rPr lang="en-US" altLang="zh-CN" sz="1800" dirty="0">
                <a:solidFill>
                  <a:srgbClr val="6600FF"/>
                </a:solidFill>
              </a:rPr>
              <a:t>//</a:t>
            </a:r>
            <a:r>
              <a:rPr lang="zh-CN" altLang="en-US" sz="1800" dirty="0">
                <a:solidFill>
                  <a:srgbClr val="6600FF"/>
                </a:solidFill>
              </a:rPr>
              <a:t>过程结束</a:t>
            </a:r>
          </a:p>
          <a:p>
            <a:pPr eaLnBrk="1" hangingPunct="1">
              <a:lnSpc>
                <a:spcPct val="120000"/>
              </a:lnSpc>
              <a:buFont typeface="Wingdings" panose="05000000000000000000" pitchFamily="2" charset="2"/>
              <a:buNone/>
            </a:pPr>
            <a:r>
              <a:rPr lang="en-US" altLang="zh-CN" sz="1800" dirty="0" err="1"/>
              <a:t>endmodule</a:t>
            </a:r>
            <a:endParaRPr lang="en-US" altLang="zh-CN" sz="1800" dirty="0"/>
          </a:p>
        </p:txBody>
      </p:sp>
      <p:sp>
        <p:nvSpPr>
          <p:cNvPr id="4" name="Rectangle 18"/>
          <p:cNvSpPr>
            <a:spLocks noChangeArrowheads="1"/>
          </p:cNvSpPr>
          <p:nvPr/>
        </p:nvSpPr>
        <p:spPr bwMode="auto">
          <a:xfrm>
            <a:off x="117475" y="1257300"/>
            <a:ext cx="9026525" cy="4648200"/>
          </a:xfrm>
          <a:prstGeom prst="rect">
            <a:avLst/>
          </a:prstGeom>
          <a:solidFill>
            <a:srgbClr val="99CCFF">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5" name="Rectangle 18"/>
          <p:cNvSpPr>
            <a:spLocks noChangeArrowheads="1"/>
          </p:cNvSpPr>
          <p:nvPr/>
        </p:nvSpPr>
        <p:spPr bwMode="auto">
          <a:xfrm>
            <a:off x="201613" y="3124200"/>
            <a:ext cx="8942387" cy="2717800"/>
          </a:xfrm>
          <a:prstGeom prst="rect">
            <a:avLst/>
          </a:prstGeom>
          <a:solidFill>
            <a:srgbClr val="FF00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6" name="表格 5"/>
          <p:cNvGraphicFramePr>
            <a:graphicFrameLocks noGrp="1"/>
          </p:cNvGraphicFramePr>
          <p:nvPr>
            <p:extLst>
              <p:ext uri="{D42A27DB-BD31-4B8C-83A1-F6EECF244321}">
                <p14:modId xmlns:p14="http://schemas.microsoft.com/office/powerpoint/2010/main" val="1534270516"/>
              </p:ext>
            </p:extLst>
          </p:nvPr>
        </p:nvGraphicFramePr>
        <p:xfrm>
          <a:off x="5453743" y="52386"/>
          <a:ext cx="3636964" cy="2378076"/>
        </p:xfrm>
        <a:graphic>
          <a:graphicData uri="http://schemas.openxmlformats.org/drawingml/2006/table">
            <a:tbl>
              <a:tblPr/>
              <a:tblGrid>
                <a:gridCol w="518480">
                  <a:extLst>
                    <a:ext uri="{9D8B030D-6E8A-4147-A177-3AD203B41FA5}">
                      <a16:colId xmlns:a16="http://schemas.microsoft.com/office/drawing/2014/main" val="20000"/>
                    </a:ext>
                  </a:extLst>
                </a:gridCol>
                <a:gridCol w="521739">
                  <a:extLst>
                    <a:ext uri="{9D8B030D-6E8A-4147-A177-3AD203B41FA5}">
                      <a16:colId xmlns:a16="http://schemas.microsoft.com/office/drawing/2014/main" val="20001"/>
                    </a:ext>
                  </a:extLst>
                </a:gridCol>
                <a:gridCol w="518479">
                  <a:extLst>
                    <a:ext uri="{9D8B030D-6E8A-4147-A177-3AD203B41FA5}">
                      <a16:colId xmlns:a16="http://schemas.microsoft.com/office/drawing/2014/main" val="20002"/>
                    </a:ext>
                  </a:extLst>
                </a:gridCol>
                <a:gridCol w="533697">
                  <a:extLst>
                    <a:ext uri="{9D8B030D-6E8A-4147-A177-3AD203B41FA5}">
                      <a16:colId xmlns:a16="http://schemas.microsoft.com/office/drawing/2014/main" val="20003"/>
                    </a:ext>
                  </a:extLst>
                </a:gridCol>
                <a:gridCol w="507609">
                  <a:extLst>
                    <a:ext uri="{9D8B030D-6E8A-4147-A177-3AD203B41FA5}">
                      <a16:colId xmlns:a16="http://schemas.microsoft.com/office/drawing/2014/main" val="20004"/>
                    </a:ext>
                  </a:extLst>
                </a:gridCol>
                <a:gridCol w="518480">
                  <a:extLst>
                    <a:ext uri="{9D8B030D-6E8A-4147-A177-3AD203B41FA5}">
                      <a16:colId xmlns:a16="http://schemas.microsoft.com/office/drawing/2014/main" val="20005"/>
                    </a:ext>
                  </a:extLst>
                </a:gridCol>
                <a:gridCol w="518480">
                  <a:extLst>
                    <a:ext uri="{9D8B030D-6E8A-4147-A177-3AD203B41FA5}">
                      <a16:colId xmlns:a16="http://schemas.microsoft.com/office/drawing/2014/main" val="20006"/>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2</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I</a:t>
                      </a:r>
                      <a:r>
                        <a:rPr kumimoji="0" lang="en-US" altLang="zh-CN" sz="2000" b="1" i="0" u="none" strike="noStrike" cap="none" normalizeH="0" baseline="-25000" dirty="0">
                          <a:ln>
                            <a:noFill/>
                          </a:ln>
                          <a:solidFill>
                            <a:schemeClr val="tx1"/>
                          </a:solidFill>
                          <a:effectLst/>
                          <a:latin typeface="+mj-ea"/>
                          <a:ea typeface="+mj-ea"/>
                        </a:rPr>
                        <a:t>3</a:t>
                      </a:r>
                      <a:endParaRPr kumimoji="0" lang="en-US" altLang="zh-CN" sz="20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1</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A</a:t>
                      </a:r>
                      <a:r>
                        <a:rPr kumimoji="0" lang="en-US" altLang="zh-CN" sz="2000" b="1" i="0" u="none" strike="noStrike" cap="none" normalizeH="0" baseline="-25000" dirty="0">
                          <a:ln>
                            <a:noFill/>
                          </a:ln>
                          <a:solidFill>
                            <a:schemeClr val="tx1"/>
                          </a:solidFill>
                          <a:effectLst/>
                          <a:latin typeface="+mj-ea"/>
                          <a:ea typeface="+mj-ea"/>
                        </a:rPr>
                        <a:t>0</a:t>
                      </a:r>
                      <a:endParaRPr kumimoji="0" lang="en-US" altLang="zh-CN" sz="1800" b="1" i="0" u="none" strike="noStrike" cap="none" normalizeH="0" baseline="0" dirty="0">
                        <a:ln>
                          <a:noFill/>
                        </a:ln>
                        <a:solidFill>
                          <a:schemeClr val="tx1"/>
                        </a:solidFill>
                        <a:effectLst/>
                        <a:latin typeface="+mj-ea"/>
                        <a:ea typeface="+mj-ea"/>
                      </a:endParaRPr>
                    </a:p>
                  </a:txBody>
                  <a:tcPr marL="91463" marR="91463"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defRPr/>
                      </a:pPr>
                      <a:r>
                        <a:rPr kumimoji="0" lang="en-US" altLang="zh-CN" sz="1800" b="1" i="0" u="none" strike="noStrike" kern="1200" cap="none" normalizeH="0" baseline="0" dirty="0">
                          <a:ln>
                            <a:noFill/>
                          </a:ln>
                          <a:solidFill>
                            <a:schemeClr val="tx1"/>
                          </a:solidFill>
                          <a:effectLst/>
                          <a:latin typeface="+mj-ea"/>
                          <a:ea typeface="+mn-ea"/>
                          <a:cs typeface="+mn-cs"/>
                        </a:rPr>
                        <a:t>E</a:t>
                      </a:r>
                      <a:r>
                        <a:rPr kumimoji="0" lang="en-US" altLang="zh-CN" sz="1800" b="1" i="0" u="none" strike="noStrike" kern="1200" cap="none" normalizeH="0" baseline="-25000" dirty="0">
                          <a:ln>
                            <a:noFill/>
                          </a:ln>
                          <a:solidFill>
                            <a:schemeClr val="tx1"/>
                          </a:solidFill>
                          <a:effectLst/>
                          <a:latin typeface="+mj-ea"/>
                          <a:ea typeface="+mn-ea"/>
                          <a:cs typeface="+mn-cs"/>
                        </a:rPr>
                        <a:t>O</a:t>
                      </a:r>
                      <a:endParaRPr kumimoji="0" lang="en-US" altLang="zh-CN" sz="1600" b="1" i="0" u="none" strike="noStrike" kern="1200" cap="none" normalizeH="0" baseline="0" dirty="0">
                        <a:ln>
                          <a:noFill/>
                        </a:ln>
                        <a:solidFill>
                          <a:schemeClr val="tx1"/>
                        </a:solidFill>
                        <a:effectLst/>
                        <a:latin typeface="+mj-ea"/>
                        <a:ea typeface="+mn-ea"/>
                        <a:cs typeface="+mn-cs"/>
                      </a:endParaRP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X</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0</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tx1"/>
                          </a:solidFill>
                          <a:effectLst/>
                          <a:latin typeface="+mj-ea"/>
                          <a:ea typeface="+mj-ea"/>
                        </a:rPr>
                        <a:t>1</a:t>
                      </a:r>
                    </a:p>
                  </a:txBody>
                  <a:tcPr marL="91454" marR="9145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3200"/>
              <a:t>74HC148 </a:t>
            </a:r>
          </a:p>
        </p:txBody>
      </p:sp>
      <p:sp>
        <p:nvSpPr>
          <p:cNvPr id="34819" name="Rectangle 3"/>
          <p:cNvSpPr>
            <a:spLocks noGrp="1" noChangeArrowheads="1"/>
          </p:cNvSpPr>
          <p:nvPr>
            <p:ph type="body" idx="1"/>
          </p:nvPr>
        </p:nvSpPr>
        <p:spPr>
          <a:xfrm>
            <a:off x="179388" y="836613"/>
            <a:ext cx="4591050" cy="5805487"/>
          </a:xfrm>
        </p:spPr>
        <p:txBody>
          <a:bodyPr/>
          <a:lstStyle/>
          <a:p>
            <a:pPr eaLnBrk="1" hangingPunct="1">
              <a:lnSpc>
                <a:spcPct val="140000"/>
              </a:lnSpc>
            </a:pPr>
            <a:r>
              <a:rPr lang="en-US" altLang="zh-CN" sz="2400" dirty="0"/>
              <a:t>8</a:t>
            </a:r>
            <a:r>
              <a:rPr lang="zh-CN" altLang="en-US" sz="2400" dirty="0"/>
              <a:t>线</a:t>
            </a:r>
            <a:r>
              <a:rPr lang="en-US" altLang="zh-CN" sz="2400" dirty="0"/>
              <a:t>-3</a:t>
            </a:r>
            <a:r>
              <a:rPr lang="zh-CN" altLang="en-US" sz="2400" dirty="0"/>
              <a:t>线二进制优先编码器</a:t>
            </a:r>
            <a:endParaRPr lang="en-US" altLang="zh-CN" sz="2400" dirty="0"/>
          </a:p>
          <a:p>
            <a:pPr eaLnBrk="1" hangingPunct="1">
              <a:lnSpc>
                <a:spcPct val="140000"/>
              </a:lnSpc>
            </a:pPr>
            <a:r>
              <a:rPr lang="zh-CN" altLang="en-US" sz="2400" dirty="0">
                <a:solidFill>
                  <a:srgbClr val="0000FF"/>
                </a:solidFill>
              </a:rPr>
              <a:t>输入信号：</a:t>
            </a:r>
            <a:endParaRPr lang="en-US" altLang="zh-CN" sz="2400" dirty="0">
              <a:solidFill>
                <a:srgbClr val="0000FF"/>
              </a:solidFill>
            </a:endParaRPr>
          </a:p>
          <a:p>
            <a:pPr lvl="1" eaLnBrk="1" hangingPunct="1">
              <a:lnSpc>
                <a:spcPct val="140000"/>
              </a:lnSpc>
            </a:pPr>
            <a:r>
              <a:rPr lang="en-US" altLang="zh-CN" sz="2000" dirty="0"/>
              <a:t>8</a:t>
            </a:r>
            <a:r>
              <a:rPr lang="zh-CN" altLang="en-US" sz="2000" dirty="0"/>
              <a:t>个引脚：</a:t>
            </a:r>
            <a:r>
              <a:rPr lang="en-US" altLang="zh-CN" sz="2000" dirty="0"/>
              <a:t>0 ~ 7</a:t>
            </a:r>
            <a:r>
              <a:rPr lang="zh-CN" altLang="en-US" sz="2000" dirty="0"/>
              <a:t>，低电平有效</a:t>
            </a:r>
            <a:endParaRPr lang="en-US" altLang="zh-CN" sz="2000" dirty="0"/>
          </a:p>
          <a:p>
            <a:pPr lvl="1" eaLnBrk="1" hangingPunct="1">
              <a:lnSpc>
                <a:spcPct val="140000"/>
              </a:lnSpc>
            </a:pPr>
            <a:r>
              <a:rPr lang="en-US" altLang="zh-CN" sz="2000" dirty="0"/>
              <a:t>7</a:t>
            </a:r>
            <a:r>
              <a:rPr lang="zh-CN" altLang="en-US" sz="2000" dirty="0"/>
              <a:t>级别最高，</a:t>
            </a:r>
            <a:r>
              <a:rPr lang="en-US" altLang="zh-CN" sz="2000" dirty="0"/>
              <a:t>0</a:t>
            </a:r>
            <a:r>
              <a:rPr lang="zh-CN" altLang="en-US" sz="2000" dirty="0"/>
              <a:t>级别最低。</a:t>
            </a:r>
            <a:endParaRPr lang="en-US" altLang="zh-CN" sz="2000" dirty="0"/>
          </a:p>
          <a:p>
            <a:pPr eaLnBrk="1" hangingPunct="1">
              <a:lnSpc>
                <a:spcPct val="140000"/>
              </a:lnSpc>
            </a:pPr>
            <a:r>
              <a:rPr lang="zh-CN" altLang="en-US" sz="2400" dirty="0">
                <a:solidFill>
                  <a:srgbClr val="0000FF"/>
                </a:solidFill>
              </a:rPr>
              <a:t>输出引脚</a:t>
            </a:r>
            <a:r>
              <a:rPr lang="zh-CN" altLang="en-US" sz="2400" dirty="0"/>
              <a:t>：</a:t>
            </a:r>
            <a:endParaRPr lang="en-US" altLang="zh-CN" sz="2400" dirty="0"/>
          </a:p>
          <a:p>
            <a:pPr lvl="1" eaLnBrk="1" hangingPunct="1">
              <a:lnSpc>
                <a:spcPct val="140000"/>
              </a:lnSpc>
            </a:pPr>
            <a:r>
              <a:rPr lang="en-US" altLang="zh-CN" sz="2000" dirty="0"/>
              <a:t>A</a:t>
            </a:r>
            <a:r>
              <a:rPr lang="en-US" altLang="zh-CN" sz="2000" baseline="-25000" dirty="0"/>
              <a:t>2</a:t>
            </a:r>
            <a:r>
              <a:rPr lang="zh-CN" altLang="en-US" sz="2000" dirty="0"/>
              <a:t>、</a:t>
            </a:r>
            <a:r>
              <a:rPr lang="en-US" altLang="zh-CN" sz="2000" dirty="0"/>
              <a:t>A</a:t>
            </a:r>
            <a:r>
              <a:rPr lang="en-US" altLang="zh-CN" sz="2000" baseline="-25000" dirty="0"/>
              <a:t>1</a:t>
            </a:r>
            <a:r>
              <a:rPr lang="zh-CN" altLang="en-US" sz="2000" dirty="0"/>
              <a:t>、</a:t>
            </a:r>
            <a:r>
              <a:rPr lang="en-US" altLang="zh-CN" sz="2000" dirty="0"/>
              <a:t>A</a:t>
            </a:r>
            <a:r>
              <a:rPr lang="en-US" altLang="zh-CN" sz="2000" baseline="-25000" dirty="0"/>
              <a:t>0</a:t>
            </a:r>
            <a:endParaRPr lang="en-US" altLang="zh-CN" sz="2000" dirty="0"/>
          </a:p>
          <a:p>
            <a:pPr lvl="1" eaLnBrk="1" hangingPunct="1">
              <a:lnSpc>
                <a:spcPct val="140000"/>
              </a:lnSpc>
            </a:pPr>
            <a:r>
              <a:rPr lang="zh-CN" altLang="en-US" sz="2000" dirty="0"/>
              <a:t>输出编码为反码形式。</a:t>
            </a:r>
            <a:endParaRPr lang="en-US" altLang="zh-CN" sz="2000" dirty="0"/>
          </a:p>
          <a:p>
            <a:pPr eaLnBrk="1" hangingPunct="1">
              <a:lnSpc>
                <a:spcPct val="140000"/>
              </a:lnSpc>
            </a:pPr>
            <a:r>
              <a:rPr lang="en-US" altLang="zh-CN" sz="2400" dirty="0"/>
              <a:t>E</a:t>
            </a:r>
            <a:r>
              <a:rPr lang="en-US" altLang="zh-CN" sz="2400" baseline="-25000" dirty="0"/>
              <a:t>I</a:t>
            </a:r>
            <a:r>
              <a:rPr lang="zh-CN" altLang="en-US" sz="2400" dirty="0"/>
              <a:t>为</a:t>
            </a:r>
            <a:r>
              <a:rPr lang="zh-CN" altLang="en-US" sz="2400" dirty="0">
                <a:solidFill>
                  <a:srgbClr val="0000FF"/>
                </a:solidFill>
              </a:rPr>
              <a:t>使能输入端</a:t>
            </a:r>
            <a:r>
              <a:rPr lang="zh-CN" altLang="en-US" sz="2400" dirty="0"/>
              <a:t>；</a:t>
            </a:r>
            <a:endParaRPr lang="en-US" altLang="zh-CN" sz="2400" dirty="0"/>
          </a:p>
          <a:p>
            <a:pPr eaLnBrk="1" hangingPunct="1">
              <a:lnSpc>
                <a:spcPct val="140000"/>
              </a:lnSpc>
            </a:pPr>
            <a:r>
              <a:rPr lang="en-US" altLang="zh-CN" sz="2400" dirty="0"/>
              <a:t>E</a:t>
            </a:r>
            <a:r>
              <a:rPr lang="en-US" altLang="zh-CN" sz="2400" baseline="-25000" dirty="0"/>
              <a:t>O</a:t>
            </a:r>
            <a:r>
              <a:rPr lang="zh-CN" altLang="en-US" sz="2400" dirty="0"/>
              <a:t>为</a:t>
            </a:r>
            <a:r>
              <a:rPr lang="zh-CN" altLang="en-US" sz="2400" dirty="0">
                <a:solidFill>
                  <a:srgbClr val="0000FF"/>
                </a:solidFill>
              </a:rPr>
              <a:t>使能输出端</a:t>
            </a:r>
            <a:r>
              <a:rPr lang="zh-CN" altLang="en-US" sz="2400" dirty="0"/>
              <a:t>；</a:t>
            </a:r>
            <a:endParaRPr lang="en-US" altLang="zh-CN" sz="2400" dirty="0"/>
          </a:p>
          <a:p>
            <a:pPr eaLnBrk="1" hangingPunct="1">
              <a:lnSpc>
                <a:spcPct val="140000"/>
              </a:lnSpc>
            </a:pPr>
            <a:r>
              <a:rPr lang="en-US" altLang="zh-CN" sz="2400" dirty="0"/>
              <a:t>G</a:t>
            </a:r>
            <a:r>
              <a:rPr lang="en-US" altLang="zh-CN" sz="2400" baseline="-25000" dirty="0"/>
              <a:t>S</a:t>
            </a:r>
            <a:r>
              <a:rPr lang="zh-CN" altLang="en-US" sz="2400" dirty="0"/>
              <a:t>为</a:t>
            </a:r>
            <a:r>
              <a:rPr lang="zh-CN" altLang="en-US" sz="2400" dirty="0">
                <a:solidFill>
                  <a:srgbClr val="0000FF"/>
                </a:solidFill>
              </a:rPr>
              <a:t>扩展编码输出端</a:t>
            </a:r>
            <a:r>
              <a:rPr lang="zh-CN" altLang="en-US" sz="2400" dirty="0"/>
              <a:t>。 </a:t>
            </a: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363" y="1625600"/>
            <a:ext cx="3098800"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04"/>
          <p:cNvGraphicFramePr>
            <a:graphicFrameLocks noGrp="1"/>
          </p:cNvGraphicFramePr>
          <p:nvPr>
            <p:ph idx="4294967295"/>
          </p:nvPr>
        </p:nvGraphicFramePr>
        <p:xfrm>
          <a:off x="139700" y="2878138"/>
          <a:ext cx="8424862" cy="3836988"/>
        </p:xfrm>
        <a:graphic>
          <a:graphicData uri="http://schemas.openxmlformats.org/drawingml/2006/table">
            <a:tbl>
              <a:tblPr/>
              <a:tblGrid>
                <a:gridCol w="53975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06425">
                  <a:extLst>
                    <a:ext uri="{9D8B030D-6E8A-4147-A177-3AD203B41FA5}">
                      <a16:colId xmlns:a16="http://schemas.microsoft.com/office/drawing/2014/main" val="20002"/>
                    </a:ext>
                  </a:extLst>
                </a:gridCol>
                <a:gridCol w="604837">
                  <a:extLst>
                    <a:ext uri="{9D8B030D-6E8A-4147-A177-3AD203B41FA5}">
                      <a16:colId xmlns:a16="http://schemas.microsoft.com/office/drawing/2014/main" val="20003"/>
                    </a:ext>
                  </a:extLst>
                </a:gridCol>
                <a:gridCol w="606425">
                  <a:extLst>
                    <a:ext uri="{9D8B030D-6E8A-4147-A177-3AD203B41FA5}">
                      <a16:colId xmlns:a16="http://schemas.microsoft.com/office/drawing/2014/main" val="20004"/>
                    </a:ext>
                  </a:extLst>
                </a:gridCol>
                <a:gridCol w="603250">
                  <a:extLst>
                    <a:ext uri="{9D8B030D-6E8A-4147-A177-3AD203B41FA5}">
                      <a16:colId xmlns:a16="http://schemas.microsoft.com/office/drawing/2014/main" val="20005"/>
                    </a:ext>
                  </a:extLst>
                </a:gridCol>
                <a:gridCol w="604838">
                  <a:extLst>
                    <a:ext uri="{9D8B030D-6E8A-4147-A177-3AD203B41FA5}">
                      <a16:colId xmlns:a16="http://schemas.microsoft.com/office/drawing/2014/main" val="20006"/>
                    </a:ext>
                  </a:extLst>
                </a:gridCol>
                <a:gridCol w="608012">
                  <a:extLst>
                    <a:ext uri="{9D8B030D-6E8A-4147-A177-3AD203B41FA5}">
                      <a16:colId xmlns:a16="http://schemas.microsoft.com/office/drawing/2014/main" val="20007"/>
                    </a:ext>
                  </a:extLst>
                </a:gridCol>
                <a:gridCol w="641350">
                  <a:extLst>
                    <a:ext uri="{9D8B030D-6E8A-4147-A177-3AD203B41FA5}">
                      <a16:colId xmlns:a16="http://schemas.microsoft.com/office/drawing/2014/main" val="20008"/>
                    </a:ext>
                  </a:extLst>
                </a:gridCol>
                <a:gridCol w="566738">
                  <a:extLst>
                    <a:ext uri="{9D8B030D-6E8A-4147-A177-3AD203B41FA5}">
                      <a16:colId xmlns:a16="http://schemas.microsoft.com/office/drawing/2014/main" val="20009"/>
                    </a:ext>
                  </a:extLst>
                </a:gridCol>
                <a:gridCol w="603250">
                  <a:extLst>
                    <a:ext uri="{9D8B030D-6E8A-4147-A177-3AD203B41FA5}">
                      <a16:colId xmlns:a16="http://schemas.microsoft.com/office/drawing/2014/main" val="20010"/>
                    </a:ext>
                  </a:extLst>
                </a:gridCol>
                <a:gridCol w="593725">
                  <a:extLst>
                    <a:ext uri="{9D8B030D-6E8A-4147-A177-3AD203B41FA5}">
                      <a16:colId xmlns:a16="http://schemas.microsoft.com/office/drawing/2014/main" val="20011"/>
                    </a:ext>
                  </a:extLst>
                </a:gridCol>
                <a:gridCol w="619125">
                  <a:extLst>
                    <a:ext uri="{9D8B030D-6E8A-4147-A177-3AD203B41FA5}">
                      <a16:colId xmlns:a16="http://schemas.microsoft.com/office/drawing/2014/main" val="20012"/>
                    </a:ext>
                  </a:extLst>
                </a:gridCol>
                <a:gridCol w="604837">
                  <a:extLst>
                    <a:ext uri="{9D8B030D-6E8A-4147-A177-3AD203B41FA5}">
                      <a16:colId xmlns:a16="http://schemas.microsoft.com/office/drawing/2014/main" val="20013"/>
                    </a:ext>
                  </a:extLst>
                </a:gridCol>
              </a:tblGrid>
              <a:tr h="3352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E</a:t>
                      </a:r>
                      <a:r>
                        <a:rPr kumimoji="0" lang="en-US" altLang="zh-CN" sz="1600" b="1" i="0" u="none" strike="noStrike" cap="none" normalizeH="0" baseline="-25000" dirty="0">
                          <a:ln>
                            <a:noFill/>
                          </a:ln>
                          <a:solidFill>
                            <a:schemeClr val="tx1"/>
                          </a:solidFill>
                          <a:effectLst/>
                          <a:latin typeface="+mn-ea"/>
                          <a:ea typeface="+mn-ea"/>
                        </a:rPr>
                        <a:t>I</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2</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3</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4</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5</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6</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mn-ea"/>
                          <a:ea typeface="+mn-ea"/>
                        </a:rPr>
                        <a:t>I</a:t>
                      </a:r>
                      <a:r>
                        <a:rPr kumimoji="0" lang="en-US" altLang="zh-CN" sz="1600" b="1" i="0" u="none" strike="noStrike" cap="none" normalizeH="0" baseline="-25000" dirty="0">
                          <a:ln>
                            <a:noFill/>
                          </a:ln>
                          <a:solidFill>
                            <a:schemeClr val="tx1"/>
                          </a:solidFill>
                          <a:effectLst/>
                          <a:latin typeface="+mn-ea"/>
                          <a:ea typeface="+mn-ea"/>
                        </a:rPr>
                        <a:t>7</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A</a:t>
                      </a:r>
                      <a:r>
                        <a:rPr kumimoji="0" lang="en-US" altLang="zh-CN" sz="1600" b="1" i="0" u="none" strike="noStrike" cap="none" normalizeH="0" baseline="-25000" dirty="0">
                          <a:ln>
                            <a:noFill/>
                          </a:ln>
                          <a:solidFill>
                            <a:schemeClr val="tx1"/>
                          </a:solidFill>
                          <a:effectLst/>
                          <a:latin typeface="+mn-ea"/>
                          <a:ea typeface="+mn-ea"/>
                        </a:rPr>
                        <a:t>2</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A</a:t>
                      </a:r>
                      <a:r>
                        <a:rPr kumimoji="0" lang="en-US" altLang="zh-CN" sz="1600" b="1" i="0" u="none" strike="noStrike" cap="none" normalizeH="0" baseline="-2500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A</a:t>
                      </a:r>
                      <a:r>
                        <a:rPr kumimoji="0" lang="en-US" altLang="zh-CN" sz="1600" b="1" i="0" u="none" strike="noStrike" cap="none" normalizeH="0" baseline="-25000" dirty="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G</a:t>
                      </a:r>
                      <a:r>
                        <a:rPr kumimoji="0" lang="en-US" altLang="zh-CN" sz="1600" b="1" i="0" u="none" strike="noStrike" cap="none" normalizeH="0" baseline="-25000" dirty="0">
                          <a:ln>
                            <a:noFill/>
                          </a:ln>
                          <a:solidFill>
                            <a:schemeClr val="tx1"/>
                          </a:solidFill>
                          <a:effectLst/>
                          <a:latin typeface="+mn-ea"/>
                          <a:ea typeface="+mn-ea"/>
                        </a:rPr>
                        <a:t>S</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E</a:t>
                      </a:r>
                      <a:r>
                        <a:rPr kumimoji="0" lang="en-US" altLang="zh-CN" sz="1600" b="1" i="0" u="none" strike="noStrike" cap="none" normalizeH="0" baseline="-25000" dirty="0">
                          <a:ln>
                            <a:noFill/>
                          </a:ln>
                          <a:solidFill>
                            <a:schemeClr val="tx1"/>
                          </a:solidFill>
                          <a:effectLst/>
                          <a:latin typeface="+mn-ea"/>
                          <a:ea typeface="+mn-ea"/>
                        </a:rPr>
                        <a:t>O</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7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3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3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7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3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3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3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07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23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X</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1</a:t>
                      </a:r>
                    </a:p>
                  </a:txBody>
                  <a:tcPr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mn-ea"/>
                          <a:ea typeface="+mn-ea"/>
                        </a:rPr>
                        <a:t>0</a:t>
                      </a:r>
                    </a:p>
                  </a:txBody>
                  <a:tcPr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mn-ea"/>
                          <a:ea typeface="+mn-ea"/>
                        </a:rPr>
                        <a:t>1</a:t>
                      </a:r>
                    </a:p>
                  </a:txBody>
                  <a:tcPr marT="45711" marB="4571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Text Box 8"/>
          <p:cNvSpPr txBox="1">
            <a:spLocks noChangeArrowheads="1"/>
          </p:cNvSpPr>
          <p:nvPr/>
        </p:nvSpPr>
        <p:spPr bwMode="auto">
          <a:xfrm>
            <a:off x="238125" y="584200"/>
            <a:ext cx="6494463" cy="2225675"/>
          </a:xfrm>
          <a:prstGeom prst="rect">
            <a:avLst/>
          </a:prstGeom>
          <a:solidFill>
            <a:schemeClr val="accent3"/>
          </a:solidFill>
          <a:ln>
            <a:noFill/>
          </a:ln>
        </p:spPr>
        <p:txBody>
          <a:bodyPr>
            <a:spAutoFit/>
          </a:bodyPr>
          <a:lstStyle>
            <a:lvl1pPr marL="273050" indent="-273050" eaLnBrk="0" hangingPunct="0">
              <a:defRPr sz="2400">
                <a:solidFill>
                  <a:schemeClr val="tx1"/>
                </a:solidFill>
                <a:latin typeface="Tahoma" pitchFamily="34" charset="0"/>
                <a:ea typeface="宋体" pitchFamily="2" charset="-122"/>
              </a:defRPr>
            </a:lvl1pPr>
            <a:lvl2pPr marL="715963" indent="-263525"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lnSpc>
                <a:spcPct val="110000"/>
              </a:lnSpc>
              <a:buClr>
                <a:srgbClr val="860000"/>
              </a:buClr>
              <a:buFont typeface="Wingdings" pitchFamily="2" charset="2"/>
              <a:buChar char="n"/>
              <a:defRPr/>
            </a:pPr>
            <a:r>
              <a:rPr lang="zh-CN" altLang="en-US" sz="1800" b="1" dirty="0">
                <a:latin typeface="+mn-ea"/>
                <a:ea typeface="+mn-ea"/>
                <a:cs typeface="Arial Unicode MS" pitchFamily="34" charset="-122"/>
              </a:rPr>
              <a:t>当</a:t>
            </a:r>
            <a:r>
              <a:rPr lang="en-US" altLang="zh-CN" sz="1800" b="1" dirty="0">
                <a:latin typeface="+mn-ea"/>
                <a:ea typeface="+mn-ea"/>
                <a:cs typeface="Arial Unicode MS" pitchFamily="34" charset="-122"/>
              </a:rPr>
              <a:t>E</a:t>
            </a:r>
            <a:r>
              <a:rPr lang="en-US" altLang="zh-CN" sz="1800" b="1" baseline="-25000" dirty="0">
                <a:latin typeface="+mn-ea"/>
                <a:ea typeface="+mn-ea"/>
                <a:cs typeface="Arial Unicode MS" pitchFamily="34" charset="-122"/>
              </a:rPr>
              <a:t>I</a:t>
            </a:r>
            <a:r>
              <a:rPr lang="en-US" altLang="zh-CN" sz="1800" b="1" dirty="0">
                <a:latin typeface="+mn-ea"/>
                <a:ea typeface="+mn-ea"/>
                <a:cs typeface="Arial Unicode MS" pitchFamily="34" charset="-122"/>
              </a:rPr>
              <a:t>=1</a:t>
            </a:r>
            <a:r>
              <a:rPr lang="zh-CN" altLang="en-US" sz="1800" b="1" dirty="0">
                <a:latin typeface="+mn-ea"/>
                <a:ea typeface="+mn-ea"/>
                <a:cs typeface="Arial Unicode MS" pitchFamily="34" charset="-122"/>
              </a:rPr>
              <a:t>时，禁止编码， </a:t>
            </a:r>
            <a:r>
              <a:rPr lang="en-US" altLang="zh-CN" sz="1800" b="1" dirty="0">
                <a:latin typeface="+mn-ea"/>
                <a:ea typeface="+mn-ea"/>
                <a:cs typeface="Arial Unicode MS" pitchFamily="34" charset="-122"/>
              </a:rPr>
              <a:t>A</a:t>
            </a:r>
            <a:r>
              <a:rPr lang="en-US" altLang="zh-CN" sz="1800" b="1" baseline="-25000" dirty="0">
                <a:latin typeface="+mn-ea"/>
                <a:ea typeface="+mn-ea"/>
                <a:cs typeface="Arial Unicode MS" pitchFamily="34" charset="-122"/>
              </a:rPr>
              <a:t>2</a:t>
            </a:r>
            <a:r>
              <a:rPr lang="en-US" altLang="zh-CN" sz="1800" b="1" dirty="0">
                <a:latin typeface="+mn-ea"/>
                <a:ea typeface="+mn-ea"/>
                <a:cs typeface="Arial Unicode MS" pitchFamily="34" charset="-122"/>
              </a:rPr>
              <a:t> A</a:t>
            </a:r>
            <a:r>
              <a:rPr lang="en-US" altLang="zh-CN" sz="1800" b="1" baseline="-25000" dirty="0">
                <a:latin typeface="+mn-ea"/>
                <a:ea typeface="+mn-ea"/>
                <a:cs typeface="Arial Unicode MS" pitchFamily="34" charset="-122"/>
              </a:rPr>
              <a:t>1</a:t>
            </a:r>
            <a:r>
              <a:rPr lang="en-US" altLang="zh-CN" sz="1800" b="1" dirty="0">
                <a:latin typeface="+mn-ea"/>
                <a:ea typeface="+mn-ea"/>
                <a:cs typeface="Arial Unicode MS" pitchFamily="34" charset="-122"/>
              </a:rPr>
              <a:t> A</a:t>
            </a:r>
            <a:r>
              <a:rPr lang="en-US" altLang="zh-CN" sz="1800" b="1" baseline="-25000" dirty="0">
                <a:latin typeface="+mn-ea"/>
                <a:ea typeface="+mn-ea"/>
                <a:cs typeface="Arial Unicode MS" pitchFamily="34" charset="-122"/>
              </a:rPr>
              <a:t>0</a:t>
            </a:r>
            <a:r>
              <a:rPr lang="zh-CN" altLang="en-US" sz="1800" b="1" dirty="0">
                <a:latin typeface="+mn-ea"/>
                <a:ea typeface="+mn-ea"/>
                <a:cs typeface="Arial Unicode MS" pitchFamily="34" charset="-122"/>
              </a:rPr>
              <a:t>全为高电平；</a:t>
            </a:r>
          </a:p>
          <a:p>
            <a:pPr eaLnBrk="1" hangingPunct="1">
              <a:lnSpc>
                <a:spcPct val="110000"/>
              </a:lnSpc>
              <a:buClr>
                <a:srgbClr val="860000"/>
              </a:buClr>
              <a:buFont typeface="Wingdings" pitchFamily="2" charset="2"/>
              <a:buChar char="n"/>
              <a:defRPr/>
            </a:pPr>
            <a:r>
              <a:rPr lang="zh-CN" altLang="en-US" sz="1800" b="1" dirty="0">
                <a:latin typeface="+mn-ea"/>
                <a:ea typeface="+mn-ea"/>
                <a:cs typeface="Arial Unicode MS" pitchFamily="34" charset="-122"/>
              </a:rPr>
              <a:t>当</a:t>
            </a:r>
            <a:r>
              <a:rPr lang="en-US" altLang="zh-CN" sz="1800" b="1" dirty="0">
                <a:latin typeface="+mn-ea"/>
                <a:ea typeface="+mn-ea"/>
                <a:cs typeface="Arial Unicode MS" pitchFamily="34" charset="-122"/>
              </a:rPr>
              <a:t>E</a:t>
            </a:r>
            <a:r>
              <a:rPr lang="en-US" altLang="zh-CN" sz="1800" b="1" baseline="-25000" dirty="0">
                <a:latin typeface="+mn-ea"/>
                <a:ea typeface="+mn-ea"/>
                <a:cs typeface="Arial Unicode MS" pitchFamily="34" charset="-122"/>
              </a:rPr>
              <a:t>I</a:t>
            </a:r>
            <a:r>
              <a:rPr lang="en-US" altLang="zh-CN" sz="1800" b="1" dirty="0">
                <a:latin typeface="+mn-ea"/>
                <a:ea typeface="+mn-ea"/>
                <a:cs typeface="Arial Unicode MS" pitchFamily="34" charset="-122"/>
              </a:rPr>
              <a:t>=0</a:t>
            </a:r>
            <a:r>
              <a:rPr lang="zh-CN" altLang="en-US" sz="1800" b="1" dirty="0">
                <a:latin typeface="+mn-ea"/>
                <a:ea typeface="+mn-ea"/>
                <a:cs typeface="Arial Unicode MS" pitchFamily="34" charset="-122"/>
              </a:rPr>
              <a:t>时，允许编码：</a:t>
            </a:r>
          </a:p>
          <a:p>
            <a:pPr lvl="1" eaLnBrk="1" hangingPunct="1">
              <a:lnSpc>
                <a:spcPct val="110000"/>
              </a:lnSpc>
              <a:buClr>
                <a:srgbClr val="860000"/>
              </a:buClr>
              <a:buFont typeface="Wingdings" pitchFamily="2" charset="2"/>
              <a:buChar char="n"/>
              <a:defRPr/>
            </a:pPr>
            <a:r>
              <a:rPr lang="zh-CN" altLang="en-US" sz="1800" b="1" dirty="0">
                <a:latin typeface="+mn-ea"/>
                <a:ea typeface="+mn-ea"/>
                <a:cs typeface="Arial Unicode MS" pitchFamily="34" charset="-122"/>
              </a:rPr>
              <a:t>若无有效输入，则输出都为高电平，</a:t>
            </a:r>
            <a:endParaRPr lang="en-US" altLang="zh-CN" sz="1800" b="1" dirty="0">
              <a:latin typeface="+mn-ea"/>
              <a:ea typeface="+mn-ea"/>
              <a:cs typeface="Arial Unicode MS" pitchFamily="34" charset="-122"/>
            </a:endParaRPr>
          </a:p>
          <a:p>
            <a:pPr lvl="1" eaLnBrk="1" hangingPunct="1">
              <a:lnSpc>
                <a:spcPct val="110000"/>
              </a:lnSpc>
              <a:buClr>
                <a:srgbClr val="860000"/>
              </a:buClr>
              <a:defRPr/>
            </a:pPr>
            <a:r>
              <a:rPr lang="en-US" altLang="zh-CN" sz="1800" b="1" dirty="0">
                <a:latin typeface="+mn-ea"/>
                <a:ea typeface="+mn-ea"/>
                <a:cs typeface="Arial Unicode MS" pitchFamily="34" charset="-122"/>
              </a:rPr>
              <a:t>  </a:t>
            </a:r>
            <a:r>
              <a:rPr lang="zh-CN" altLang="en-US" sz="1800" b="1" dirty="0">
                <a:latin typeface="+mn-ea"/>
                <a:ea typeface="+mn-ea"/>
                <a:cs typeface="Arial Unicode MS" pitchFamily="34" charset="-122"/>
              </a:rPr>
              <a:t>且：扩展输出</a:t>
            </a:r>
            <a:r>
              <a:rPr lang="en-US" altLang="zh-CN" sz="1800" b="1" dirty="0">
                <a:latin typeface="+mn-ea"/>
                <a:ea typeface="+mn-ea"/>
                <a:cs typeface="Arial Unicode MS" pitchFamily="34" charset="-122"/>
              </a:rPr>
              <a:t>G</a:t>
            </a:r>
            <a:r>
              <a:rPr lang="en-US" altLang="zh-CN" sz="1800" b="1" baseline="-25000" dirty="0">
                <a:latin typeface="+mn-ea"/>
                <a:ea typeface="+mn-ea"/>
                <a:cs typeface="Arial Unicode MS" pitchFamily="34" charset="-122"/>
              </a:rPr>
              <a:t>S</a:t>
            </a:r>
            <a:r>
              <a:rPr lang="en-US" altLang="zh-CN" sz="1800" b="1" dirty="0">
                <a:latin typeface="+mn-ea"/>
                <a:ea typeface="+mn-ea"/>
                <a:cs typeface="Arial Unicode MS" pitchFamily="34" charset="-122"/>
              </a:rPr>
              <a:t>=1</a:t>
            </a:r>
            <a:r>
              <a:rPr lang="zh-CN" altLang="en-US" sz="1800" b="1" dirty="0">
                <a:latin typeface="+mn-ea"/>
                <a:ea typeface="+mn-ea"/>
                <a:cs typeface="Arial Unicode MS" pitchFamily="34" charset="-122"/>
              </a:rPr>
              <a:t>，使能输出</a:t>
            </a:r>
            <a:r>
              <a:rPr lang="en-US" altLang="zh-CN" sz="1800" b="1" dirty="0">
                <a:latin typeface="+mn-ea"/>
                <a:ea typeface="+mn-ea"/>
                <a:cs typeface="Arial Unicode MS" pitchFamily="34" charset="-122"/>
              </a:rPr>
              <a:t>E</a:t>
            </a:r>
            <a:r>
              <a:rPr lang="en-US" altLang="zh-CN" sz="1800" b="1" baseline="-25000" dirty="0">
                <a:latin typeface="+mn-ea"/>
                <a:ea typeface="+mn-ea"/>
                <a:cs typeface="Arial Unicode MS" pitchFamily="34" charset="-122"/>
              </a:rPr>
              <a:t>O</a:t>
            </a:r>
            <a:r>
              <a:rPr lang="en-US" altLang="zh-CN" sz="1800" b="1" dirty="0">
                <a:latin typeface="+mn-ea"/>
                <a:ea typeface="+mn-ea"/>
                <a:cs typeface="Arial Unicode MS" pitchFamily="34" charset="-122"/>
              </a:rPr>
              <a:t>=0</a:t>
            </a:r>
            <a:r>
              <a:rPr lang="zh-CN" altLang="en-US" sz="1800" b="1" dirty="0">
                <a:latin typeface="+mn-ea"/>
                <a:ea typeface="+mn-ea"/>
                <a:cs typeface="Arial Unicode MS" pitchFamily="34" charset="-122"/>
              </a:rPr>
              <a:t>；</a:t>
            </a:r>
          </a:p>
          <a:p>
            <a:pPr lvl="1" eaLnBrk="1" hangingPunct="1">
              <a:lnSpc>
                <a:spcPct val="110000"/>
              </a:lnSpc>
              <a:buClr>
                <a:srgbClr val="860000"/>
              </a:buClr>
              <a:buFont typeface="Wingdings" pitchFamily="2" charset="2"/>
              <a:buChar char="n"/>
              <a:defRPr/>
            </a:pPr>
            <a:r>
              <a:rPr lang="zh-CN" altLang="en-US" sz="1800" b="1" dirty="0">
                <a:latin typeface="+mn-ea"/>
                <a:ea typeface="+mn-ea"/>
                <a:cs typeface="Arial Unicode MS" pitchFamily="34" charset="-122"/>
              </a:rPr>
              <a:t>若存在有效输入，则按信号优先级进行编码，</a:t>
            </a:r>
            <a:endParaRPr lang="en-US" altLang="zh-CN" sz="1800" b="1" dirty="0">
              <a:latin typeface="+mn-ea"/>
              <a:ea typeface="+mn-ea"/>
              <a:cs typeface="Arial Unicode MS" pitchFamily="34" charset="-122"/>
            </a:endParaRPr>
          </a:p>
          <a:p>
            <a:pPr lvl="1" eaLnBrk="1" hangingPunct="1">
              <a:lnSpc>
                <a:spcPct val="110000"/>
              </a:lnSpc>
              <a:buClr>
                <a:srgbClr val="860000"/>
              </a:buClr>
              <a:defRPr/>
            </a:pPr>
            <a:r>
              <a:rPr lang="en-US" altLang="zh-CN" sz="1800" b="1" dirty="0">
                <a:latin typeface="+mn-ea"/>
                <a:ea typeface="+mn-ea"/>
                <a:cs typeface="Arial Unicode MS" pitchFamily="34" charset="-122"/>
              </a:rPr>
              <a:t>  </a:t>
            </a:r>
            <a:r>
              <a:rPr lang="zh-CN" altLang="en-US" sz="1800" b="1" dirty="0">
                <a:latin typeface="+mn-ea"/>
                <a:ea typeface="+mn-ea"/>
                <a:cs typeface="Arial Unicode MS" pitchFamily="34" charset="-122"/>
              </a:rPr>
              <a:t>且：扩展输出</a:t>
            </a:r>
            <a:r>
              <a:rPr lang="en-US" altLang="zh-CN" sz="1800" b="1" dirty="0">
                <a:latin typeface="+mn-ea"/>
                <a:ea typeface="+mn-ea"/>
                <a:cs typeface="Arial Unicode MS" pitchFamily="34" charset="-122"/>
              </a:rPr>
              <a:t>G</a:t>
            </a:r>
            <a:r>
              <a:rPr lang="en-US" altLang="zh-CN" sz="1800" b="1" baseline="-25000" dirty="0">
                <a:latin typeface="+mn-ea"/>
                <a:ea typeface="+mn-ea"/>
                <a:cs typeface="Arial Unicode MS" pitchFamily="34" charset="-122"/>
              </a:rPr>
              <a:t>S</a:t>
            </a:r>
            <a:r>
              <a:rPr lang="en-US" altLang="zh-CN" sz="1800" b="1" dirty="0">
                <a:latin typeface="+mn-ea"/>
                <a:ea typeface="+mn-ea"/>
                <a:cs typeface="Arial Unicode MS" pitchFamily="34" charset="-122"/>
              </a:rPr>
              <a:t>=0</a:t>
            </a:r>
            <a:r>
              <a:rPr lang="zh-CN" altLang="en-US" sz="1800" b="1" dirty="0">
                <a:latin typeface="+mn-ea"/>
                <a:ea typeface="+mn-ea"/>
                <a:cs typeface="Arial Unicode MS" pitchFamily="34" charset="-122"/>
              </a:rPr>
              <a:t>，使能输出</a:t>
            </a:r>
            <a:r>
              <a:rPr lang="en-US" altLang="zh-CN" sz="1800" b="1" dirty="0">
                <a:latin typeface="+mn-ea"/>
                <a:ea typeface="+mn-ea"/>
                <a:cs typeface="Arial Unicode MS" pitchFamily="34" charset="-122"/>
              </a:rPr>
              <a:t>E</a:t>
            </a:r>
            <a:r>
              <a:rPr lang="en-US" altLang="zh-CN" sz="1800" b="1" baseline="-25000" dirty="0">
                <a:latin typeface="+mn-ea"/>
                <a:ea typeface="+mn-ea"/>
                <a:cs typeface="Arial Unicode MS" pitchFamily="34" charset="-122"/>
              </a:rPr>
              <a:t>O</a:t>
            </a:r>
            <a:r>
              <a:rPr lang="en-US" altLang="zh-CN" sz="1800" b="1" dirty="0">
                <a:latin typeface="+mn-ea"/>
                <a:ea typeface="+mn-ea"/>
                <a:cs typeface="Arial Unicode MS" pitchFamily="34" charset="-122"/>
              </a:rPr>
              <a:t>=1</a:t>
            </a:r>
            <a:r>
              <a:rPr lang="zh-CN" altLang="en-US" sz="1800" b="1" dirty="0">
                <a:latin typeface="+mn-ea"/>
                <a:ea typeface="+mn-ea"/>
                <a:cs typeface="Arial Unicode MS" pitchFamily="34" charset="-122"/>
              </a:rPr>
              <a:t>；</a:t>
            </a:r>
          </a:p>
          <a:p>
            <a:pPr eaLnBrk="1" hangingPunct="1">
              <a:lnSpc>
                <a:spcPct val="110000"/>
              </a:lnSpc>
              <a:buClr>
                <a:srgbClr val="860000"/>
              </a:buClr>
              <a:buFont typeface="Wingdings" pitchFamily="2" charset="2"/>
              <a:buChar char="n"/>
              <a:defRPr/>
            </a:pPr>
            <a:r>
              <a:rPr lang="zh-CN" altLang="en-US" sz="1800" b="1" dirty="0">
                <a:latin typeface="+mn-ea"/>
                <a:ea typeface="+mn-ea"/>
                <a:cs typeface="Arial Unicode MS" pitchFamily="34" charset="-122"/>
              </a:rPr>
              <a:t>使能输入</a:t>
            </a:r>
            <a:r>
              <a:rPr lang="en-US" altLang="zh-CN" sz="1800" b="1" dirty="0">
                <a:latin typeface="+mn-ea"/>
                <a:ea typeface="+mn-ea"/>
                <a:cs typeface="Arial Unicode MS" pitchFamily="34" charset="-122"/>
              </a:rPr>
              <a:t>E</a:t>
            </a:r>
            <a:r>
              <a:rPr lang="en-US" altLang="zh-CN" sz="1800" b="1" baseline="-25000" dirty="0">
                <a:latin typeface="+mn-ea"/>
                <a:ea typeface="+mn-ea"/>
                <a:cs typeface="Arial Unicode MS" pitchFamily="34" charset="-122"/>
              </a:rPr>
              <a:t>I</a:t>
            </a:r>
            <a:r>
              <a:rPr lang="zh-CN" altLang="en-US" sz="1800" b="1" dirty="0">
                <a:latin typeface="+mn-ea"/>
                <a:ea typeface="+mn-ea"/>
                <a:cs typeface="Arial Unicode MS" pitchFamily="34" charset="-122"/>
              </a:rPr>
              <a:t>和使能输出 </a:t>
            </a:r>
            <a:r>
              <a:rPr lang="en-US" altLang="zh-CN" sz="1800" b="1" dirty="0">
                <a:latin typeface="+mn-ea"/>
                <a:ea typeface="+mn-ea"/>
                <a:cs typeface="Arial Unicode MS" pitchFamily="34" charset="-122"/>
              </a:rPr>
              <a:t>E</a:t>
            </a:r>
            <a:r>
              <a:rPr lang="en-US" altLang="zh-CN" sz="1800" b="1" baseline="-25000" dirty="0">
                <a:latin typeface="+mn-ea"/>
                <a:ea typeface="+mn-ea"/>
                <a:cs typeface="Arial Unicode MS" pitchFamily="34" charset="-122"/>
              </a:rPr>
              <a:t>O</a:t>
            </a:r>
            <a:r>
              <a:rPr lang="zh-CN" altLang="en-US" sz="1800" b="1" dirty="0">
                <a:latin typeface="+mn-ea"/>
                <a:ea typeface="+mn-ea"/>
                <a:cs typeface="Arial Unicode MS" pitchFamily="34" charset="-122"/>
              </a:rPr>
              <a:t>，</a:t>
            </a:r>
            <a:r>
              <a:rPr lang="en-US" altLang="zh-CN" sz="1800" b="1" dirty="0">
                <a:latin typeface="+mn-ea"/>
                <a:ea typeface="+mn-ea"/>
                <a:cs typeface="Arial Unicode MS" pitchFamily="34" charset="-122"/>
              </a:rPr>
              <a:t>G</a:t>
            </a:r>
            <a:r>
              <a:rPr lang="en-US" altLang="zh-CN" sz="1800" b="1" baseline="-25000" dirty="0">
                <a:latin typeface="+mn-ea"/>
                <a:ea typeface="+mn-ea"/>
                <a:cs typeface="Arial Unicode MS" pitchFamily="34" charset="-122"/>
              </a:rPr>
              <a:t>S</a:t>
            </a:r>
            <a:r>
              <a:rPr lang="zh-CN" altLang="en-US" sz="1800" b="1" dirty="0">
                <a:latin typeface="+mn-ea"/>
                <a:ea typeface="+mn-ea"/>
                <a:cs typeface="Arial Unicode MS" pitchFamily="34" charset="-122"/>
              </a:rPr>
              <a:t>用作功能扩展；</a:t>
            </a:r>
          </a:p>
        </p:txBody>
      </p:sp>
      <p:sp>
        <p:nvSpPr>
          <p:cNvPr id="36013" name="Rectangle 175"/>
          <p:cNvSpPr>
            <a:spLocks noChangeArrowheads="1"/>
          </p:cNvSpPr>
          <p:nvPr/>
        </p:nvSpPr>
        <p:spPr bwMode="auto">
          <a:xfrm>
            <a:off x="238125" y="73025"/>
            <a:ext cx="4867275" cy="479425"/>
          </a:xfrm>
          <a:prstGeom prst="rect">
            <a:avLst/>
          </a:prstGeom>
          <a:solidFill>
            <a:srgbClr val="FFFF00"/>
          </a:solidFill>
          <a:ln w="9525">
            <a:solidFill>
              <a:schemeClr val="tx1"/>
            </a:solidFill>
            <a:miter lim="800000"/>
            <a:headEnd/>
            <a:tailEnd/>
          </a:ln>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sz="2400">
                <a:latin typeface="Franklin Gothic Medium" panose="020B0603020102020204" pitchFamily="34" charset="0"/>
                <a:ea typeface="微软雅黑" panose="020B0503020204020204" pitchFamily="34" charset="-122"/>
              </a:rPr>
              <a:t>8线-3线优先编码器</a:t>
            </a:r>
            <a:r>
              <a:rPr lang="en-US" altLang="zh-CN" sz="2400">
                <a:latin typeface="Franklin Gothic Medium" panose="020B0603020102020204" pitchFamily="34" charset="0"/>
                <a:ea typeface="微软雅黑" panose="020B0503020204020204" pitchFamily="34" charset="-122"/>
              </a:rPr>
              <a:t>74HC148</a:t>
            </a:r>
            <a:endParaRPr lang="zh-CN" altLang="en-US" sz="2400">
              <a:latin typeface="Franklin Gothic Medium" panose="020B0603020102020204" pitchFamily="34" charset="0"/>
              <a:ea typeface="微软雅黑" panose="020B0503020204020204" pitchFamily="34" charset="-122"/>
            </a:endParaRPr>
          </a:p>
        </p:txBody>
      </p:sp>
      <p:sp>
        <p:nvSpPr>
          <p:cNvPr id="24" name="Rectangle 175"/>
          <p:cNvSpPr>
            <a:spLocks noChangeArrowheads="1"/>
          </p:cNvSpPr>
          <p:nvPr/>
        </p:nvSpPr>
        <p:spPr bwMode="auto">
          <a:xfrm>
            <a:off x="139700" y="3203575"/>
            <a:ext cx="8424863" cy="358775"/>
          </a:xfrm>
          <a:prstGeom prst="rect">
            <a:avLst/>
          </a:prstGeom>
          <a:solidFill>
            <a:srgbClr val="FF0066">
              <a:alpha val="29019"/>
            </a:srgbClr>
          </a:solidFill>
          <a:ln w="9525">
            <a:solidFill>
              <a:schemeClr val="tx1"/>
            </a:solidFill>
            <a:miter lim="800000"/>
            <a:headEnd/>
            <a:tailEnd/>
          </a:ln>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1400">
              <a:latin typeface="Franklin Gothic Medium" panose="020B0603020102020204" pitchFamily="34" charset="0"/>
              <a:ea typeface="微软雅黑" panose="020B0503020204020204" pitchFamily="34" charset="-122"/>
            </a:endParaRPr>
          </a:p>
        </p:txBody>
      </p:sp>
      <p:sp>
        <p:nvSpPr>
          <p:cNvPr id="25" name="Rectangle 175"/>
          <p:cNvSpPr>
            <a:spLocks noChangeArrowheads="1"/>
          </p:cNvSpPr>
          <p:nvPr/>
        </p:nvSpPr>
        <p:spPr bwMode="auto">
          <a:xfrm>
            <a:off x="139700" y="3563938"/>
            <a:ext cx="8424863" cy="358775"/>
          </a:xfrm>
          <a:prstGeom prst="rect">
            <a:avLst/>
          </a:prstGeom>
          <a:solidFill>
            <a:srgbClr val="FF6600">
              <a:alpha val="29019"/>
            </a:srgbClr>
          </a:solidFill>
          <a:ln w="9525">
            <a:solidFill>
              <a:schemeClr val="tx1"/>
            </a:solidFill>
            <a:miter lim="800000"/>
            <a:headEnd/>
            <a:tailEnd/>
          </a:ln>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1400">
              <a:latin typeface="Franklin Gothic Medium" panose="020B0603020102020204" pitchFamily="34" charset="0"/>
              <a:ea typeface="微软雅黑" panose="020B0503020204020204" pitchFamily="34" charset="-122"/>
            </a:endParaRPr>
          </a:p>
        </p:txBody>
      </p:sp>
      <p:sp>
        <p:nvSpPr>
          <p:cNvPr id="26" name="Rectangle 175"/>
          <p:cNvSpPr>
            <a:spLocks noChangeArrowheads="1"/>
          </p:cNvSpPr>
          <p:nvPr/>
        </p:nvSpPr>
        <p:spPr bwMode="auto">
          <a:xfrm>
            <a:off x="139700" y="3922713"/>
            <a:ext cx="8424863" cy="2773362"/>
          </a:xfrm>
          <a:prstGeom prst="rect">
            <a:avLst/>
          </a:prstGeom>
          <a:solidFill>
            <a:srgbClr val="9999FF">
              <a:alpha val="29019"/>
            </a:srgbClr>
          </a:solidFill>
          <a:ln w="9525">
            <a:solidFill>
              <a:schemeClr val="tx1"/>
            </a:solidFill>
            <a:miter lim="800000"/>
            <a:headEnd/>
            <a:tailEnd/>
          </a:ln>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en-US" altLang="zh-CN" sz="1400">
              <a:latin typeface="Franklin Gothic Medium" panose="020B0603020102020204" pitchFamily="34" charset="0"/>
              <a:ea typeface="微软雅黑" panose="020B0503020204020204" pitchFamily="34" charset="-122"/>
            </a:endParaRPr>
          </a:p>
        </p:txBody>
      </p:sp>
      <p:pic>
        <p:nvPicPr>
          <p:cNvPr id="360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73025"/>
            <a:ext cx="2225675"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ox(in)">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ox(in)">
                                      <p:cBhvr>
                                        <p:cTn id="17" dur="500"/>
                                        <p:tgtEl>
                                          <p:spTgt spid="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ox(in)">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60350" y="881063"/>
            <a:ext cx="876141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365125">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0000"/>
              </a:lnSpc>
              <a:buClr>
                <a:schemeClr val="tx2"/>
              </a:buClr>
              <a:buSzTx/>
            </a:pPr>
            <a:r>
              <a:rPr lang="zh-CN" altLang="en-US" sz="1600" dirty="0">
                <a:latin typeface="Franklin Gothic Medium" panose="020B0603020102020204" pitchFamily="34" charset="0"/>
              </a:rPr>
              <a:t>某医院有一、二、三、四号病室，每室设一呼叫按钮；</a:t>
            </a:r>
          </a:p>
          <a:p>
            <a:pPr eaLnBrk="1" hangingPunct="1">
              <a:lnSpc>
                <a:spcPct val="110000"/>
              </a:lnSpc>
              <a:buClr>
                <a:schemeClr val="tx2"/>
              </a:buClr>
              <a:buSzTx/>
            </a:pPr>
            <a:r>
              <a:rPr lang="zh-CN" altLang="en-US" sz="1600" dirty="0">
                <a:latin typeface="Franklin Gothic Medium" panose="020B0603020102020204" pitchFamily="34" charset="0"/>
              </a:rPr>
              <a:t>同时在护士值班室对应地装有一、二、三、四号</a:t>
            </a:r>
            <a:r>
              <a:rPr lang="en-US" altLang="zh-CN" sz="1600" dirty="0">
                <a:latin typeface="Franklin Gothic Medium" panose="020B0603020102020204" pitchFamily="34" charset="0"/>
              </a:rPr>
              <a:t>4</a:t>
            </a:r>
            <a:r>
              <a:rPr lang="zh-CN" altLang="en-US" sz="1600" dirty="0">
                <a:latin typeface="Franklin Gothic Medium" panose="020B0603020102020204" pitchFamily="34" charset="0"/>
              </a:rPr>
              <a:t>个指示灯。</a:t>
            </a:r>
          </a:p>
          <a:p>
            <a:pPr eaLnBrk="1" hangingPunct="1">
              <a:lnSpc>
                <a:spcPct val="110000"/>
              </a:lnSpc>
              <a:buClr>
                <a:schemeClr val="tx2"/>
              </a:buClr>
              <a:buSzTx/>
            </a:pPr>
            <a:r>
              <a:rPr lang="zh-CN" altLang="en-US" sz="1600" dirty="0">
                <a:latin typeface="Franklin Gothic Medium" panose="020B0603020102020204" pitchFamily="34" charset="0"/>
              </a:rPr>
              <a:t>假设这</a:t>
            </a:r>
            <a:r>
              <a:rPr lang="en-US" altLang="zh-CN" sz="1600" dirty="0">
                <a:latin typeface="Franklin Gothic Medium" panose="020B0603020102020204" pitchFamily="34" charset="0"/>
              </a:rPr>
              <a:t>4</a:t>
            </a:r>
            <a:r>
              <a:rPr lang="zh-CN" altLang="en-US" sz="1600" dirty="0">
                <a:latin typeface="Franklin Gothic Medium" panose="020B0603020102020204" pitchFamily="34" charset="0"/>
              </a:rPr>
              <a:t>个病室有轻重缓急之分，一号病室最优先，四号病室最后。</a:t>
            </a:r>
          </a:p>
          <a:p>
            <a:pPr eaLnBrk="1" hangingPunct="1">
              <a:lnSpc>
                <a:spcPct val="110000"/>
              </a:lnSpc>
              <a:buClr>
                <a:schemeClr val="tx2"/>
              </a:buClr>
              <a:buSzTx/>
            </a:pPr>
            <a:r>
              <a:rPr lang="zh-CN" altLang="en-US" sz="1600" dirty="0">
                <a:latin typeface="Franklin Gothic Medium" panose="020B0603020102020204" pitchFamily="34" charset="0"/>
              </a:rPr>
              <a:t>试用</a:t>
            </a:r>
            <a:r>
              <a:rPr lang="en-US" altLang="zh-CN" sz="1600" dirty="0">
                <a:latin typeface="Franklin Gothic Medium" panose="020B0603020102020204" pitchFamily="34" charset="0"/>
              </a:rPr>
              <a:t>74HC148</a:t>
            </a:r>
            <a:r>
              <a:rPr lang="zh-CN" altLang="en-US" sz="1600" dirty="0">
                <a:latin typeface="Franklin Gothic Medium" panose="020B0603020102020204" pitchFamily="34" charset="0"/>
              </a:rPr>
              <a:t>及必要的门电路设计满足上述控制要求的逻辑电路，给出控制</a:t>
            </a:r>
            <a:r>
              <a:rPr lang="en-US" altLang="zh-CN" sz="1600" dirty="0">
                <a:latin typeface="Franklin Gothic Medium" panose="020B0603020102020204" pitchFamily="34" charset="0"/>
              </a:rPr>
              <a:t>4</a:t>
            </a:r>
            <a:r>
              <a:rPr lang="zh-CN" altLang="en-US" sz="1600" dirty="0">
                <a:latin typeface="Franklin Gothic Medium" panose="020B0603020102020204" pitchFamily="34" charset="0"/>
              </a:rPr>
              <a:t>个指示灯状态的高、低电平信号。</a:t>
            </a:r>
          </a:p>
        </p:txBody>
      </p:sp>
      <p:sp>
        <p:nvSpPr>
          <p:cNvPr id="36867" name="Rectangle 7"/>
          <p:cNvSpPr>
            <a:spLocks noChangeArrowheads="1"/>
          </p:cNvSpPr>
          <p:nvPr/>
        </p:nvSpPr>
        <p:spPr bwMode="auto">
          <a:xfrm>
            <a:off x="331788" y="187325"/>
            <a:ext cx="7704137"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例</a:t>
            </a:r>
            <a:r>
              <a:rPr lang="en-US" altLang="zh-CN" sz="2400"/>
              <a:t> </a:t>
            </a:r>
            <a:r>
              <a:rPr lang="zh-CN" altLang="en-US" sz="2400"/>
              <a:t>用</a:t>
            </a:r>
            <a:r>
              <a:rPr lang="en-US" altLang="zh-CN" sz="2400"/>
              <a:t>74HC148</a:t>
            </a:r>
            <a:r>
              <a:rPr lang="zh-CN" altLang="en-US" sz="2400"/>
              <a:t>设计逻辑电路</a:t>
            </a:r>
          </a:p>
        </p:txBody>
      </p:sp>
      <p:graphicFrame>
        <p:nvGraphicFramePr>
          <p:cNvPr id="6" name="Group 8"/>
          <p:cNvGraphicFramePr>
            <a:graphicFrameLocks noGrp="1"/>
          </p:cNvGraphicFramePr>
          <p:nvPr>
            <p:extLst>
              <p:ext uri="{D42A27DB-BD31-4B8C-83A1-F6EECF244321}">
                <p14:modId xmlns:p14="http://schemas.microsoft.com/office/powerpoint/2010/main" val="865342593"/>
              </p:ext>
            </p:extLst>
          </p:nvPr>
        </p:nvGraphicFramePr>
        <p:xfrm>
          <a:off x="5889171" y="84593"/>
          <a:ext cx="3132592" cy="2462664"/>
        </p:xfrm>
        <a:graphic>
          <a:graphicData uri="http://schemas.openxmlformats.org/drawingml/2006/table">
            <a:tbl>
              <a:tblPr/>
              <a:tblGrid>
                <a:gridCol w="560714">
                  <a:extLst>
                    <a:ext uri="{9D8B030D-6E8A-4147-A177-3AD203B41FA5}">
                      <a16:colId xmlns:a16="http://schemas.microsoft.com/office/drawing/2014/main" val="20000"/>
                    </a:ext>
                  </a:extLst>
                </a:gridCol>
                <a:gridCol w="557972">
                  <a:extLst>
                    <a:ext uri="{9D8B030D-6E8A-4147-A177-3AD203B41FA5}">
                      <a16:colId xmlns:a16="http://schemas.microsoft.com/office/drawing/2014/main" val="20001"/>
                    </a:ext>
                  </a:extLst>
                </a:gridCol>
                <a:gridCol w="507247">
                  <a:extLst>
                    <a:ext uri="{9D8B030D-6E8A-4147-A177-3AD203B41FA5}">
                      <a16:colId xmlns:a16="http://schemas.microsoft.com/office/drawing/2014/main" val="20002"/>
                    </a:ext>
                  </a:extLst>
                </a:gridCol>
                <a:gridCol w="501763">
                  <a:extLst>
                    <a:ext uri="{9D8B030D-6E8A-4147-A177-3AD203B41FA5}">
                      <a16:colId xmlns:a16="http://schemas.microsoft.com/office/drawing/2014/main" val="20003"/>
                    </a:ext>
                  </a:extLst>
                </a:gridCol>
                <a:gridCol w="503133">
                  <a:extLst>
                    <a:ext uri="{9D8B030D-6E8A-4147-A177-3AD203B41FA5}">
                      <a16:colId xmlns:a16="http://schemas.microsoft.com/office/drawing/2014/main" val="20004"/>
                    </a:ext>
                  </a:extLst>
                </a:gridCol>
                <a:gridCol w="501763">
                  <a:extLst>
                    <a:ext uri="{9D8B030D-6E8A-4147-A177-3AD203B41FA5}">
                      <a16:colId xmlns:a16="http://schemas.microsoft.com/office/drawing/2014/main" val="20005"/>
                    </a:ext>
                  </a:extLst>
                </a:gridCol>
              </a:tblGrid>
              <a:tr h="393449">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Franklin Gothic Medium" pitchFamily="34" charset="0"/>
                          <a:ea typeface="宋体" pitchFamily="2" charset="-122"/>
                        </a:rPr>
                        <a:t>真值表</a:t>
                      </a:r>
                    </a:p>
                  </a:txBody>
                  <a:tcPr marL="91433" marR="91433" marT="45701" marB="45701"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13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F</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F</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2</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F</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3</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Franklin Gothic Medium" pitchFamily="34" charset="0"/>
                          <a:ea typeface="宋体" pitchFamily="2" charset="-122"/>
                        </a:rPr>
                        <a:t>F</a:t>
                      </a:r>
                      <a:r>
                        <a:rPr kumimoji="0" lang="en-US" altLang="zh-CN" sz="1600" b="1" i="0" u="none" strike="noStrike" cap="none" normalizeH="0" baseline="-25000" dirty="0">
                          <a:ln>
                            <a:noFill/>
                          </a:ln>
                          <a:solidFill>
                            <a:srgbClr val="000000"/>
                          </a:solidFill>
                          <a:effectLst/>
                          <a:latin typeface="Franklin Gothic Medium" pitchFamily="34" charset="0"/>
                          <a:ea typeface="宋体" pitchFamily="2" charset="-122"/>
                        </a:rPr>
                        <a:t>4</a:t>
                      </a:r>
                      <a:endPar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endParaRP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1"/>
                  </a:ext>
                </a:extLst>
              </a:tr>
              <a:tr h="4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2"/>
                  </a:ext>
                </a:extLst>
              </a:tr>
              <a:tr h="413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3"/>
                  </a:ext>
                </a:extLst>
              </a:tr>
              <a:tr h="413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4"/>
                  </a:ext>
                </a:extLst>
              </a:tr>
              <a:tr h="413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0</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1</a:t>
                      </a:r>
                    </a:p>
                  </a:txBody>
                  <a:tcPr marL="91433" marR="91433" marT="45701" marB="45701"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5"/>
                  </a:ext>
                </a:extLst>
              </a:tr>
            </a:tbl>
          </a:graphicData>
        </a:graphic>
      </p:graphicFrame>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981" y="4044043"/>
            <a:ext cx="2017418" cy="233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189038"/>
            <a:ext cx="8429625"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1" name="Rectangle 1142"/>
          <p:cNvSpPr>
            <a:spLocks noGrp="1"/>
          </p:cNvSpPr>
          <p:nvPr>
            <p:ph type="title" idx="4294967295"/>
          </p:nvPr>
        </p:nvSpPr>
        <p:spPr>
          <a:xfrm>
            <a:off x="509588" y="222250"/>
            <a:ext cx="7793037" cy="477838"/>
          </a:xfrm>
          <a:noFill/>
        </p:spPr>
        <p:txBody>
          <a:bodyPr/>
          <a:lstStyle/>
          <a:p>
            <a:r>
              <a:rPr lang="zh-CN" altLang="zh-CN" sz="2400"/>
              <a:t>8线-3线优先编码器</a:t>
            </a:r>
            <a:r>
              <a:rPr lang="zh-CN" altLang="en-US" sz="2400"/>
              <a:t>扩展为</a:t>
            </a:r>
            <a:r>
              <a:rPr lang="en-US" altLang="zh-CN" sz="2400"/>
              <a:t>16</a:t>
            </a:r>
            <a:r>
              <a:rPr lang="zh-CN" altLang="en-US" sz="2400"/>
              <a:t>线</a:t>
            </a:r>
            <a:r>
              <a:rPr lang="en-US" altLang="zh-CN" sz="2400"/>
              <a:t>-4</a:t>
            </a:r>
            <a:r>
              <a:rPr lang="zh-CN" altLang="en-US" sz="2400"/>
              <a:t>线编码器</a:t>
            </a:r>
          </a:p>
        </p:txBody>
      </p:sp>
      <p:sp>
        <p:nvSpPr>
          <p:cNvPr id="154758" name="Rectangle 1158"/>
          <p:cNvSpPr>
            <a:spLocks noChangeArrowheads="1"/>
          </p:cNvSpPr>
          <p:nvPr/>
        </p:nvSpPr>
        <p:spPr bwMode="auto">
          <a:xfrm>
            <a:off x="3709988" y="2455863"/>
            <a:ext cx="2879725" cy="2171700"/>
          </a:xfrm>
          <a:prstGeom prst="rect">
            <a:avLst/>
          </a:prstGeom>
          <a:solidFill>
            <a:schemeClr val="accent1">
              <a:alpha val="25882"/>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54759" name="Rectangle 1159"/>
          <p:cNvSpPr>
            <a:spLocks noChangeArrowheads="1"/>
          </p:cNvSpPr>
          <p:nvPr/>
        </p:nvSpPr>
        <p:spPr bwMode="auto">
          <a:xfrm>
            <a:off x="812800" y="4633913"/>
            <a:ext cx="2897188" cy="2151062"/>
          </a:xfrm>
          <a:prstGeom prst="rect">
            <a:avLst/>
          </a:prstGeom>
          <a:solidFill>
            <a:srgbClr val="A50021">
              <a:alpha val="2588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37894" name="矩形 1"/>
          <p:cNvSpPr>
            <a:spLocks noChangeArrowheads="1"/>
          </p:cNvSpPr>
          <p:nvPr/>
        </p:nvSpPr>
        <p:spPr bwMode="auto">
          <a:xfrm>
            <a:off x="427038" y="742950"/>
            <a:ext cx="834072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t>16</a:t>
            </a:r>
            <a:r>
              <a:rPr lang="zh-CN" altLang="en-US" sz="2400"/>
              <a:t>线</a:t>
            </a:r>
            <a:r>
              <a:rPr lang="en-US" altLang="zh-CN" sz="2400"/>
              <a:t>-4</a:t>
            </a:r>
            <a:r>
              <a:rPr lang="zh-CN" altLang="en-US" sz="2400"/>
              <a:t>线优先编码器 真值表</a:t>
            </a:r>
          </a:p>
        </p:txBody>
      </p:sp>
      <p:sp>
        <p:nvSpPr>
          <p:cNvPr id="7" name="Rectangle 1158"/>
          <p:cNvSpPr>
            <a:spLocks noChangeArrowheads="1"/>
          </p:cNvSpPr>
          <p:nvPr/>
        </p:nvSpPr>
        <p:spPr bwMode="auto">
          <a:xfrm>
            <a:off x="6940550" y="2455863"/>
            <a:ext cx="1089025" cy="2171700"/>
          </a:xfrm>
          <a:prstGeom prst="rect">
            <a:avLst/>
          </a:prstGeom>
          <a:solidFill>
            <a:schemeClr val="accent1">
              <a:alpha val="25882"/>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8" name="Rectangle 1159"/>
          <p:cNvSpPr>
            <a:spLocks noChangeArrowheads="1"/>
          </p:cNvSpPr>
          <p:nvPr/>
        </p:nvSpPr>
        <p:spPr bwMode="auto">
          <a:xfrm>
            <a:off x="6940550" y="4633913"/>
            <a:ext cx="1089025" cy="2151062"/>
          </a:xfrm>
          <a:prstGeom prst="rect">
            <a:avLst/>
          </a:prstGeom>
          <a:solidFill>
            <a:srgbClr val="A50021">
              <a:alpha val="2588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4758"/>
                                        </p:tgtEl>
                                        <p:attrNameLst>
                                          <p:attrName>style.visibility</p:attrName>
                                        </p:attrNameLst>
                                      </p:cBhvr>
                                      <p:to>
                                        <p:strVal val="visible"/>
                                      </p:to>
                                    </p:set>
                                    <p:animEffect transition="in" filter="barn(inVertical)">
                                      <p:cBhvr>
                                        <p:cTn id="7" dur="500"/>
                                        <p:tgtEl>
                                          <p:spTgt spid="15475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54759"/>
                                        </p:tgtEl>
                                        <p:attrNameLst>
                                          <p:attrName>style.visibility</p:attrName>
                                        </p:attrNameLst>
                                      </p:cBhvr>
                                      <p:to>
                                        <p:strVal val="visible"/>
                                      </p:to>
                                    </p:set>
                                    <p:animEffect transition="in" filter="barn(inVertical)">
                                      <p:cBhvr>
                                        <p:cTn id="15" dur="500"/>
                                        <p:tgtEl>
                                          <p:spTgt spid="15475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58" grpId="0" animBg="1"/>
      <p:bldP spid="154759"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542925" y="212725"/>
            <a:ext cx="7793038" cy="477838"/>
          </a:xfrm>
          <a:noFill/>
        </p:spPr>
        <p:txBody>
          <a:bodyPr/>
          <a:lstStyle/>
          <a:p>
            <a:r>
              <a:rPr lang="zh-CN" altLang="zh-CN" sz="2400"/>
              <a:t>8线-3线优先编码器</a:t>
            </a:r>
            <a:r>
              <a:rPr lang="zh-CN" altLang="en-US" sz="2400"/>
              <a:t>扩展为</a:t>
            </a:r>
            <a:r>
              <a:rPr lang="en-US" altLang="zh-CN" sz="2400"/>
              <a:t>16</a:t>
            </a:r>
            <a:r>
              <a:rPr lang="zh-CN" altLang="en-US" sz="2400"/>
              <a:t>线</a:t>
            </a:r>
            <a:r>
              <a:rPr lang="en-US" altLang="zh-CN" sz="2400"/>
              <a:t>-4</a:t>
            </a:r>
            <a:r>
              <a:rPr lang="zh-CN" altLang="en-US" sz="2400"/>
              <a:t>线编码器</a:t>
            </a:r>
          </a:p>
        </p:txBody>
      </p:sp>
      <p:pic>
        <p:nvPicPr>
          <p:cNvPr id="389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862013"/>
            <a:ext cx="5048250"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1363"/>
            <a:ext cx="915035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13" y="4406900"/>
            <a:ext cx="36766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Rectangle 2"/>
          <p:cNvSpPr>
            <a:spLocks noGrp="1"/>
          </p:cNvSpPr>
          <p:nvPr>
            <p:ph type="title" idx="4294967295"/>
          </p:nvPr>
        </p:nvSpPr>
        <p:spPr>
          <a:xfrm>
            <a:off x="158750" y="146050"/>
            <a:ext cx="7793038" cy="477838"/>
          </a:xfrm>
          <a:noFill/>
        </p:spPr>
        <p:txBody>
          <a:bodyPr/>
          <a:lstStyle/>
          <a:p>
            <a:r>
              <a:rPr lang="zh-CN" altLang="zh-CN" sz="2400"/>
              <a:t>8线-3线优先编码器</a:t>
            </a:r>
            <a:r>
              <a:rPr lang="zh-CN" altLang="en-US" sz="2400"/>
              <a:t>扩展为</a:t>
            </a:r>
            <a:r>
              <a:rPr lang="en-US" altLang="zh-CN" sz="2400"/>
              <a:t>16</a:t>
            </a:r>
            <a:r>
              <a:rPr lang="zh-CN" altLang="en-US" sz="2400"/>
              <a:t>线</a:t>
            </a:r>
            <a:r>
              <a:rPr lang="en-US" altLang="zh-CN" sz="2400"/>
              <a:t>-4</a:t>
            </a:r>
            <a:r>
              <a:rPr lang="zh-CN" altLang="en-US" sz="2400"/>
              <a:t>线编码器</a:t>
            </a:r>
          </a:p>
        </p:txBody>
      </p:sp>
      <p:sp>
        <p:nvSpPr>
          <p:cNvPr id="39941" name="矩形 8"/>
          <p:cNvSpPr>
            <a:spLocks noChangeArrowheads="1"/>
          </p:cNvSpPr>
          <p:nvPr/>
        </p:nvSpPr>
        <p:spPr bwMode="auto">
          <a:xfrm>
            <a:off x="5468938" y="4089400"/>
            <a:ext cx="3630612" cy="339725"/>
          </a:xfrm>
          <a:prstGeom prst="rect">
            <a:avLst/>
          </a:prstGeom>
          <a:solidFill>
            <a:srgbClr val="99CCFF"/>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a:t>8</a:t>
            </a:r>
            <a:r>
              <a:rPr lang="zh-CN" altLang="en-US" sz="1600"/>
              <a:t>线</a:t>
            </a:r>
            <a:r>
              <a:rPr lang="en-US" altLang="zh-CN" sz="1600"/>
              <a:t>-3</a:t>
            </a:r>
            <a:r>
              <a:rPr lang="zh-CN" altLang="en-US" sz="1600"/>
              <a:t>线</a:t>
            </a:r>
            <a:r>
              <a:rPr lang="zh-CN" altLang="zh-CN" sz="1600"/>
              <a:t>优先</a:t>
            </a:r>
            <a:r>
              <a:rPr lang="zh-CN" altLang="en-US" sz="1600"/>
              <a:t>编码器 真值表</a:t>
            </a:r>
          </a:p>
        </p:txBody>
      </p:sp>
      <p:sp>
        <p:nvSpPr>
          <p:cNvPr id="6" name="Rectangle 1158"/>
          <p:cNvSpPr>
            <a:spLocks noChangeArrowheads="1"/>
          </p:cNvSpPr>
          <p:nvPr/>
        </p:nvSpPr>
        <p:spPr bwMode="auto">
          <a:xfrm>
            <a:off x="1030288" y="935038"/>
            <a:ext cx="166687" cy="4057650"/>
          </a:xfrm>
          <a:prstGeom prst="rect">
            <a:avLst/>
          </a:prstGeom>
          <a:solidFill>
            <a:schemeClr val="accent1">
              <a:alpha val="25882"/>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7" name="Rectangle 1158"/>
          <p:cNvSpPr>
            <a:spLocks noChangeArrowheads="1"/>
          </p:cNvSpPr>
          <p:nvPr/>
        </p:nvSpPr>
        <p:spPr bwMode="auto">
          <a:xfrm>
            <a:off x="7253288" y="1627188"/>
            <a:ext cx="166687" cy="1762125"/>
          </a:xfrm>
          <a:prstGeom prst="rect">
            <a:avLst/>
          </a:prstGeom>
          <a:solidFill>
            <a:schemeClr val="accent1">
              <a:alpha val="25882"/>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8" name="Rectangle 1158"/>
          <p:cNvSpPr>
            <a:spLocks noChangeArrowheads="1"/>
          </p:cNvSpPr>
          <p:nvPr/>
        </p:nvSpPr>
        <p:spPr bwMode="auto">
          <a:xfrm>
            <a:off x="1925638" y="935038"/>
            <a:ext cx="166687" cy="4057650"/>
          </a:xfrm>
          <a:prstGeom prst="rect">
            <a:avLst/>
          </a:prstGeom>
          <a:solidFill>
            <a:srgbClr val="FF00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9" name="Rectangle 1158"/>
          <p:cNvSpPr>
            <a:spLocks noChangeArrowheads="1"/>
          </p:cNvSpPr>
          <p:nvPr/>
        </p:nvSpPr>
        <p:spPr bwMode="auto">
          <a:xfrm>
            <a:off x="8129588" y="1627188"/>
            <a:ext cx="166687" cy="1762125"/>
          </a:xfrm>
          <a:prstGeom prst="rect">
            <a:avLst/>
          </a:prstGeom>
          <a:solidFill>
            <a:srgbClr val="FF00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5" name="Rectangle 1158"/>
          <p:cNvSpPr>
            <a:spLocks noChangeArrowheads="1"/>
          </p:cNvSpPr>
          <p:nvPr/>
        </p:nvSpPr>
        <p:spPr bwMode="auto">
          <a:xfrm>
            <a:off x="273050" y="944563"/>
            <a:ext cx="166688" cy="4049712"/>
          </a:xfrm>
          <a:prstGeom prst="rect">
            <a:avLst/>
          </a:prstGeom>
          <a:solidFill>
            <a:srgbClr val="FFFF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6" name="Rectangle 1158"/>
          <p:cNvSpPr>
            <a:spLocks noChangeArrowheads="1"/>
          </p:cNvSpPr>
          <p:nvPr/>
        </p:nvSpPr>
        <p:spPr bwMode="auto">
          <a:xfrm>
            <a:off x="6521450" y="1627188"/>
            <a:ext cx="166688" cy="1762125"/>
          </a:xfrm>
          <a:prstGeom prst="rect">
            <a:avLst/>
          </a:prstGeom>
          <a:solidFill>
            <a:srgbClr val="FFFF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22288" y="287338"/>
            <a:ext cx="7793037" cy="477837"/>
          </a:xfrm>
        </p:spPr>
        <p:txBody>
          <a:bodyPr/>
          <a:lstStyle/>
          <a:p>
            <a:pPr eaLnBrk="1" hangingPunct="1"/>
            <a:r>
              <a:rPr lang="en-US" altLang="zh-CN"/>
              <a:t>5.2.3 </a:t>
            </a:r>
            <a:r>
              <a:rPr lang="zh-CN" altLang="en-US"/>
              <a:t>二</a:t>
            </a:r>
            <a:r>
              <a:rPr lang="en-US" altLang="zh-CN"/>
              <a:t>-</a:t>
            </a:r>
            <a:r>
              <a:rPr lang="zh-CN" altLang="en-US"/>
              <a:t>十进制编码器</a:t>
            </a:r>
          </a:p>
        </p:txBody>
      </p:sp>
      <p:sp>
        <p:nvSpPr>
          <p:cNvPr id="40963" name="Rectangle 3"/>
          <p:cNvSpPr>
            <a:spLocks noGrp="1" noChangeArrowheads="1"/>
          </p:cNvSpPr>
          <p:nvPr>
            <p:ph type="body" idx="1"/>
          </p:nvPr>
        </p:nvSpPr>
        <p:spPr>
          <a:xfrm>
            <a:off x="179388" y="836613"/>
            <a:ext cx="8775700" cy="2532062"/>
          </a:xfrm>
        </p:spPr>
        <p:txBody>
          <a:bodyPr/>
          <a:lstStyle/>
          <a:p>
            <a:pPr eaLnBrk="1" hangingPunct="1">
              <a:lnSpc>
                <a:spcPct val="150000"/>
              </a:lnSpc>
            </a:pPr>
            <a:r>
              <a:rPr lang="zh-CN" altLang="en-US" sz="2000" dirty="0"/>
              <a:t>二</a:t>
            </a:r>
            <a:r>
              <a:rPr lang="en-US" altLang="zh-CN" sz="2000" dirty="0"/>
              <a:t>-</a:t>
            </a:r>
            <a:r>
              <a:rPr lang="zh-CN" altLang="en-US" sz="2000" dirty="0"/>
              <a:t>十进制编码器：</a:t>
            </a:r>
            <a:endParaRPr lang="en-US" altLang="zh-CN" sz="2000" dirty="0"/>
          </a:p>
          <a:p>
            <a:pPr marL="0" indent="0" eaLnBrk="1" hangingPunct="1">
              <a:lnSpc>
                <a:spcPct val="150000"/>
              </a:lnSpc>
              <a:buNone/>
            </a:pPr>
            <a:r>
              <a:rPr lang="zh-CN" altLang="en-US" sz="2000" dirty="0"/>
              <a:t>    </a:t>
            </a:r>
            <a:r>
              <a:rPr lang="zh-CN" altLang="en-US" sz="2000" dirty="0">
                <a:solidFill>
                  <a:srgbClr val="0000FF"/>
                </a:solidFill>
              </a:rPr>
              <a:t>将表示十进制数的十个输入信号转换成对应的</a:t>
            </a:r>
            <a:r>
              <a:rPr lang="en-US" altLang="zh-CN" sz="2000" dirty="0">
                <a:solidFill>
                  <a:srgbClr val="0000FF"/>
                </a:solidFill>
              </a:rPr>
              <a:t>BCD</a:t>
            </a:r>
            <a:r>
              <a:rPr lang="zh-CN" altLang="en-US" sz="2000" dirty="0">
                <a:solidFill>
                  <a:srgbClr val="0000FF"/>
                </a:solidFill>
              </a:rPr>
              <a:t>码输出</a:t>
            </a:r>
            <a:endParaRPr lang="en-US" altLang="zh-CN" sz="2000" dirty="0">
              <a:solidFill>
                <a:srgbClr val="0000FF"/>
              </a:solidFill>
            </a:endParaRPr>
          </a:p>
          <a:p>
            <a:pPr>
              <a:lnSpc>
                <a:spcPct val="150000"/>
              </a:lnSpc>
            </a:pPr>
            <a:r>
              <a:rPr lang="en-US" altLang="zh-CN" sz="2000" dirty="0"/>
              <a:t>74HC147;</a:t>
            </a:r>
          </a:p>
          <a:p>
            <a:pPr lvl="1">
              <a:lnSpc>
                <a:spcPct val="150000"/>
              </a:lnSpc>
            </a:pPr>
            <a:r>
              <a:rPr lang="zh-CN" altLang="en-US" sz="2000" dirty="0"/>
              <a:t>允许同时有多个输入端送入编码信号</a:t>
            </a:r>
            <a:endParaRPr lang="en-US" altLang="zh-CN" sz="2000" dirty="0"/>
          </a:p>
          <a:p>
            <a:pPr lvl="1">
              <a:lnSpc>
                <a:spcPct val="150000"/>
              </a:lnSpc>
            </a:pPr>
            <a:r>
              <a:rPr lang="zh-CN" altLang="en-US" sz="2000" dirty="0"/>
              <a:t>且只对优先级别最高的输入进行编码。</a:t>
            </a:r>
            <a:endParaRPr lang="en-US" altLang="zh-CN" sz="2000" dirty="0"/>
          </a:p>
          <a:p>
            <a:pPr>
              <a:lnSpc>
                <a:spcPct val="150000"/>
              </a:lnSpc>
            </a:pPr>
            <a:r>
              <a:rPr lang="en-US" altLang="zh-CN" sz="2000" dirty="0"/>
              <a:t>I</a:t>
            </a:r>
            <a:r>
              <a:rPr lang="en-US" altLang="zh-CN" sz="2000" baseline="-25000" dirty="0"/>
              <a:t>9</a:t>
            </a:r>
            <a:r>
              <a:rPr lang="zh-CN" altLang="en-US" sz="2000" dirty="0"/>
              <a:t>的级别最高，其后依次递减，</a:t>
            </a:r>
            <a:r>
              <a:rPr lang="en-US" altLang="zh-CN" sz="2000" dirty="0"/>
              <a:t>I</a:t>
            </a:r>
            <a:r>
              <a:rPr lang="en-US" altLang="zh-CN" sz="2000" baseline="-25000" dirty="0"/>
              <a:t>1</a:t>
            </a:r>
            <a:r>
              <a:rPr lang="zh-CN" altLang="en-US" sz="2000" dirty="0"/>
              <a:t>的级别最低。</a:t>
            </a:r>
            <a:endParaRPr lang="en-US" altLang="zh-CN" sz="2000" dirty="0"/>
          </a:p>
          <a:p>
            <a:pPr>
              <a:lnSpc>
                <a:spcPct val="150000"/>
              </a:lnSpc>
            </a:pPr>
            <a:r>
              <a:rPr lang="zh-CN" altLang="en-US" sz="2000" dirty="0"/>
              <a:t>当</a:t>
            </a:r>
            <a:r>
              <a:rPr lang="en-US" altLang="zh-CN" sz="2000" dirty="0"/>
              <a:t>I</a:t>
            </a:r>
            <a:r>
              <a:rPr lang="en-US" altLang="zh-CN" sz="2000" baseline="-25000" dirty="0"/>
              <a:t>9</a:t>
            </a:r>
            <a:r>
              <a:rPr lang="en-US" altLang="zh-CN" sz="2000" dirty="0"/>
              <a:t> ~ I</a:t>
            </a:r>
            <a:r>
              <a:rPr lang="en-US" altLang="zh-CN" sz="1600" baseline="-25000" dirty="0"/>
              <a:t>1</a:t>
            </a:r>
            <a:r>
              <a:rPr lang="zh-CN" altLang="en-US" sz="2000" dirty="0"/>
              <a:t>均为高电平的无效编码信号时，</a:t>
            </a:r>
            <a:endParaRPr lang="en-US" altLang="zh-CN" sz="2000" dirty="0"/>
          </a:p>
          <a:p>
            <a:pPr marL="0" indent="358775">
              <a:lnSpc>
                <a:spcPct val="150000"/>
              </a:lnSpc>
              <a:buNone/>
            </a:pPr>
            <a:r>
              <a:rPr lang="zh-CN" altLang="en-US" sz="2000" dirty="0"/>
              <a:t>输出的</a:t>
            </a:r>
            <a:r>
              <a:rPr lang="en-US" altLang="zh-CN" sz="2000" dirty="0"/>
              <a:t>Q</a:t>
            </a:r>
            <a:r>
              <a:rPr lang="en-US" altLang="zh-CN" sz="2000" baseline="-25000" dirty="0"/>
              <a:t>3</a:t>
            </a:r>
            <a:r>
              <a:rPr lang="en-US" altLang="zh-CN" sz="2000" dirty="0"/>
              <a:t>Q</a:t>
            </a:r>
            <a:r>
              <a:rPr lang="en-US" altLang="zh-CN" sz="2000" baseline="-25000" dirty="0"/>
              <a:t>2</a:t>
            </a:r>
            <a:r>
              <a:rPr lang="en-US" altLang="zh-CN" sz="2000" dirty="0"/>
              <a:t>Q</a:t>
            </a:r>
            <a:r>
              <a:rPr lang="en-US" altLang="zh-CN" sz="2000" baseline="-25000" dirty="0"/>
              <a:t>1</a:t>
            </a:r>
            <a:r>
              <a:rPr lang="en-US" altLang="zh-CN" sz="2000" dirty="0"/>
              <a:t>Q</a:t>
            </a:r>
            <a:r>
              <a:rPr lang="en-US" altLang="zh-CN" sz="2000" baseline="-25000" dirty="0"/>
              <a:t>0</a:t>
            </a:r>
            <a:r>
              <a:rPr lang="en-US" altLang="zh-CN" sz="2000" dirty="0"/>
              <a:t>=1111</a:t>
            </a:r>
            <a:r>
              <a:rPr lang="zh-CN" altLang="en-US" sz="2000" dirty="0"/>
              <a:t>，正好对应</a:t>
            </a:r>
            <a:r>
              <a:rPr lang="en-US" altLang="zh-CN" sz="2000" dirty="0"/>
              <a:t>I</a:t>
            </a:r>
            <a:r>
              <a:rPr lang="en-US" altLang="zh-CN" sz="2000" baseline="-25000" dirty="0"/>
              <a:t>0</a:t>
            </a:r>
            <a:r>
              <a:rPr lang="zh-CN" altLang="en-US" sz="2000" dirty="0"/>
              <a:t>的编码，</a:t>
            </a:r>
            <a:endParaRPr lang="en-US" altLang="zh-CN" sz="2000" dirty="0"/>
          </a:p>
          <a:p>
            <a:pPr marL="0" indent="358775">
              <a:lnSpc>
                <a:spcPct val="150000"/>
              </a:lnSpc>
              <a:buNone/>
            </a:pPr>
            <a:r>
              <a:rPr lang="zh-CN" altLang="en-US" sz="2000" dirty="0"/>
              <a:t>因此，</a:t>
            </a:r>
            <a:r>
              <a:rPr lang="en-US" altLang="zh-CN" sz="2000" dirty="0"/>
              <a:t>74HC147</a:t>
            </a:r>
            <a:r>
              <a:rPr lang="zh-CN" altLang="en-US" sz="2000" dirty="0"/>
              <a:t>中省去了</a:t>
            </a:r>
            <a:r>
              <a:rPr lang="en-US" altLang="zh-CN" sz="2000" dirty="0"/>
              <a:t>I</a:t>
            </a:r>
            <a:r>
              <a:rPr lang="en-US" altLang="zh-CN" sz="2000" baseline="-25000" dirty="0"/>
              <a:t>0</a:t>
            </a:r>
            <a:r>
              <a:rPr lang="zh-CN" altLang="en-US" sz="2000" dirty="0"/>
              <a:t>的信号输入线。</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300" y="3368675"/>
            <a:ext cx="287178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5575" y="257175"/>
            <a:ext cx="7793038" cy="477838"/>
          </a:xfrm>
        </p:spPr>
        <p:txBody>
          <a:bodyPr/>
          <a:lstStyle/>
          <a:p>
            <a:pPr eaLnBrk="1" hangingPunct="1"/>
            <a:r>
              <a:rPr lang="en-US" altLang="zh-CN"/>
              <a:t>74HC147</a:t>
            </a:r>
            <a:r>
              <a:rPr lang="zh-CN" altLang="en-US"/>
              <a:t>的功能表 </a:t>
            </a:r>
          </a:p>
        </p:txBody>
      </p:sp>
      <p:pic>
        <p:nvPicPr>
          <p:cNvPr id="419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920750"/>
            <a:ext cx="8408988"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67"/>
          <p:cNvSpPr>
            <a:spLocks noChangeArrowheads="1"/>
          </p:cNvSpPr>
          <p:nvPr/>
        </p:nvSpPr>
        <p:spPr bwMode="auto">
          <a:xfrm>
            <a:off x="139700" y="4974005"/>
            <a:ext cx="8785225" cy="163121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
                <a:srgbClr val="860000"/>
              </a:buClr>
              <a:buSzTx/>
              <a:buFont typeface="Wingdings" panose="05000000000000000000" pitchFamily="2" charset="2"/>
              <a:buNone/>
            </a:pPr>
            <a:r>
              <a:rPr lang="zh-CN" altLang="en-US" sz="2000" dirty="0">
                <a:solidFill>
                  <a:srgbClr val="0000FF"/>
                </a:solidFill>
              </a:rPr>
              <a:t>提示：</a:t>
            </a:r>
          </a:p>
          <a:p>
            <a:pPr>
              <a:spcBef>
                <a:spcPct val="0"/>
              </a:spcBef>
              <a:buClr>
                <a:srgbClr val="860000"/>
              </a:buClr>
              <a:buSzTx/>
              <a:buFont typeface="Wingdings" panose="05000000000000000000" pitchFamily="2" charset="2"/>
              <a:buNone/>
            </a:pPr>
            <a:r>
              <a:rPr lang="zh-CN" altLang="en-US" sz="2000" dirty="0"/>
              <a:t>       之所以一些芯片设计为</a:t>
            </a:r>
            <a:r>
              <a:rPr lang="zh-CN" altLang="en-US" sz="2000" dirty="0">
                <a:solidFill>
                  <a:srgbClr val="0000FF"/>
                </a:solidFill>
              </a:rPr>
              <a:t>低电平输入输出</a:t>
            </a:r>
            <a:r>
              <a:rPr lang="zh-CN" altLang="en-US" sz="2000" dirty="0"/>
              <a:t>，是为了兼容大部分数字芯片：</a:t>
            </a:r>
          </a:p>
          <a:p>
            <a:pPr>
              <a:spcBef>
                <a:spcPct val="0"/>
              </a:spcBef>
              <a:buClr>
                <a:srgbClr val="860000"/>
              </a:buClr>
              <a:buSzTx/>
            </a:pPr>
            <a:r>
              <a:rPr lang="zh-CN" altLang="en-US" sz="2000" dirty="0"/>
              <a:t> 低电平信号的范围可以很广，从</a:t>
            </a:r>
            <a:r>
              <a:rPr lang="en-US" altLang="zh-CN" sz="2000" dirty="0">
                <a:solidFill>
                  <a:srgbClr val="0000FF"/>
                </a:solidFill>
              </a:rPr>
              <a:t>-5V</a:t>
            </a:r>
            <a:r>
              <a:rPr lang="zh-CN" altLang="en-US" sz="2000" dirty="0">
                <a:solidFill>
                  <a:srgbClr val="0000FF"/>
                </a:solidFill>
              </a:rPr>
              <a:t>到</a:t>
            </a:r>
            <a:r>
              <a:rPr lang="en-US" altLang="zh-CN" sz="2000" dirty="0">
                <a:solidFill>
                  <a:srgbClr val="0000FF"/>
                </a:solidFill>
              </a:rPr>
              <a:t>+2V</a:t>
            </a:r>
            <a:r>
              <a:rPr lang="zh-CN" altLang="en-US" sz="2000" dirty="0"/>
              <a:t>都可以看做是</a:t>
            </a:r>
            <a:r>
              <a:rPr lang="zh-CN" altLang="en-US" sz="2000" dirty="0">
                <a:solidFill>
                  <a:srgbClr val="0000FF"/>
                </a:solidFill>
              </a:rPr>
              <a:t>低电平</a:t>
            </a:r>
            <a:r>
              <a:rPr lang="zh-CN" altLang="en-US" sz="2000" dirty="0"/>
              <a:t>；</a:t>
            </a:r>
          </a:p>
          <a:p>
            <a:pPr>
              <a:spcBef>
                <a:spcPct val="0"/>
              </a:spcBef>
              <a:buClr>
                <a:srgbClr val="860000"/>
              </a:buClr>
              <a:buSzTx/>
            </a:pPr>
            <a:r>
              <a:rPr lang="zh-CN" altLang="en-US" sz="2000" dirty="0"/>
              <a:t> 而高电平要求比较高，可能只有</a:t>
            </a:r>
            <a:r>
              <a:rPr lang="en-US" altLang="zh-CN" sz="2000" dirty="0">
                <a:solidFill>
                  <a:srgbClr val="0000FF"/>
                </a:solidFill>
              </a:rPr>
              <a:t>+3V</a:t>
            </a:r>
            <a:r>
              <a:rPr lang="zh-CN" altLang="en-US" sz="2000" dirty="0">
                <a:solidFill>
                  <a:srgbClr val="0000FF"/>
                </a:solidFill>
              </a:rPr>
              <a:t>到</a:t>
            </a:r>
            <a:r>
              <a:rPr lang="en-US" altLang="zh-CN" sz="2000" dirty="0">
                <a:solidFill>
                  <a:srgbClr val="0000FF"/>
                </a:solidFill>
              </a:rPr>
              <a:t>+5V</a:t>
            </a:r>
            <a:r>
              <a:rPr lang="zh-CN" altLang="en-US" sz="2000" dirty="0"/>
              <a:t>被认为是</a:t>
            </a:r>
            <a:r>
              <a:rPr lang="zh-CN" altLang="en-US" sz="2000" dirty="0">
                <a:solidFill>
                  <a:srgbClr val="0000FF"/>
                </a:solidFill>
              </a:rPr>
              <a:t>高电平</a:t>
            </a:r>
            <a:r>
              <a:rPr lang="zh-CN" altLang="en-US" sz="2000" dirty="0"/>
              <a:t>；</a:t>
            </a:r>
          </a:p>
          <a:p>
            <a:pPr>
              <a:spcBef>
                <a:spcPct val="0"/>
              </a:spcBef>
              <a:buClr>
                <a:srgbClr val="860000"/>
              </a:buClr>
              <a:buSzTx/>
            </a:pPr>
            <a:r>
              <a:rPr lang="zh-CN" altLang="en-US" sz="2000" dirty="0"/>
              <a:t> 如果所有芯片都设计成低电平作为输入输出信号，兼容性更强。</a:t>
            </a:r>
            <a:r>
              <a:rPr lang="en-US" altLang="zh-CN" sz="2000" dirty="0"/>
              <a:t> </a:t>
            </a:r>
          </a:p>
        </p:txBody>
      </p:sp>
      <p:sp>
        <p:nvSpPr>
          <p:cNvPr id="2" name="矩形 1"/>
          <p:cNvSpPr/>
          <p:nvPr/>
        </p:nvSpPr>
        <p:spPr>
          <a:xfrm>
            <a:off x="38100" y="25400"/>
            <a:ext cx="9144000" cy="720725"/>
          </a:xfrm>
          <a:prstGeom prst="rect">
            <a:avLst/>
          </a:prstGeom>
          <a:solidFill>
            <a:schemeClr val="accent2">
              <a:lumMod val="40000"/>
              <a:lumOff val="60000"/>
            </a:schemeClr>
          </a:solidFill>
          <a:ln>
            <a:solidFill>
              <a:schemeClr val="bg2"/>
            </a:solidFill>
          </a:ln>
        </p:spPr>
        <p:txBody>
          <a:bodyPr>
            <a:spAutoFit/>
          </a:bodyPr>
          <a:lstStyle/>
          <a:p>
            <a:pPr eaLnBrk="1" hangingPunct="1">
              <a:lnSpc>
                <a:spcPct val="120000"/>
              </a:lnSpc>
              <a:defRPr/>
            </a:pPr>
            <a:r>
              <a:rPr lang="zh-CN" altLang="en-US" sz="1800" b="1" dirty="0"/>
              <a:t>当</a:t>
            </a:r>
            <a:r>
              <a:rPr lang="en-US" altLang="zh-CN" sz="1800" b="1" dirty="0"/>
              <a:t>I</a:t>
            </a:r>
            <a:r>
              <a:rPr lang="en-US" altLang="zh-CN" sz="1800" b="1" baseline="-25000" dirty="0"/>
              <a:t>9</a:t>
            </a:r>
            <a:r>
              <a:rPr lang="en-US" altLang="zh-CN" sz="1800" b="1" dirty="0"/>
              <a:t> ~ I1</a:t>
            </a:r>
            <a:r>
              <a:rPr lang="zh-CN" altLang="en-US" sz="1800" b="1" dirty="0"/>
              <a:t>各输入端均为高电平的无效编码信号时，输出的</a:t>
            </a:r>
            <a:r>
              <a:rPr lang="en-US" altLang="zh-CN" sz="1800" b="1" dirty="0"/>
              <a:t>Q</a:t>
            </a:r>
            <a:r>
              <a:rPr lang="en-US" altLang="zh-CN" sz="1800" b="1" baseline="-25000" dirty="0"/>
              <a:t>3</a:t>
            </a:r>
            <a:r>
              <a:rPr lang="en-US" altLang="zh-CN" sz="1800" b="1" dirty="0"/>
              <a:t>Q</a:t>
            </a:r>
            <a:r>
              <a:rPr lang="en-US" altLang="zh-CN" sz="1800" b="1" baseline="-25000" dirty="0"/>
              <a:t>2</a:t>
            </a:r>
            <a:r>
              <a:rPr lang="en-US" altLang="zh-CN" sz="1800" b="1" dirty="0"/>
              <a:t>Q</a:t>
            </a:r>
            <a:r>
              <a:rPr lang="en-US" altLang="zh-CN" sz="1800" b="1" baseline="-25000" dirty="0"/>
              <a:t>1</a:t>
            </a:r>
            <a:r>
              <a:rPr lang="en-US" altLang="zh-CN" sz="1800" b="1" dirty="0"/>
              <a:t>Q</a:t>
            </a:r>
            <a:r>
              <a:rPr lang="en-US" altLang="zh-CN" sz="1800" b="1" baseline="-25000" dirty="0"/>
              <a:t>0</a:t>
            </a:r>
            <a:r>
              <a:rPr lang="en-US" altLang="zh-CN" sz="1800" b="1" dirty="0"/>
              <a:t>=1111</a:t>
            </a:r>
          </a:p>
          <a:p>
            <a:pPr eaLnBrk="1" hangingPunct="1">
              <a:lnSpc>
                <a:spcPct val="120000"/>
              </a:lnSpc>
              <a:defRPr/>
            </a:pPr>
            <a:r>
              <a:rPr lang="zh-CN" altLang="en-US" sz="1800" b="1" dirty="0"/>
              <a:t>正好对应</a:t>
            </a:r>
            <a:r>
              <a:rPr lang="en-US" altLang="zh-CN" sz="1800" b="1" dirty="0"/>
              <a:t>I</a:t>
            </a:r>
            <a:r>
              <a:rPr lang="en-US" altLang="zh-CN" sz="1800" b="1" baseline="-25000" dirty="0"/>
              <a:t>0</a:t>
            </a:r>
            <a:r>
              <a:rPr lang="zh-CN" altLang="en-US" sz="1800" b="1" dirty="0"/>
              <a:t>的编码，因此，</a:t>
            </a:r>
            <a:r>
              <a:rPr lang="en-US" altLang="zh-CN" sz="1800" b="1" dirty="0"/>
              <a:t>74HC147</a:t>
            </a:r>
            <a:r>
              <a:rPr lang="zh-CN" altLang="en-US" sz="1800" b="1" dirty="0"/>
              <a:t>中省去了</a:t>
            </a:r>
            <a:r>
              <a:rPr lang="en-US" altLang="zh-CN" sz="1800" b="1" dirty="0"/>
              <a:t>I</a:t>
            </a:r>
            <a:r>
              <a:rPr lang="en-US" altLang="zh-CN" sz="1800" b="1" baseline="-25000" dirty="0"/>
              <a:t>0</a:t>
            </a:r>
            <a:r>
              <a:rPr lang="zh-CN" altLang="en-US" sz="1800" b="1" dirty="0"/>
              <a:t>的信号输入线。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5.3 </a:t>
            </a:r>
            <a:r>
              <a:rPr lang="zh-CN" altLang="en-US"/>
              <a:t>数据分配器与数据选择器 </a:t>
            </a:r>
          </a:p>
        </p:txBody>
      </p:sp>
      <p:sp>
        <p:nvSpPr>
          <p:cNvPr id="43011" name="Rectangle 3"/>
          <p:cNvSpPr>
            <a:spLocks noGrp="1" noChangeArrowheads="1"/>
          </p:cNvSpPr>
          <p:nvPr>
            <p:ph type="body" idx="1"/>
          </p:nvPr>
        </p:nvSpPr>
        <p:spPr>
          <a:xfrm>
            <a:off x="134938" y="811213"/>
            <a:ext cx="5630862" cy="5789612"/>
          </a:xfrm>
        </p:spPr>
        <p:txBody>
          <a:bodyPr/>
          <a:lstStyle/>
          <a:p>
            <a:pPr eaLnBrk="1" hangingPunct="1">
              <a:lnSpc>
                <a:spcPct val="140000"/>
              </a:lnSpc>
            </a:pPr>
            <a:r>
              <a:rPr lang="en-US" altLang="zh-CN" sz="2400" dirty="0"/>
              <a:t>5.3.1 </a:t>
            </a:r>
            <a:r>
              <a:rPr lang="zh-CN" altLang="en-US" sz="2400" dirty="0"/>
              <a:t>数据选择器</a:t>
            </a:r>
          </a:p>
          <a:p>
            <a:pPr algn="just" eaLnBrk="1" hangingPunct="1">
              <a:lnSpc>
                <a:spcPct val="140000"/>
              </a:lnSpc>
              <a:buFont typeface="Wingdings" panose="05000000000000000000" pitchFamily="2" charset="2"/>
              <a:buNone/>
            </a:pPr>
            <a:r>
              <a:rPr lang="zh-CN" altLang="en-US" sz="2400" dirty="0"/>
              <a:t>           在数字信号的传输过程中，有时需要从多路输入数据中选择其中一路送到输出端。</a:t>
            </a:r>
            <a:endParaRPr lang="en-US" altLang="zh-CN" sz="2400" dirty="0"/>
          </a:p>
          <a:p>
            <a:pPr algn="just" eaLnBrk="1" hangingPunct="1">
              <a:lnSpc>
                <a:spcPct val="140000"/>
              </a:lnSpc>
              <a:buFont typeface="Wingdings" panose="05000000000000000000" pitchFamily="2" charset="2"/>
              <a:buNone/>
            </a:pPr>
            <a:r>
              <a:rPr lang="zh-CN" altLang="en-US" sz="2400" dirty="0"/>
              <a:t>           实现此功能的电路为：</a:t>
            </a:r>
            <a:endParaRPr lang="en-US" altLang="zh-CN" sz="2400" dirty="0"/>
          </a:p>
          <a:p>
            <a:pPr indent="19050" algn="just" eaLnBrk="1" hangingPunct="1">
              <a:lnSpc>
                <a:spcPct val="140000"/>
              </a:lnSpc>
              <a:buFont typeface="Wingdings" panose="05000000000000000000" pitchFamily="2" charset="2"/>
              <a:buNone/>
            </a:pPr>
            <a:r>
              <a:rPr lang="zh-CN" altLang="en-US" sz="2400" dirty="0">
                <a:solidFill>
                  <a:srgbClr val="0000FF"/>
                </a:solidFill>
              </a:rPr>
              <a:t>数据选择器</a:t>
            </a:r>
            <a:r>
              <a:rPr lang="en-US" altLang="zh-CN" sz="2400" dirty="0"/>
              <a:t>(Multiplexer)</a:t>
            </a:r>
          </a:p>
          <a:p>
            <a:pPr indent="19050" algn="just" eaLnBrk="1" hangingPunct="1">
              <a:lnSpc>
                <a:spcPct val="140000"/>
              </a:lnSpc>
              <a:buFont typeface="Wingdings" panose="05000000000000000000" pitchFamily="2" charset="2"/>
              <a:buNone/>
            </a:pPr>
            <a:r>
              <a:rPr lang="zh-CN" altLang="en-US" sz="2400" dirty="0"/>
              <a:t>简称</a:t>
            </a:r>
            <a:r>
              <a:rPr lang="en-US" altLang="zh-CN" sz="2400" dirty="0">
                <a:solidFill>
                  <a:srgbClr val="0000FF"/>
                </a:solidFill>
              </a:rPr>
              <a:t>MUX</a:t>
            </a:r>
            <a:r>
              <a:rPr lang="zh-CN" altLang="en-US" sz="2400" dirty="0"/>
              <a:t>。</a:t>
            </a:r>
            <a:endParaRPr lang="en-US" altLang="zh-CN" sz="2400" dirty="0"/>
          </a:p>
          <a:p>
            <a:pPr indent="555625" algn="just" defTabSz="449263" eaLnBrk="1" hangingPunct="1">
              <a:lnSpc>
                <a:spcPct val="140000"/>
              </a:lnSpc>
              <a:buFont typeface="Wingdings" panose="05000000000000000000" pitchFamily="2" charset="2"/>
              <a:buNone/>
            </a:pPr>
            <a:r>
              <a:rPr lang="en-US" altLang="zh-CN" sz="2400" dirty="0"/>
              <a:t>	</a:t>
            </a:r>
            <a:r>
              <a:rPr lang="zh-CN" altLang="en-US" sz="2400" dirty="0"/>
              <a:t>根据地址选择控制信号的不同，从多路输入数据中选择一路作为输出的电路，所以也叫</a:t>
            </a:r>
            <a:r>
              <a:rPr lang="zh-CN" altLang="en-US" sz="2400" dirty="0">
                <a:solidFill>
                  <a:srgbClr val="A50021"/>
                </a:solidFill>
              </a:rPr>
              <a:t>多路开关</a:t>
            </a:r>
            <a:r>
              <a:rPr lang="zh-CN" altLang="en-US" sz="2400" dirty="0"/>
              <a:t>。</a:t>
            </a:r>
          </a:p>
          <a:p>
            <a:pPr eaLnBrk="1" hangingPunct="1">
              <a:lnSpc>
                <a:spcPct val="140000"/>
              </a:lnSpc>
            </a:pPr>
            <a:endParaRPr lang="en-US" altLang="zh-CN" sz="2400" dirty="0"/>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5800" y="2082800"/>
            <a:ext cx="31242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5"/>
          <p:cNvSpPr>
            <a:spLocks noChangeArrowheads="1"/>
          </p:cNvSpPr>
          <p:nvPr/>
        </p:nvSpPr>
        <p:spPr bwMode="auto">
          <a:xfrm>
            <a:off x="6007100" y="5519738"/>
            <a:ext cx="266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5.15 4</a:t>
            </a:r>
            <a:r>
              <a:rPr lang="zh-CN" altLang="en-US" sz="1800"/>
              <a:t>选</a:t>
            </a:r>
            <a:r>
              <a:rPr lang="en-US" altLang="zh-CN" sz="1800"/>
              <a:t>1</a:t>
            </a:r>
            <a:r>
              <a:rPr lang="zh-CN" altLang="en-US" sz="1800"/>
              <a:t>数据选择器</a:t>
            </a:r>
          </a:p>
          <a:p>
            <a:pPr eaLnBrk="1" hangingPunct="1">
              <a:spcBef>
                <a:spcPct val="0"/>
              </a:spcBef>
              <a:buClrTx/>
              <a:buSzTx/>
              <a:buFontTx/>
              <a:buNone/>
            </a:pPr>
            <a:r>
              <a:rPr lang="zh-CN" altLang="en-US" sz="1800"/>
              <a:t>　　　　原理示意图</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88" y="3054350"/>
            <a:ext cx="7966075"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a:xfrm>
            <a:off x="515938" y="190500"/>
            <a:ext cx="7793037" cy="477838"/>
          </a:xfrm>
        </p:spPr>
        <p:txBody>
          <a:bodyPr/>
          <a:lstStyle/>
          <a:p>
            <a:pPr eaLnBrk="1" hangingPunct="1"/>
            <a:r>
              <a:rPr lang="zh-CN" altLang="en-US" sz="3200"/>
              <a:t>常用二进制译码器逻辑图</a:t>
            </a:r>
          </a:p>
        </p:txBody>
      </p:sp>
      <p:sp>
        <p:nvSpPr>
          <p:cNvPr id="7172" name="Rectangle 3"/>
          <p:cNvSpPr>
            <a:spLocks noGrp="1" noChangeArrowheads="1"/>
          </p:cNvSpPr>
          <p:nvPr>
            <p:ph type="body" idx="1"/>
          </p:nvPr>
        </p:nvSpPr>
        <p:spPr>
          <a:xfrm>
            <a:off x="0" y="782638"/>
            <a:ext cx="6323013" cy="581025"/>
          </a:xfrm>
        </p:spPr>
        <p:txBody>
          <a:bodyPr/>
          <a:lstStyle/>
          <a:p>
            <a:pPr eaLnBrk="1" hangingPunct="1"/>
            <a:r>
              <a:rPr lang="zh-CN" altLang="en-US" sz="2000">
                <a:solidFill>
                  <a:srgbClr val="0000FF"/>
                </a:solidFill>
              </a:rPr>
              <a:t>逻辑图是为了绘制原理图而设计的符号图。</a:t>
            </a:r>
          </a:p>
        </p:txBody>
      </p:sp>
      <p:sp>
        <p:nvSpPr>
          <p:cNvPr id="7173" name="Text Box 5"/>
          <p:cNvSpPr txBox="1">
            <a:spLocks noChangeArrowheads="1"/>
          </p:cNvSpPr>
          <p:nvPr/>
        </p:nvSpPr>
        <p:spPr bwMode="auto">
          <a:xfrm>
            <a:off x="187326" y="1149350"/>
            <a:ext cx="686661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spcBef>
                <a:spcPct val="50000"/>
              </a:spcBef>
              <a:buFontTx/>
              <a:buAutoNum type="arabicParenBoth"/>
              <a:defRPr/>
            </a:pPr>
            <a:r>
              <a:rPr lang="zh-CN" altLang="en-US" sz="2000" b="1" dirty="0"/>
              <a:t>用矩形框表示芯片，左边是输入引脚，右边是输出引脚，框内有相应引脚名称，引脚上方有引脚编号。</a:t>
            </a:r>
          </a:p>
          <a:p>
            <a:pPr eaLnBrk="1" hangingPunct="1">
              <a:spcBef>
                <a:spcPct val="50000"/>
              </a:spcBef>
              <a:buFontTx/>
              <a:buAutoNum type="arabicParenBoth"/>
              <a:defRPr/>
            </a:pPr>
            <a:r>
              <a:rPr lang="zh-CN" altLang="en-US" sz="2000" b="1" dirty="0"/>
              <a:t>用带有圆圈的引脚表示其信号低电平有效。</a:t>
            </a:r>
          </a:p>
          <a:p>
            <a:pPr eaLnBrk="1" hangingPunct="1">
              <a:spcBef>
                <a:spcPct val="50000"/>
              </a:spcBef>
              <a:buFontTx/>
              <a:buAutoNum type="arabicParenBoth"/>
              <a:defRPr/>
            </a:pPr>
            <a:r>
              <a:rPr lang="zh-CN" altLang="en-US" sz="2000" b="1" dirty="0"/>
              <a:t>缺少电源和地引脚，电源和地引脚默认缺省。</a:t>
            </a:r>
          </a:p>
          <a:p>
            <a:pPr eaLnBrk="1" hangingPunct="1">
              <a:spcBef>
                <a:spcPct val="50000"/>
              </a:spcBef>
              <a:buFontTx/>
              <a:buAutoNum type="arabicParenBoth"/>
              <a:defRPr/>
            </a:pPr>
            <a:r>
              <a:rPr lang="zh-CN" altLang="en-US" sz="2000" b="1" dirty="0"/>
              <a:t>在绘制原理图时是，逻辑图可以旋转，</a:t>
            </a:r>
            <a:endParaRPr lang="en-US" altLang="zh-CN" sz="2000" b="1" dirty="0"/>
          </a:p>
          <a:p>
            <a:pPr marL="0" indent="0" eaLnBrk="1" hangingPunct="1">
              <a:spcBef>
                <a:spcPct val="50000"/>
              </a:spcBef>
              <a:defRPr/>
            </a:pPr>
            <a:r>
              <a:rPr lang="en-US" altLang="zh-CN" sz="2000" b="1" dirty="0"/>
              <a:t>     </a:t>
            </a:r>
            <a:r>
              <a:rPr lang="zh-CN" altLang="en-US" sz="2000" b="1" dirty="0"/>
              <a:t>也可以做</a:t>
            </a:r>
            <a:r>
              <a:rPr lang="zh-CN" altLang="en-US" sz="2000" b="1" dirty="0">
                <a:solidFill>
                  <a:srgbClr val="0000FF"/>
                </a:solidFill>
              </a:rPr>
              <a:t>上下</a:t>
            </a:r>
            <a:r>
              <a:rPr lang="zh-CN" altLang="en-US" sz="2000" b="1" dirty="0"/>
              <a:t>或</a:t>
            </a:r>
            <a:r>
              <a:rPr lang="zh-CN" altLang="en-US" sz="2000" b="1" dirty="0">
                <a:solidFill>
                  <a:srgbClr val="0000FF"/>
                </a:solidFill>
              </a:rPr>
              <a:t>左右</a:t>
            </a:r>
            <a:r>
              <a:rPr lang="zh-CN" altLang="en-US" sz="2000" b="1" dirty="0"/>
              <a:t>镜像变动。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barn(inVertical)">
                                      <p:cBhvr>
                                        <p:cTn id="7" dur="500"/>
                                        <p:tgtEl>
                                          <p:spTgt spid="717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172">
                                            <p:txEl>
                                              <p:pRg st="0" end="0"/>
                                            </p:txEl>
                                          </p:spTgt>
                                        </p:tgtEl>
                                        <p:attrNameLst>
                                          <p:attrName>style.visibility</p:attrName>
                                        </p:attrNameLst>
                                      </p:cBhvr>
                                      <p:to>
                                        <p:strVal val="visible"/>
                                      </p:to>
                                    </p:set>
                                    <p:animEffect transition="in" filter="barn(inVertical)">
                                      <p:cBhvr>
                                        <p:cTn id="10" dur="500"/>
                                        <p:tgtEl>
                                          <p:spTgt spid="71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P spid="717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sz="3200"/>
              <a:t>表</a:t>
            </a:r>
            <a:r>
              <a:rPr lang="en-US" altLang="zh-CN" sz="3200"/>
              <a:t>5.8 4</a:t>
            </a:r>
            <a:r>
              <a:rPr lang="zh-CN" altLang="en-US" sz="3200"/>
              <a:t>选</a:t>
            </a:r>
            <a:r>
              <a:rPr lang="en-US" altLang="zh-CN" sz="3200"/>
              <a:t>1</a:t>
            </a:r>
            <a:r>
              <a:rPr lang="zh-CN" altLang="en-US" sz="3200"/>
              <a:t>数据选择器的功能表 </a:t>
            </a:r>
          </a:p>
        </p:txBody>
      </p:sp>
      <p:sp>
        <p:nvSpPr>
          <p:cNvPr id="44035" name="Rectangle 8"/>
          <p:cNvSpPr>
            <a:spLocks noChangeArrowheads="1"/>
          </p:cNvSpPr>
          <p:nvPr/>
        </p:nvSpPr>
        <p:spPr bwMode="auto">
          <a:xfrm>
            <a:off x="3505200" y="3551238"/>
            <a:ext cx="2206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900" b="0"/>
              <a:t> </a:t>
            </a:r>
            <a:endParaRPr lang="en-US" altLang="zh-CN" sz="1800" b="0">
              <a:latin typeface="Arial" panose="020B0604020202020204" pitchFamily="34" charset="0"/>
            </a:endParaRPr>
          </a:p>
        </p:txBody>
      </p:sp>
      <p:grpSp>
        <p:nvGrpSpPr>
          <p:cNvPr id="3" name="组合 2"/>
          <p:cNvGrpSpPr>
            <a:grpSpLocks/>
          </p:cNvGrpSpPr>
          <p:nvPr/>
        </p:nvGrpSpPr>
        <p:grpSpPr bwMode="auto">
          <a:xfrm>
            <a:off x="288925" y="5541963"/>
            <a:ext cx="4937812" cy="624606"/>
            <a:chOff x="288925" y="5541963"/>
            <a:chExt cx="4937812" cy="624606"/>
          </a:xfrm>
        </p:grpSpPr>
        <p:graphicFrame>
          <p:nvGraphicFramePr>
            <p:cNvPr id="44106" name="Object 6"/>
            <p:cNvGraphicFramePr>
              <a:graphicFrameLocks noChangeAspect="1"/>
            </p:cNvGraphicFramePr>
            <p:nvPr>
              <p:extLst>
                <p:ext uri="{D42A27DB-BD31-4B8C-83A1-F6EECF244321}">
                  <p14:modId xmlns:p14="http://schemas.microsoft.com/office/powerpoint/2010/main" val="188954319"/>
                </p:ext>
              </p:extLst>
            </p:nvPr>
          </p:nvGraphicFramePr>
          <p:xfrm>
            <a:off x="1033462" y="5541963"/>
            <a:ext cx="4193275" cy="624606"/>
          </p:xfrm>
          <a:graphic>
            <a:graphicData uri="http://schemas.openxmlformats.org/presentationml/2006/ole">
              <mc:AlternateContent xmlns:mc="http://schemas.openxmlformats.org/markup-compatibility/2006">
                <mc:Choice xmlns:v="urn:schemas-microsoft-com:vml" Requires="v">
                  <p:oleObj name="Equation" r:id="rId2" imgW="939600" imgH="139680" progId="Equation.DSMT4">
                    <p:embed/>
                  </p:oleObj>
                </mc:Choice>
                <mc:Fallback>
                  <p:oleObj name="Equation" r:id="rId2" imgW="939600" imgH="139680" progId="Equation.DSMT4">
                    <p:embed/>
                    <p:pic>
                      <p:nvPicPr>
                        <p:cNvPr id="0" name="Object 6"/>
                        <p:cNvPicPr>
                          <a:picLocks noChangeAspect="1" noChangeArrowheads="1"/>
                        </p:cNvPicPr>
                        <p:nvPr/>
                      </p:nvPicPr>
                      <p:blipFill>
                        <a:blip r:embed="rId3"/>
                        <a:srcRect/>
                        <a:stretch>
                          <a:fillRect/>
                        </a:stretch>
                      </p:blipFill>
                      <p:spPr bwMode="auto">
                        <a:xfrm>
                          <a:off x="1033462" y="5541963"/>
                          <a:ext cx="4193275" cy="624606"/>
                        </a:xfrm>
                        <a:prstGeom prst="rect">
                          <a:avLst/>
                        </a:prstGeom>
                        <a:noFill/>
                        <a:ln>
                          <a:noFill/>
                        </a:ln>
                      </p:spPr>
                    </p:pic>
                  </p:oleObj>
                </mc:Fallback>
              </mc:AlternateContent>
            </a:graphicData>
          </a:graphic>
        </p:graphicFrame>
        <p:sp>
          <p:nvSpPr>
            <p:cNvPr id="44107" name="Rectangle 9"/>
            <p:cNvSpPr>
              <a:spLocks noChangeArrowheads="1"/>
            </p:cNvSpPr>
            <p:nvPr/>
          </p:nvSpPr>
          <p:spPr bwMode="auto">
            <a:xfrm>
              <a:off x="288925" y="5559425"/>
              <a:ext cx="785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t>F= </a:t>
              </a:r>
            </a:p>
          </p:txBody>
        </p:sp>
      </p:grpSp>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863" y="4406900"/>
            <a:ext cx="2370137"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8"/>
          <p:cNvGraphicFramePr>
            <a:graphicFrameLocks noGrp="1"/>
          </p:cNvGraphicFramePr>
          <p:nvPr/>
        </p:nvGraphicFramePr>
        <p:xfrm>
          <a:off x="339725" y="871538"/>
          <a:ext cx="7178674" cy="3484563"/>
        </p:xfrm>
        <a:graphic>
          <a:graphicData uri="http://schemas.openxmlformats.org/drawingml/2006/table">
            <a:tbl>
              <a:tblPr firstRow="1" firstCol="1" lastRow="1" lastCol="1" bandRow="1" bandCol="1">
                <a:tableStyleId>{2D5ABB26-0587-4C30-8999-92F81FD0307C}</a:tableStyleId>
              </a:tblPr>
              <a:tblGrid>
                <a:gridCol w="593598">
                  <a:extLst>
                    <a:ext uri="{9D8B030D-6E8A-4147-A177-3AD203B41FA5}">
                      <a16:colId xmlns:a16="http://schemas.microsoft.com/office/drawing/2014/main" val="20000"/>
                    </a:ext>
                  </a:extLst>
                </a:gridCol>
                <a:gridCol w="627198">
                  <a:extLst>
                    <a:ext uri="{9D8B030D-6E8A-4147-A177-3AD203B41FA5}">
                      <a16:colId xmlns:a16="http://schemas.microsoft.com/office/drawing/2014/main" val="20001"/>
                    </a:ext>
                  </a:extLst>
                </a:gridCol>
                <a:gridCol w="582398">
                  <a:extLst>
                    <a:ext uri="{9D8B030D-6E8A-4147-A177-3AD203B41FA5}">
                      <a16:colId xmlns:a16="http://schemas.microsoft.com/office/drawing/2014/main" val="20002"/>
                    </a:ext>
                  </a:extLst>
                </a:gridCol>
                <a:gridCol w="895997">
                  <a:extLst>
                    <a:ext uri="{9D8B030D-6E8A-4147-A177-3AD203B41FA5}">
                      <a16:colId xmlns:a16="http://schemas.microsoft.com/office/drawing/2014/main" val="20003"/>
                    </a:ext>
                  </a:extLst>
                </a:gridCol>
                <a:gridCol w="806397">
                  <a:extLst>
                    <a:ext uri="{9D8B030D-6E8A-4147-A177-3AD203B41FA5}">
                      <a16:colId xmlns:a16="http://schemas.microsoft.com/office/drawing/2014/main" val="20004"/>
                    </a:ext>
                  </a:extLst>
                </a:gridCol>
                <a:gridCol w="806397">
                  <a:extLst>
                    <a:ext uri="{9D8B030D-6E8A-4147-A177-3AD203B41FA5}">
                      <a16:colId xmlns:a16="http://schemas.microsoft.com/office/drawing/2014/main" val="20005"/>
                    </a:ext>
                  </a:extLst>
                </a:gridCol>
                <a:gridCol w="898275">
                  <a:extLst>
                    <a:ext uri="{9D8B030D-6E8A-4147-A177-3AD203B41FA5}">
                      <a16:colId xmlns:a16="http://schemas.microsoft.com/office/drawing/2014/main" val="20006"/>
                    </a:ext>
                  </a:extLst>
                </a:gridCol>
                <a:gridCol w="1968414">
                  <a:extLst>
                    <a:ext uri="{9D8B030D-6E8A-4147-A177-3AD203B41FA5}">
                      <a16:colId xmlns:a16="http://schemas.microsoft.com/office/drawing/2014/main" val="20007"/>
                    </a:ext>
                  </a:extLst>
                </a:gridCol>
              </a:tblGrid>
              <a:tr h="502939">
                <a:tc gridSpan="7">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输</a:t>
                      </a:r>
                      <a:r>
                        <a:rPr lang="en-US" sz="1600" b="1" kern="100" dirty="0">
                          <a:effectLst/>
                          <a:latin typeface="+mn-ea"/>
                          <a:ea typeface="+mn-ea"/>
                        </a:rPr>
                        <a:t>  </a:t>
                      </a:r>
                      <a:r>
                        <a:rPr lang="zh-CN" sz="1600" b="1" kern="100" dirty="0">
                          <a:effectLst/>
                          <a:latin typeface="+mn-ea"/>
                          <a:ea typeface="+mn-ea"/>
                        </a:rPr>
                        <a:t>入</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输</a:t>
                      </a:r>
                      <a:r>
                        <a:rPr lang="en-US" sz="1600" b="1" kern="100" dirty="0">
                          <a:effectLst/>
                          <a:latin typeface="+mn-ea"/>
                          <a:ea typeface="+mn-ea"/>
                        </a:rPr>
                        <a:t>  </a:t>
                      </a:r>
                      <a:r>
                        <a:rPr lang="zh-CN" sz="1600" b="1" kern="100" dirty="0">
                          <a:effectLst/>
                          <a:latin typeface="+mn-ea"/>
                          <a:ea typeface="+mn-ea"/>
                        </a:rPr>
                        <a:t>出</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454484">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E</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B</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A</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D</a:t>
                      </a:r>
                      <a:r>
                        <a:rPr lang="en-US" sz="1600" b="1" kern="100" baseline="-25000" dirty="0">
                          <a:effectLst/>
                          <a:latin typeface="+mn-ea"/>
                          <a:ea typeface="+mn-ea"/>
                        </a:rPr>
                        <a:t>0</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D</a:t>
                      </a:r>
                      <a:r>
                        <a:rPr lang="en-US" sz="1600" b="1" kern="100" baseline="-25000" dirty="0">
                          <a:effectLst/>
                          <a:latin typeface="+mn-ea"/>
                          <a:ea typeface="+mn-ea"/>
                        </a:rPr>
                        <a:t>1</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D</a:t>
                      </a:r>
                      <a:r>
                        <a:rPr lang="en-US" sz="1600" b="1" kern="100" baseline="-25000" dirty="0">
                          <a:effectLst/>
                          <a:latin typeface="+mn-ea"/>
                          <a:ea typeface="+mn-ea"/>
                        </a:rPr>
                        <a:t>2</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D</a:t>
                      </a:r>
                      <a:r>
                        <a:rPr lang="en-US" sz="1600" b="1" kern="100" baseline="-25000">
                          <a:effectLst/>
                          <a:latin typeface="+mn-ea"/>
                          <a:ea typeface="+mn-ea"/>
                        </a:rPr>
                        <a:t>3</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F</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505428">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1 / 0</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1 / 0  (</a:t>
                      </a:r>
                      <a:r>
                        <a:rPr lang="zh-CN" sz="1600" b="1" kern="100" dirty="0">
                          <a:effectLst/>
                          <a:latin typeface="+mn-ea"/>
                          <a:ea typeface="+mn-ea"/>
                        </a:rPr>
                        <a:t>即</a:t>
                      </a:r>
                      <a:r>
                        <a:rPr lang="en-US" sz="1600" b="1" kern="100" dirty="0">
                          <a:effectLst/>
                          <a:latin typeface="+mn-ea"/>
                          <a:ea typeface="+mn-ea"/>
                        </a:rPr>
                        <a:t>D</a:t>
                      </a:r>
                      <a:r>
                        <a:rPr lang="en-US" sz="1600" b="1" kern="100" baseline="-25000" dirty="0">
                          <a:effectLst/>
                          <a:latin typeface="+mn-ea"/>
                          <a:ea typeface="+mn-ea"/>
                        </a:rPr>
                        <a:t>0</a:t>
                      </a:r>
                      <a:r>
                        <a:rPr lang="en-US"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505428">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1</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 / 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1 / 0  (</a:t>
                      </a:r>
                      <a:r>
                        <a:rPr lang="zh-CN" sz="1600" b="1" kern="100" dirty="0">
                          <a:effectLst/>
                          <a:latin typeface="+mn-ea"/>
                          <a:ea typeface="+mn-ea"/>
                        </a:rPr>
                        <a:t>即</a:t>
                      </a:r>
                      <a:r>
                        <a:rPr lang="en-US" sz="1600" b="1" kern="100" dirty="0">
                          <a:effectLst/>
                          <a:latin typeface="+mn-ea"/>
                          <a:ea typeface="+mn-ea"/>
                        </a:rPr>
                        <a:t>D</a:t>
                      </a:r>
                      <a:r>
                        <a:rPr lang="en-US" sz="1600" b="1" kern="100" baseline="-25000" dirty="0">
                          <a:effectLst/>
                          <a:latin typeface="+mn-ea"/>
                          <a:ea typeface="+mn-ea"/>
                        </a:rPr>
                        <a:t>1</a:t>
                      </a:r>
                      <a:r>
                        <a:rPr lang="en-US"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505428">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 / 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1 / 0  (</a:t>
                      </a:r>
                      <a:r>
                        <a:rPr lang="zh-CN" sz="1600" b="1" kern="100" dirty="0">
                          <a:effectLst/>
                          <a:latin typeface="+mn-ea"/>
                          <a:ea typeface="+mn-ea"/>
                        </a:rPr>
                        <a:t>即</a:t>
                      </a:r>
                      <a:r>
                        <a:rPr lang="en-US" sz="1600" b="1" kern="100" dirty="0">
                          <a:effectLst/>
                          <a:latin typeface="+mn-ea"/>
                          <a:ea typeface="+mn-ea"/>
                        </a:rPr>
                        <a:t>D</a:t>
                      </a:r>
                      <a:r>
                        <a:rPr lang="en-US" sz="1600" b="1" kern="100" baseline="-25000" dirty="0">
                          <a:effectLst/>
                          <a:latin typeface="+mn-ea"/>
                          <a:ea typeface="+mn-ea"/>
                        </a:rPr>
                        <a:t>2</a:t>
                      </a:r>
                      <a:r>
                        <a:rPr lang="en-US"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505428">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 / 0</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1 / 0  (</a:t>
                      </a:r>
                      <a:r>
                        <a:rPr lang="zh-CN" sz="1600" b="1" kern="100" dirty="0">
                          <a:effectLst/>
                          <a:latin typeface="+mn-ea"/>
                          <a:ea typeface="+mn-ea"/>
                        </a:rPr>
                        <a:t>即</a:t>
                      </a:r>
                      <a:r>
                        <a:rPr lang="en-US" sz="1600" b="1" kern="100" dirty="0">
                          <a:effectLst/>
                          <a:latin typeface="+mn-ea"/>
                          <a:ea typeface="+mn-ea"/>
                        </a:rPr>
                        <a:t>D</a:t>
                      </a:r>
                      <a:r>
                        <a:rPr lang="en-US" sz="1600" b="1" kern="100" baseline="-25000" dirty="0">
                          <a:effectLst/>
                          <a:latin typeface="+mn-ea"/>
                          <a:ea typeface="+mn-ea"/>
                        </a:rPr>
                        <a:t>3</a:t>
                      </a:r>
                      <a:r>
                        <a:rPr lang="en-US"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505428">
                <a:tc>
                  <a:txBody>
                    <a:bodyPr/>
                    <a:lstStyle/>
                    <a:p>
                      <a:pPr algn="ctr">
                        <a:lnSpc>
                          <a:spcPct val="100000"/>
                        </a:lnSpc>
                        <a:spcAft>
                          <a:spcPts val="0"/>
                        </a:spcAft>
                        <a:tabLst>
                          <a:tab pos="1343025" algn="l"/>
                          <a:tab pos="1600200" algn="l"/>
                          <a:tab pos="2637155" algn="ctr"/>
                        </a:tabLst>
                      </a:pPr>
                      <a:r>
                        <a:rPr lang="en-US" sz="1600" b="1" kern="100">
                          <a:effectLst/>
                          <a:latin typeface="+mn-ea"/>
                          <a:ea typeface="+mn-ea"/>
                        </a:rPr>
                        <a:t>1</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dirty="0">
                          <a:effectLst/>
                          <a:latin typeface="+mn-ea"/>
                          <a:ea typeface="+mn-ea"/>
                        </a:rPr>
                        <a:t>×</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zh-CN" sz="1600" b="1" kern="100">
                          <a:effectLst/>
                          <a:latin typeface="+mn-ea"/>
                          <a:ea typeface="+mn-ea"/>
                        </a:rPr>
                        <a:t>×</a:t>
                      </a:r>
                      <a:endParaRPr lang="zh-CN" sz="2000" b="1" kern="10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343025" algn="l"/>
                          <a:tab pos="1600200" algn="l"/>
                          <a:tab pos="2637155" algn="ctr"/>
                        </a:tabLst>
                      </a:pPr>
                      <a:r>
                        <a:rPr lang="en-US" sz="1600" b="1" kern="100" dirty="0">
                          <a:effectLst/>
                          <a:latin typeface="+mn-ea"/>
                          <a:ea typeface="+mn-ea"/>
                        </a:rPr>
                        <a:t>0</a:t>
                      </a:r>
                      <a:endParaRPr lang="zh-CN" sz="2000" b="1" kern="100" dirty="0">
                        <a:effectLst/>
                        <a:latin typeface="+mn-ea"/>
                        <a:ea typeface="+mn-ea"/>
                      </a:endParaRPr>
                    </a:p>
                  </a:txBody>
                  <a:tcPr marL="68577" marR="6857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0" y="4575175"/>
            <a:ext cx="23495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pPr eaLnBrk="1" hangingPunct="1"/>
            <a:r>
              <a:rPr lang="en-US" altLang="zh-CN" sz="3200"/>
              <a:t>4</a:t>
            </a:r>
            <a:r>
              <a:rPr lang="zh-CN" altLang="en-US" sz="3200"/>
              <a:t>选</a:t>
            </a:r>
            <a:r>
              <a:rPr lang="en-US" altLang="zh-CN" sz="3200"/>
              <a:t>1</a:t>
            </a:r>
            <a:r>
              <a:rPr lang="zh-CN" altLang="en-US" sz="3200"/>
              <a:t>数据选择器 </a:t>
            </a:r>
            <a:r>
              <a:rPr lang="en-US" altLang="zh-CN" sz="3200"/>
              <a:t>Verilog HDL  </a:t>
            </a:r>
            <a:r>
              <a:rPr lang="zh-CN" altLang="en-US" sz="3200"/>
              <a:t>描述</a:t>
            </a:r>
          </a:p>
        </p:txBody>
      </p:sp>
      <p:sp>
        <p:nvSpPr>
          <p:cNvPr id="45060" name="Rectangle 3"/>
          <p:cNvSpPr>
            <a:spLocks noGrp="1" noChangeArrowheads="1"/>
          </p:cNvSpPr>
          <p:nvPr>
            <p:ph type="body" idx="1"/>
          </p:nvPr>
        </p:nvSpPr>
        <p:spPr>
          <a:xfrm>
            <a:off x="179388" y="836613"/>
            <a:ext cx="8964612" cy="5472112"/>
          </a:xfrm>
        </p:spPr>
        <p:txBody>
          <a:bodyPr/>
          <a:lstStyle/>
          <a:p>
            <a:pPr eaLnBrk="1" hangingPunct="1">
              <a:buFont typeface="Wingdings" panose="05000000000000000000" pitchFamily="2" charset="2"/>
              <a:buNone/>
            </a:pPr>
            <a:r>
              <a:rPr lang="it-IT" altLang="zh-CN" sz="2000"/>
              <a:t>module data4sel1(D,B,A,F);</a:t>
            </a:r>
          </a:p>
          <a:p>
            <a:pPr eaLnBrk="1" hangingPunct="1">
              <a:buFont typeface="Wingdings" panose="05000000000000000000" pitchFamily="2" charset="2"/>
              <a:buNone/>
            </a:pPr>
            <a:r>
              <a:rPr lang="it-IT" altLang="zh-CN" sz="2000"/>
              <a:t>  </a:t>
            </a:r>
            <a:r>
              <a:rPr lang="en-US" altLang="zh-CN" sz="2000"/>
              <a:t>input[3:0] D;		</a:t>
            </a:r>
            <a:r>
              <a:rPr lang="en-US" altLang="zh-CN" sz="2000">
                <a:solidFill>
                  <a:srgbClr val="6600FF"/>
                </a:solidFill>
              </a:rPr>
              <a:t>//4</a:t>
            </a:r>
            <a:r>
              <a:rPr lang="zh-CN" altLang="en-US" sz="2000">
                <a:solidFill>
                  <a:srgbClr val="6600FF"/>
                </a:solidFill>
              </a:rPr>
              <a:t>路数据输入端</a:t>
            </a:r>
          </a:p>
          <a:p>
            <a:pPr eaLnBrk="1" hangingPunct="1">
              <a:buFont typeface="Wingdings" panose="05000000000000000000" pitchFamily="2" charset="2"/>
              <a:buNone/>
            </a:pPr>
            <a:r>
              <a:rPr lang="zh-CN" altLang="en-US" sz="2000"/>
              <a:t>  </a:t>
            </a:r>
            <a:r>
              <a:rPr lang="en-US" altLang="zh-CN" sz="2000"/>
              <a:t>input B,A;		</a:t>
            </a:r>
            <a:r>
              <a:rPr lang="en-US" altLang="zh-CN" sz="2000">
                <a:solidFill>
                  <a:srgbClr val="6600FF"/>
                </a:solidFill>
              </a:rPr>
              <a:t>//</a:t>
            </a:r>
            <a:r>
              <a:rPr lang="zh-CN" altLang="en-US" sz="2000">
                <a:solidFill>
                  <a:srgbClr val="6600FF"/>
                </a:solidFill>
              </a:rPr>
              <a:t>地址选择控制端</a:t>
            </a:r>
          </a:p>
          <a:p>
            <a:pPr eaLnBrk="1" hangingPunct="1">
              <a:buFont typeface="Wingdings" panose="05000000000000000000" pitchFamily="2" charset="2"/>
              <a:buNone/>
            </a:pPr>
            <a:r>
              <a:rPr lang="zh-CN" altLang="en-US" sz="2000"/>
              <a:t>  </a:t>
            </a:r>
            <a:r>
              <a:rPr lang="en-US" altLang="zh-CN" sz="2000"/>
              <a:t>output F;		</a:t>
            </a:r>
            <a:r>
              <a:rPr lang="en-US" altLang="zh-CN" sz="2000">
                <a:solidFill>
                  <a:srgbClr val="6600FF"/>
                </a:solidFill>
              </a:rPr>
              <a:t>//</a:t>
            </a:r>
            <a:r>
              <a:rPr lang="zh-CN" altLang="en-US" sz="2000">
                <a:solidFill>
                  <a:srgbClr val="6600FF"/>
                </a:solidFill>
              </a:rPr>
              <a:t>数据输出端</a:t>
            </a:r>
          </a:p>
          <a:p>
            <a:pPr eaLnBrk="1" hangingPunct="1">
              <a:buFont typeface="Wingdings" panose="05000000000000000000" pitchFamily="2" charset="2"/>
              <a:buNone/>
            </a:pPr>
            <a:r>
              <a:rPr lang="zh-CN" altLang="en-US" sz="2000"/>
              <a:t>  </a:t>
            </a:r>
            <a:r>
              <a:rPr lang="en-US" altLang="zh-CN" sz="2000"/>
              <a:t>reg F;			</a:t>
            </a:r>
            <a:r>
              <a:rPr lang="en-US" altLang="zh-CN" sz="2000">
                <a:solidFill>
                  <a:srgbClr val="6600FF"/>
                </a:solidFill>
              </a:rPr>
              <a:t>//</a:t>
            </a:r>
            <a:r>
              <a:rPr lang="zh-CN" altLang="en-US" sz="2000">
                <a:solidFill>
                  <a:srgbClr val="6600FF"/>
                </a:solidFill>
              </a:rPr>
              <a:t>说明为寄存器型，以便在过程块内赋值</a:t>
            </a:r>
          </a:p>
          <a:p>
            <a:pPr eaLnBrk="1" hangingPunct="1">
              <a:buFont typeface="Wingdings" panose="05000000000000000000" pitchFamily="2" charset="2"/>
              <a:buNone/>
            </a:pPr>
            <a:r>
              <a:rPr lang="zh-CN" altLang="en-US" sz="2000"/>
              <a:t>  </a:t>
            </a:r>
            <a:r>
              <a:rPr lang="en-US" altLang="zh-CN" sz="2000"/>
              <a:t>always @(D or B or A) begin  </a:t>
            </a:r>
            <a:r>
              <a:rPr lang="en-US" altLang="zh-CN" sz="1600">
                <a:solidFill>
                  <a:srgbClr val="6600FF"/>
                </a:solidFill>
              </a:rPr>
              <a:t>//</a:t>
            </a:r>
            <a:r>
              <a:rPr lang="zh-CN" altLang="en-US" sz="1600">
                <a:solidFill>
                  <a:srgbClr val="6600FF"/>
                </a:solidFill>
              </a:rPr>
              <a:t>过程语句，当</a:t>
            </a:r>
            <a:r>
              <a:rPr lang="en-US" altLang="zh-CN" sz="1600">
                <a:solidFill>
                  <a:srgbClr val="6600FF"/>
                </a:solidFill>
              </a:rPr>
              <a:t>D</a:t>
            </a:r>
            <a:r>
              <a:rPr lang="zh-CN" altLang="en-US" sz="1600">
                <a:solidFill>
                  <a:srgbClr val="6600FF"/>
                </a:solidFill>
              </a:rPr>
              <a:t>或</a:t>
            </a:r>
            <a:r>
              <a:rPr lang="en-US" altLang="zh-CN" sz="1600">
                <a:solidFill>
                  <a:srgbClr val="6600FF"/>
                </a:solidFill>
              </a:rPr>
              <a:t>B</a:t>
            </a:r>
            <a:r>
              <a:rPr lang="zh-CN" altLang="en-US" sz="1600">
                <a:solidFill>
                  <a:srgbClr val="6600FF"/>
                </a:solidFill>
              </a:rPr>
              <a:t>或</a:t>
            </a:r>
            <a:r>
              <a:rPr lang="en-US" altLang="zh-CN" sz="1600">
                <a:solidFill>
                  <a:srgbClr val="6600FF"/>
                </a:solidFill>
              </a:rPr>
              <a:t>A</a:t>
            </a:r>
            <a:r>
              <a:rPr lang="zh-CN" altLang="en-US" sz="1600">
                <a:solidFill>
                  <a:srgbClr val="6600FF"/>
                </a:solidFill>
              </a:rPr>
              <a:t>有任一变时，则过程执行</a:t>
            </a:r>
          </a:p>
          <a:p>
            <a:pPr eaLnBrk="1" hangingPunct="1">
              <a:buFont typeface="Wingdings" panose="05000000000000000000" pitchFamily="2" charset="2"/>
              <a:buNone/>
            </a:pPr>
            <a:r>
              <a:rPr lang="zh-CN" altLang="en-US" sz="2000"/>
              <a:t>    </a:t>
            </a:r>
            <a:r>
              <a:rPr lang="en-US" altLang="zh-CN" sz="2000"/>
              <a:t>case ({B,A})	</a:t>
            </a:r>
            <a:r>
              <a:rPr lang="en-US" altLang="zh-CN" sz="2000">
                <a:solidFill>
                  <a:srgbClr val="6600FF"/>
                </a:solidFill>
              </a:rPr>
              <a:t>//</a:t>
            </a:r>
            <a:r>
              <a:rPr lang="zh-CN" altLang="en-US" sz="2000">
                <a:solidFill>
                  <a:srgbClr val="6600FF"/>
                </a:solidFill>
              </a:rPr>
              <a:t>将</a:t>
            </a:r>
            <a:r>
              <a:rPr lang="en-US" altLang="zh-CN" sz="2000">
                <a:solidFill>
                  <a:srgbClr val="6600FF"/>
                </a:solidFill>
              </a:rPr>
              <a:t>B</a:t>
            </a:r>
            <a:r>
              <a:rPr lang="zh-CN" altLang="en-US" sz="2000">
                <a:solidFill>
                  <a:srgbClr val="6600FF"/>
                </a:solidFill>
              </a:rPr>
              <a:t>和</a:t>
            </a:r>
            <a:r>
              <a:rPr lang="en-US" altLang="zh-CN" sz="2000">
                <a:solidFill>
                  <a:srgbClr val="6600FF"/>
                </a:solidFill>
              </a:rPr>
              <a:t>A</a:t>
            </a:r>
            <a:r>
              <a:rPr lang="zh-CN" altLang="en-US" sz="2000">
                <a:solidFill>
                  <a:srgbClr val="6600FF"/>
                </a:solidFill>
              </a:rPr>
              <a:t>并成</a:t>
            </a:r>
            <a:r>
              <a:rPr lang="en-US" altLang="zh-CN" sz="2000">
                <a:solidFill>
                  <a:srgbClr val="6600FF"/>
                </a:solidFill>
              </a:rPr>
              <a:t>2</a:t>
            </a:r>
            <a:r>
              <a:rPr lang="zh-CN" altLang="en-US" sz="2000">
                <a:solidFill>
                  <a:srgbClr val="6600FF"/>
                </a:solidFill>
              </a:rPr>
              <a:t>位的位向量</a:t>
            </a:r>
          </a:p>
          <a:p>
            <a:pPr eaLnBrk="1" hangingPunct="1">
              <a:buFont typeface="Wingdings" panose="05000000000000000000" pitchFamily="2" charset="2"/>
              <a:buNone/>
            </a:pPr>
            <a:r>
              <a:rPr lang="zh-CN" altLang="en-US" sz="2000"/>
              <a:t>      </a:t>
            </a:r>
            <a:r>
              <a:rPr lang="en-US" altLang="zh-CN" sz="2000"/>
              <a:t>2'b00:F=D[0];	</a:t>
            </a:r>
            <a:r>
              <a:rPr lang="en-US" altLang="zh-CN" sz="2000">
                <a:solidFill>
                  <a:srgbClr val="6600FF"/>
                </a:solidFill>
              </a:rPr>
              <a:t>//</a:t>
            </a:r>
            <a:r>
              <a:rPr lang="zh-CN" altLang="en-US" sz="2000">
                <a:solidFill>
                  <a:srgbClr val="6600FF"/>
                </a:solidFill>
              </a:rPr>
              <a:t>若值为</a:t>
            </a:r>
            <a:r>
              <a:rPr lang="en-US" altLang="zh-CN" sz="2000">
                <a:solidFill>
                  <a:srgbClr val="6600FF"/>
                </a:solidFill>
              </a:rPr>
              <a:t>00</a:t>
            </a:r>
            <a:r>
              <a:rPr lang="zh-CN" altLang="en-US" sz="2000">
                <a:solidFill>
                  <a:srgbClr val="6600FF"/>
                </a:solidFill>
              </a:rPr>
              <a:t>，则选择</a:t>
            </a:r>
            <a:r>
              <a:rPr lang="en-US" altLang="zh-CN" sz="2000">
                <a:solidFill>
                  <a:srgbClr val="6600FF"/>
                </a:solidFill>
              </a:rPr>
              <a:t>D[0]</a:t>
            </a:r>
            <a:r>
              <a:rPr lang="zh-CN" altLang="en-US" sz="2000">
                <a:solidFill>
                  <a:srgbClr val="6600FF"/>
                </a:solidFill>
              </a:rPr>
              <a:t>送输出端</a:t>
            </a:r>
          </a:p>
          <a:p>
            <a:pPr eaLnBrk="1" hangingPunct="1">
              <a:buFont typeface="Wingdings" panose="05000000000000000000" pitchFamily="2" charset="2"/>
              <a:buNone/>
            </a:pPr>
            <a:r>
              <a:rPr lang="zh-CN" altLang="en-US" sz="2000"/>
              <a:t>      </a:t>
            </a:r>
            <a:r>
              <a:rPr lang="en-US" altLang="zh-CN" sz="2000"/>
              <a:t>2'b01:F=D[1]; 	</a:t>
            </a:r>
            <a:r>
              <a:rPr lang="en-US" altLang="zh-CN" sz="2000">
                <a:solidFill>
                  <a:srgbClr val="6600FF"/>
                </a:solidFill>
              </a:rPr>
              <a:t>//</a:t>
            </a:r>
            <a:r>
              <a:rPr lang="zh-CN" altLang="en-US" sz="2000">
                <a:solidFill>
                  <a:srgbClr val="6600FF"/>
                </a:solidFill>
              </a:rPr>
              <a:t>若值为</a:t>
            </a:r>
            <a:r>
              <a:rPr lang="en-US" altLang="zh-CN" sz="2000">
                <a:solidFill>
                  <a:srgbClr val="6600FF"/>
                </a:solidFill>
              </a:rPr>
              <a:t>01</a:t>
            </a:r>
            <a:r>
              <a:rPr lang="zh-CN" altLang="en-US" sz="2000">
                <a:solidFill>
                  <a:srgbClr val="6600FF"/>
                </a:solidFill>
              </a:rPr>
              <a:t>，则选择</a:t>
            </a:r>
            <a:r>
              <a:rPr lang="en-US" altLang="zh-CN" sz="2000">
                <a:solidFill>
                  <a:srgbClr val="6600FF"/>
                </a:solidFill>
              </a:rPr>
              <a:t>D[1]</a:t>
            </a:r>
            <a:r>
              <a:rPr lang="zh-CN" altLang="en-US" sz="2000">
                <a:solidFill>
                  <a:srgbClr val="6600FF"/>
                </a:solidFill>
              </a:rPr>
              <a:t>送输出端</a:t>
            </a:r>
          </a:p>
          <a:p>
            <a:pPr eaLnBrk="1" hangingPunct="1">
              <a:buFont typeface="Wingdings" panose="05000000000000000000" pitchFamily="2" charset="2"/>
              <a:buNone/>
            </a:pPr>
            <a:r>
              <a:rPr lang="zh-CN" altLang="en-US" sz="2000"/>
              <a:t>      </a:t>
            </a:r>
            <a:r>
              <a:rPr lang="en-US" altLang="zh-CN" sz="2000"/>
              <a:t>2'b10:F=D[2]; 	</a:t>
            </a:r>
            <a:r>
              <a:rPr lang="en-US" altLang="zh-CN" sz="2000">
                <a:solidFill>
                  <a:srgbClr val="6600FF"/>
                </a:solidFill>
              </a:rPr>
              <a:t>//</a:t>
            </a:r>
            <a:r>
              <a:rPr lang="zh-CN" altLang="en-US" sz="2000">
                <a:solidFill>
                  <a:srgbClr val="6600FF"/>
                </a:solidFill>
              </a:rPr>
              <a:t>若值为</a:t>
            </a:r>
            <a:r>
              <a:rPr lang="en-US" altLang="zh-CN" sz="2000">
                <a:solidFill>
                  <a:srgbClr val="6600FF"/>
                </a:solidFill>
              </a:rPr>
              <a:t>10</a:t>
            </a:r>
            <a:r>
              <a:rPr lang="zh-CN" altLang="en-US" sz="2000">
                <a:solidFill>
                  <a:srgbClr val="6600FF"/>
                </a:solidFill>
              </a:rPr>
              <a:t>，则选择</a:t>
            </a:r>
            <a:r>
              <a:rPr lang="en-US" altLang="zh-CN" sz="2000">
                <a:solidFill>
                  <a:srgbClr val="6600FF"/>
                </a:solidFill>
              </a:rPr>
              <a:t>D[2]</a:t>
            </a:r>
            <a:r>
              <a:rPr lang="zh-CN" altLang="en-US" sz="2000">
                <a:solidFill>
                  <a:srgbClr val="6600FF"/>
                </a:solidFill>
              </a:rPr>
              <a:t>送输出端</a:t>
            </a:r>
          </a:p>
          <a:p>
            <a:pPr eaLnBrk="1" hangingPunct="1">
              <a:buFont typeface="Wingdings" panose="05000000000000000000" pitchFamily="2" charset="2"/>
              <a:buNone/>
            </a:pPr>
            <a:r>
              <a:rPr lang="zh-CN" altLang="en-US" sz="2000"/>
              <a:t>      </a:t>
            </a:r>
            <a:r>
              <a:rPr lang="en-US" altLang="zh-CN" sz="2000"/>
              <a:t>2'b11:F=D[3]; 	</a:t>
            </a:r>
            <a:r>
              <a:rPr lang="en-US" altLang="zh-CN" sz="2000">
                <a:solidFill>
                  <a:srgbClr val="6600FF"/>
                </a:solidFill>
              </a:rPr>
              <a:t>//</a:t>
            </a:r>
            <a:r>
              <a:rPr lang="zh-CN" altLang="en-US" sz="2000">
                <a:solidFill>
                  <a:srgbClr val="6600FF"/>
                </a:solidFill>
              </a:rPr>
              <a:t>若值为</a:t>
            </a:r>
            <a:r>
              <a:rPr lang="en-US" altLang="zh-CN" sz="2000">
                <a:solidFill>
                  <a:srgbClr val="6600FF"/>
                </a:solidFill>
              </a:rPr>
              <a:t>11</a:t>
            </a:r>
            <a:r>
              <a:rPr lang="zh-CN" altLang="en-US" sz="2000">
                <a:solidFill>
                  <a:srgbClr val="6600FF"/>
                </a:solidFill>
              </a:rPr>
              <a:t>，则选择</a:t>
            </a:r>
            <a:r>
              <a:rPr lang="en-US" altLang="zh-CN" sz="2000">
                <a:solidFill>
                  <a:srgbClr val="6600FF"/>
                </a:solidFill>
              </a:rPr>
              <a:t>D[3]</a:t>
            </a:r>
            <a:r>
              <a:rPr lang="zh-CN" altLang="en-US" sz="2000">
                <a:solidFill>
                  <a:srgbClr val="6600FF"/>
                </a:solidFill>
              </a:rPr>
              <a:t>送输出端</a:t>
            </a:r>
            <a:endParaRPr lang="en-US" altLang="zh-CN" sz="2000">
              <a:solidFill>
                <a:srgbClr val="6600FF"/>
              </a:solidFill>
            </a:endParaRPr>
          </a:p>
          <a:p>
            <a:pPr eaLnBrk="1" hangingPunct="1">
              <a:buFont typeface="Wingdings" panose="05000000000000000000" pitchFamily="2" charset="2"/>
              <a:buNone/>
            </a:pPr>
            <a:r>
              <a:rPr lang="en-US" altLang="zh-CN" sz="2000"/>
              <a:t>	 default:F=0;</a:t>
            </a:r>
            <a:endParaRPr lang="zh-CN" altLang="en-US" sz="2000">
              <a:solidFill>
                <a:srgbClr val="6600FF"/>
              </a:solidFill>
            </a:endParaRPr>
          </a:p>
          <a:p>
            <a:pPr eaLnBrk="1" hangingPunct="1">
              <a:buFont typeface="Wingdings" panose="05000000000000000000" pitchFamily="2" charset="2"/>
              <a:buNone/>
            </a:pPr>
            <a:r>
              <a:rPr lang="zh-CN" altLang="en-US" sz="2000"/>
              <a:t>    </a:t>
            </a:r>
            <a:r>
              <a:rPr lang="en-US" altLang="zh-CN" sz="2000"/>
              <a:t>endcase</a:t>
            </a:r>
          </a:p>
          <a:p>
            <a:pPr eaLnBrk="1" hangingPunct="1">
              <a:buFont typeface="Wingdings" panose="05000000000000000000" pitchFamily="2" charset="2"/>
              <a:buNone/>
            </a:pPr>
            <a:r>
              <a:rPr lang="en-US" altLang="zh-CN" sz="2000"/>
              <a:t>  end</a:t>
            </a:r>
          </a:p>
          <a:p>
            <a:pPr eaLnBrk="1" hangingPunct="1">
              <a:buFont typeface="Wingdings" panose="05000000000000000000" pitchFamily="2" charset="2"/>
              <a:buNone/>
            </a:pPr>
            <a:r>
              <a:rPr lang="en-US" altLang="zh-CN" sz="2000"/>
              <a:t>endmodule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776288"/>
            <a:ext cx="5276850" cy="2484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3" name="Rectangle 2"/>
          <p:cNvSpPr>
            <a:spLocks noChangeArrowheads="1"/>
          </p:cNvSpPr>
          <p:nvPr/>
        </p:nvSpPr>
        <p:spPr bwMode="auto">
          <a:xfrm>
            <a:off x="400050" y="284163"/>
            <a:ext cx="4262438" cy="482600"/>
          </a:xfrm>
          <a:prstGeom prst="rect">
            <a:avLst/>
          </a:prstGeom>
          <a:solidFill>
            <a:srgbClr val="FFFF00"/>
          </a:solidFill>
          <a:ln w="9525">
            <a:solidFill>
              <a:schemeClr val="tx1"/>
            </a:solidFill>
            <a:miter lim="800000"/>
            <a:headEnd/>
            <a:tailEnd/>
          </a:ln>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Franklin Gothic Medium" panose="020B0603020102020204" pitchFamily="34" charset="0"/>
                <a:ea typeface="微软雅黑" panose="020B0503020204020204" pitchFamily="34" charset="-122"/>
              </a:rPr>
              <a:t>4</a:t>
            </a:r>
            <a:r>
              <a:rPr lang="zh-CN" altLang="en-US" sz="2400">
                <a:latin typeface="Franklin Gothic Medium" panose="020B0603020102020204" pitchFamily="34" charset="0"/>
                <a:ea typeface="微软雅黑" panose="020B0503020204020204" pitchFamily="34" charset="-122"/>
              </a:rPr>
              <a:t>位总线多路选择器的符号</a:t>
            </a:r>
            <a:endParaRPr lang="en-US" altLang="zh-CN" sz="2400">
              <a:latin typeface="Franklin Gothic Medium" panose="020B0603020102020204" pitchFamily="34" charset="0"/>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873125"/>
            <a:ext cx="4356100" cy="2051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Rectangle 5"/>
          <p:cNvSpPr>
            <a:spLocks noChangeArrowheads="1"/>
          </p:cNvSpPr>
          <p:nvPr/>
        </p:nvSpPr>
        <p:spPr bwMode="auto">
          <a:xfrm>
            <a:off x="531813" y="239713"/>
            <a:ext cx="4040187"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1</a:t>
            </a:r>
            <a:r>
              <a:rPr lang="zh-CN" altLang="en-US" sz="2400"/>
              <a:t>：时变信号的多路选择</a:t>
            </a:r>
          </a:p>
        </p:txBody>
      </p:sp>
      <p:pic>
        <p:nvPicPr>
          <p:cNvPr id="471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0238"/>
            <a:ext cx="91440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873125"/>
            <a:ext cx="4356100" cy="2051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Rectangle 5"/>
          <p:cNvSpPr>
            <a:spLocks noChangeArrowheads="1"/>
          </p:cNvSpPr>
          <p:nvPr/>
        </p:nvSpPr>
        <p:spPr bwMode="auto">
          <a:xfrm>
            <a:off x="531813" y="239713"/>
            <a:ext cx="4040187"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1</a:t>
            </a:r>
            <a:r>
              <a:rPr lang="zh-CN" altLang="en-US" sz="2400"/>
              <a:t>：时变信号的多路选择</a:t>
            </a:r>
          </a:p>
        </p:txBody>
      </p:sp>
      <p:pic>
        <p:nvPicPr>
          <p:cNvPr id="481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0238"/>
            <a:ext cx="91440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49600"/>
            <a:ext cx="91440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ChangeArrowheads="1"/>
          </p:cNvSpPr>
          <p:nvPr/>
        </p:nvSpPr>
        <p:spPr bwMode="auto">
          <a:xfrm>
            <a:off x="573088" y="238125"/>
            <a:ext cx="3733800"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2</a:t>
            </a:r>
            <a:r>
              <a:rPr lang="zh-CN" altLang="en-US" sz="2400"/>
              <a:t>：数字音频切换系统</a:t>
            </a:r>
          </a:p>
        </p:txBody>
      </p:sp>
      <p:pic>
        <p:nvPicPr>
          <p:cNvPr id="491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873125"/>
            <a:ext cx="6264275" cy="574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Text Box 9"/>
          <p:cNvSpPr txBox="1">
            <a:spLocks noChangeArrowheads="1"/>
          </p:cNvSpPr>
          <p:nvPr/>
        </p:nvSpPr>
        <p:spPr bwMode="auto">
          <a:xfrm>
            <a:off x="3708400" y="1233488"/>
            <a:ext cx="49323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085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dirty="0">
                <a:latin typeface="Arial" panose="020B0604020202020204" pitchFamily="34" charset="0"/>
              </a:rPr>
              <a:t>该系统从</a:t>
            </a:r>
            <a:r>
              <a:rPr lang="en-US" altLang="zh-CN" sz="2400" dirty="0">
                <a:latin typeface="Arial" panose="020B0604020202020204" pitchFamily="34" charset="0"/>
              </a:rPr>
              <a:t>4</a:t>
            </a:r>
            <a:r>
              <a:rPr lang="zh-CN" altLang="en-US" sz="2400" dirty="0">
                <a:latin typeface="Arial" panose="020B0604020202020204" pitchFamily="34" charset="0"/>
              </a:rPr>
              <a:t>个信号源中选择一个信号输出到一个数字信号处理器（</a:t>
            </a:r>
            <a:r>
              <a:rPr lang="en-US" altLang="zh-CN" sz="2400" dirty="0">
                <a:latin typeface="Arial" panose="020B0604020202020204" pitchFamily="34" charset="0"/>
              </a:rPr>
              <a:t>DSP</a:t>
            </a:r>
            <a:r>
              <a:rPr lang="zh-CN" altLang="en-US" sz="2400" dirty="0">
                <a:latin typeface="Arial" panose="020B0604020202020204" pitchFamily="34" charset="0"/>
              </a:rPr>
              <a:t>）中。</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573088" y="239713"/>
            <a:ext cx="3427412"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3</a:t>
            </a:r>
            <a:r>
              <a:rPr lang="zh-CN" altLang="en-US" sz="2400"/>
              <a:t>：多通道数据选择</a:t>
            </a:r>
          </a:p>
        </p:txBody>
      </p:sp>
      <p:pic>
        <p:nvPicPr>
          <p:cNvPr id="5017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981075"/>
            <a:ext cx="6845300"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933450" y="5697538"/>
            <a:ext cx="66960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a:latin typeface="Arial" panose="020B0604020202020204" pitchFamily="34" charset="0"/>
              </a:rPr>
              <a:t>如果</a:t>
            </a:r>
            <a:r>
              <a:rPr lang="en-US" altLang="zh-CN" sz="2000">
                <a:latin typeface="Arial" panose="020B0604020202020204" pitchFamily="34" charset="0"/>
              </a:rPr>
              <a:t>S=0</a:t>
            </a:r>
            <a:r>
              <a:rPr lang="zh-CN" altLang="en-US" sz="2000">
                <a:latin typeface="Arial" panose="020B0604020202020204" pitchFamily="34" charset="0"/>
              </a:rPr>
              <a:t>（选择</a:t>
            </a:r>
            <a:r>
              <a:rPr lang="en-US" altLang="zh-CN" sz="2000">
                <a:latin typeface="Arial" panose="020B0604020202020204" pitchFamily="34" charset="0"/>
              </a:rPr>
              <a:t>D</a:t>
            </a:r>
            <a:r>
              <a:rPr lang="en-US" altLang="zh-CN" sz="2000" baseline="-25000">
                <a:latin typeface="Arial" panose="020B0604020202020204" pitchFamily="34" charset="0"/>
              </a:rPr>
              <a:t>0</a:t>
            </a:r>
            <a:r>
              <a:rPr lang="zh-CN" altLang="en-US" sz="2000">
                <a:latin typeface="Arial" panose="020B0604020202020204" pitchFamily="34" charset="0"/>
              </a:rPr>
              <a:t>输入），</a:t>
            </a:r>
            <a:r>
              <a:rPr lang="en-US" altLang="zh-CN" sz="2000">
                <a:latin typeface="Arial" panose="020B0604020202020204" pitchFamily="34" charset="0"/>
              </a:rPr>
              <a:t>7</a:t>
            </a:r>
            <a:r>
              <a:rPr lang="zh-CN" altLang="en-US" sz="2000">
                <a:latin typeface="Arial" panose="020B0604020202020204" pitchFamily="34" charset="0"/>
              </a:rPr>
              <a:t>段显示器显示“</a:t>
            </a:r>
            <a:r>
              <a:rPr lang="en-US" altLang="zh-CN" sz="2000">
                <a:latin typeface="Arial" panose="020B0604020202020204" pitchFamily="34" charset="0"/>
              </a:rPr>
              <a:t>4”</a:t>
            </a:r>
            <a:endParaRPr lang="zh-CN" altLang="en-US" sz="2000">
              <a:latin typeface="Arial" panose="020B0604020202020204" pitchFamily="34" charset="0"/>
            </a:endParaRPr>
          </a:p>
          <a:p>
            <a:pPr eaLnBrk="1" hangingPunct="1">
              <a:spcBef>
                <a:spcPct val="50000"/>
              </a:spcBef>
              <a:buClrTx/>
              <a:buSzTx/>
              <a:buFontTx/>
              <a:buNone/>
            </a:pPr>
            <a:r>
              <a:rPr lang="zh-CN" altLang="en-US" sz="2000">
                <a:latin typeface="Arial" panose="020B0604020202020204" pitchFamily="34" charset="0"/>
              </a:rPr>
              <a:t>如果</a:t>
            </a:r>
            <a:r>
              <a:rPr lang="en-US" altLang="zh-CN" sz="2000">
                <a:latin typeface="Arial" panose="020B0604020202020204" pitchFamily="34" charset="0"/>
              </a:rPr>
              <a:t>S=1</a:t>
            </a:r>
            <a:r>
              <a:rPr lang="zh-CN" altLang="en-US" sz="2000">
                <a:latin typeface="Arial" panose="020B0604020202020204" pitchFamily="34" charset="0"/>
              </a:rPr>
              <a:t>（选择</a:t>
            </a:r>
            <a:r>
              <a:rPr lang="en-US" altLang="zh-CN" sz="2000">
                <a:latin typeface="Arial" panose="020B0604020202020204" pitchFamily="34" charset="0"/>
              </a:rPr>
              <a:t>D</a:t>
            </a:r>
            <a:r>
              <a:rPr lang="en-US" altLang="zh-CN" sz="2000" baseline="-25000">
                <a:latin typeface="Arial" panose="020B0604020202020204" pitchFamily="34" charset="0"/>
              </a:rPr>
              <a:t>1</a:t>
            </a:r>
            <a:r>
              <a:rPr lang="zh-CN" altLang="en-US" sz="2000">
                <a:latin typeface="Arial" panose="020B0604020202020204" pitchFamily="34" charset="0"/>
              </a:rPr>
              <a:t>输入），</a:t>
            </a:r>
            <a:r>
              <a:rPr lang="en-US" altLang="zh-CN" sz="2000">
                <a:latin typeface="Arial" panose="020B0604020202020204" pitchFamily="34" charset="0"/>
              </a:rPr>
              <a:t>7</a:t>
            </a:r>
            <a:r>
              <a:rPr lang="zh-CN" altLang="en-US" sz="2000">
                <a:latin typeface="Arial" panose="020B0604020202020204" pitchFamily="34" charset="0"/>
              </a:rPr>
              <a:t>段显示器显示“</a:t>
            </a:r>
            <a:r>
              <a:rPr lang="en-US" altLang="zh-CN" sz="2000">
                <a:latin typeface="Arial" panose="020B0604020202020204" pitchFamily="34" charset="0"/>
              </a:rPr>
              <a:t>9”</a:t>
            </a:r>
            <a:endParaRPr lang="zh-CN" altLang="en-US" sz="20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endParaRPr lang="zh-CN" altLang="zh-CN" sz="2800"/>
          </a:p>
        </p:txBody>
      </p:sp>
      <p:sp>
        <p:nvSpPr>
          <p:cNvPr id="51203" name="Rectangle 3"/>
          <p:cNvSpPr>
            <a:spLocks noGrp="1" noChangeArrowheads="1"/>
          </p:cNvSpPr>
          <p:nvPr>
            <p:ph type="body" idx="1"/>
          </p:nvPr>
        </p:nvSpPr>
        <p:spPr>
          <a:xfrm>
            <a:off x="179388" y="836613"/>
            <a:ext cx="4464050" cy="5472112"/>
          </a:xfrm>
        </p:spPr>
        <p:txBody>
          <a:bodyPr/>
          <a:lstStyle/>
          <a:p>
            <a:pPr eaLnBrk="1" hangingPunct="1">
              <a:lnSpc>
                <a:spcPct val="135000"/>
              </a:lnSpc>
            </a:pPr>
            <a:r>
              <a:rPr lang="en-US" altLang="zh-CN" sz="2400" dirty="0"/>
              <a:t>74HC153</a:t>
            </a:r>
            <a:r>
              <a:rPr lang="zh-CN" altLang="en-US" sz="2400" dirty="0"/>
              <a:t>由两个</a:t>
            </a:r>
            <a:r>
              <a:rPr lang="en-US" altLang="zh-CN" sz="2400" dirty="0"/>
              <a:t>4</a:t>
            </a:r>
            <a:r>
              <a:rPr lang="zh-CN" altLang="en-US" sz="2400" dirty="0"/>
              <a:t>选</a:t>
            </a:r>
            <a:r>
              <a:rPr lang="en-US" altLang="zh-CN" sz="2400" dirty="0"/>
              <a:t>1</a:t>
            </a:r>
            <a:r>
              <a:rPr lang="zh-CN" altLang="en-US" sz="2400" dirty="0"/>
              <a:t>多路选择器构成</a:t>
            </a:r>
            <a:endParaRPr lang="en-US" altLang="zh-CN" sz="2400" dirty="0"/>
          </a:p>
          <a:p>
            <a:pPr lvl="1" eaLnBrk="1" hangingPunct="1">
              <a:lnSpc>
                <a:spcPct val="135000"/>
              </a:lnSpc>
            </a:pPr>
            <a:r>
              <a:rPr lang="zh-CN" altLang="en-US" sz="2000" dirty="0">
                <a:solidFill>
                  <a:srgbClr val="0000FF"/>
                </a:solidFill>
              </a:rPr>
              <a:t>使能信号</a:t>
            </a:r>
            <a:r>
              <a:rPr lang="zh-CN" altLang="en-US" sz="2000" dirty="0"/>
              <a:t>（低电平有效）：</a:t>
            </a:r>
            <a:endParaRPr lang="en-US" altLang="zh-CN" sz="2000" dirty="0"/>
          </a:p>
          <a:p>
            <a:pPr marL="457200" lvl="1" indent="0" eaLnBrk="1" hangingPunct="1">
              <a:lnSpc>
                <a:spcPct val="135000"/>
              </a:lnSpc>
              <a:buNone/>
            </a:pPr>
            <a:r>
              <a:rPr lang="en-US" altLang="zh-CN" sz="2000" dirty="0"/>
              <a:t>    1E</a:t>
            </a:r>
            <a:r>
              <a:rPr lang="zh-CN" altLang="en-US" sz="2000" dirty="0"/>
              <a:t>和</a:t>
            </a:r>
            <a:r>
              <a:rPr lang="en-US" altLang="zh-CN" sz="2000" dirty="0"/>
              <a:t>2E</a:t>
            </a:r>
            <a:r>
              <a:rPr lang="zh-CN" altLang="en-US" sz="2000" dirty="0"/>
              <a:t>分别控制两个</a:t>
            </a:r>
            <a:r>
              <a:rPr lang="en-US" altLang="zh-CN" sz="2000" dirty="0"/>
              <a:t>4</a:t>
            </a:r>
            <a:r>
              <a:rPr lang="zh-CN" altLang="en-US" sz="2000" dirty="0"/>
              <a:t>路输入 </a:t>
            </a:r>
            <a:endParaRPr lang="en-US" altLang="zh-CN" sz="2000" dirty="0"/>
          </a:p>
          <a:p>
            <a:pPr marL="457200" lvl="1" indent="0" eaLnBrk="1" hangingPunct="1">
              <a:lnSpc>
                <a:spcPct val="135000"/>
              </a:lnSpc>
              <a:buNone/>
            </a:pPr>
            <a:r>
              <a:rPr lang="en-US" altLang="zh-CN" sz="2000" dirty="0"/>
              <a:t>    1X</a:t>
            </a:r>
            <a:r>
              <a:rPr lang="en-US" altLang="zh-CN" sz="2000" baseline="-25000" dirty="0"/>
              <a:t>0</a:t>
            </a:r>
            <a:r>
              <a:rPr lang="en-US" altLang="zh-CN" sz="2000" dirty="0"/>
              <a:t> ~ 1X</a:t>
            </a:r>
            <a:r>
              <a:rPr lang="en-US" altLang="zh-CN" sz="2000" baseline="-25000" dirty="0"/>
              <a:t>3</a:t>
            </a:r>
            <a:r>
              <a:rPr lang="zh-CN" altLang="en-US" sz="2000" dirty="0"/>
              <a:t>和</a:t>
            </a:r>
            <a:r>
              <a:rPr lang="en-US" altLang="zh-CN" sz="2000" dirty="0"/>
              <a:t>2X</a:t>
            </a:r>
            <a:r>
              <a:rPr lang="en-US" altLang="zh-CN" sz="2000" baseline="-25000" dirty="0"/>
              <a:t>0</a:t>
            </a:r>
            <a:r>
              <a:rPr lang="en-US" altLang="zh-CN" sz="2000" dirty="0"/>
              <a:t> ~ 2X</a:t>
            </a:r>
            <a:r>
              <a:rPr lang="en-US" altLang="zh-CN" sz="2000" baseline="-25000" dirty="0"/>
              <a:t>3</a:t>
            </a:r>
            <a:r>
              <a:rPr lang="zh-CN" altLang="en-US" sz="2000" baseline="-25000" dirty="0"/>
              <a:t>；</a:t>
            </a:r>
            <a:endParaRPr lang="en-US" altLang="zh-CN" sz="2000" baseline="-25000" dirty="0"/>
          </a:p>
          <a:p>
            <a:pPr lvl="1" eaLnBrk="1" hangingPunct="1">
              <a:lnSpc>
                <a:spcPct val="135000"/>
              </a:lnSpc>
            </a:pPr>
            <a:r>
              <a:rPr lang="zh-CN" altLang="en-US" sz="2000" dirty="0">
                <a:solidFill>
                  <a:srgbClr val="0000FF"/>
                </a:solidFill>
              </a:rPr>
              <a:t>地址选择端</a:t>
            </a:r>
            <a:r>
              <a:rPr lang="zh-CN" altLang="en-US" sz="2000" dirty="0"/>
              <a:t>：</a:t>
            </a:r>
            <a:r>
              <a:rPr lang="en-US" altLang="zh-CN" sz="2000" dirty="0"/>
              <a:t>B</a:t>
            </a:r>
            <a:r>
              <a:rPr lang="zh-CN" altLang="en-US" sz="2000" dirty="0"/>
              <a:t>、</a:t>
            </a:r>
            <a:r>
              <a:rPr lang="en-US" altLang="zh-CN" sz="2000" dirty="0"/>
              <a:t>A</a:t>
            </a:r>
            <a:r>
              <a:rPr lang="zh-CN" altLang="en-US" sz="2000" dirty="0"/>
              <a:t>；</a:t>
            </a:r>
            <a:endParaRPr lang="en-US" altLang="zh-CN" sz="2000" dirty="0"/>
          </a:p>
          <a:p>
            <a:pPr lvl="1" eaLnBrk="1" hangingPunct="1">
              <a:lnSpc>
                <a:spcPct val="135000"/>
              </a:lnSpc>
            </a:pPr>
            <a:r>
              <a:rPr lang="zh-CN" altLang="en-US" sz="2000" dirty="0">
                <a:solidFill>
                  <a:srgbClr val="0000FF"/>
                </a:solidFill>
              </a:rPr>
              <a:t>两个</a:t>
            </a:r>
            <a:r>
              <a:rPr lang="en-US" altLang="zh-CN" sz="2000" dirty="0">
                <a:solidFill>
                  <a:srgbClr val="0000FF"/>
                </a:solidFill>
              </a:rPr>
              <a:t>4</a:t>
            </a:r>
            <a:r>
              <a:rPr lang="zh-CN" altLang="en-US" sz="2000" dirty="0">
                <a:solidFill>
                  <a:srgbClr val="0000FF"/>
                </a:solidFill>
              </a:rPr>
              <a:t>路输入</a:t>
            </a:r>
            <a:r>
              <a:rPr lang="zh-CN" altLang="en-US" sz="2000" dirty="0"/>
              <a:t>：</a:t>
            </a:r>
            <a:endParaRPr lang="en-US" altLang="zh-CN" sz="2000" dirty="0"/>
          </a:p>
          <a:p>
            <a:pPr marL="457200" lvl="1" indent="0" eaLnBrk="1" hangingPunct="1">
              <a:lnSpc>
                <a:spcPct val="135000"/>
              </a:lnSpc>
              <a:buNone/>
            </a:pPr>
            <a:r>
              <a:rPr lang="en-US" altLang="zh-CN" sz="2000" dirty="0"/>
              <a:t>    1X</a:t>
            </a:r>
            <a:r>
              <a:rPr lang="en-US" altLang="zh-CN" sz="2000" baseline="-25000" dirty="0"/>
              <a:t>0</a:t>
            </a:r>
            <a:r>
              <a:rPr lang="en-US" altLang="zh-CN" sz="2000" dirty="0"/>
              <a:t> ~ 1X</a:t>
            </a:r>
            <a:r>
              <a:rPr lang="en-US" altLang="zh-CN" sz="2000" baseline="-25000" dirty="0"/>
              <a:t>3</a:t>
            </a:r>
            <a:r>
              <a:rPr lang="zh-CN" altLang="en-US" sz="2000" dirty="0"/>
              <a:t>和</a:t>
            </a:r>
            <a:r>
              <a:rPr lang="en-US" altLang="zh-CN" sz="2000" dirty="0"/>
              <a:t>2X</a:t>
            </a:r>
            <a:r>
              <a:rPr lang="en-US" altLang="zh-CN" sz="2000" baseline="-25000" dirty="0"/>
              <a:t>0</a:t>
            </a:r>
            <a:r>
              <a:rPr lang="en-US" altLang="zh-CN" sz="2000" dirty="0"/>
              <a:t> ~ 2X</a:t>
            </a:r>
            <a:r>
              <a:rPr lang="en-US" altLang="zh-CN" sz="2000" baseline="-25000" dirty="0"/>
              <a:t>3</a:t>
            </a:r>
            <a:endParaRPr lang="en-US" altLang="zh-CN" sz="2000" dirty="0"/>
          </a:p>
          <a:p>
            <a:pPr lvl="1" eaLnBrk="1" hangingPunct="1">
              <a:lnSpc>
                <a:spcPct val="135000"/>
              </a:lnSpc>
            </a:pPr>
            <a:r>
              <a:rPr lang="zh-CN" altLang="en-US" sz="2000" dirty="0">
                <a:solidFill>
                  <a:srgbClr val="0000FF"/>
                </a:solidFill>
              </a:rPr>
              <a:t>输出端</a:t>
            </a:r>
            <a:r>
              <a:rPr lang="zh-CN" altLang="en-US" sz="2000" dirty="0"/>
              <a:t>：</a:t>
            </a:r>
            <a:r>
              <a:rPr lang="en-US" altLang="zh-CN" sz="2000" dirty="0"/>
              <a:t>1Y</a:t>
            </a:r>
            <a:r>
              <a:rPr lang="zh-CN" altLang="en-US" sz="2000" dirty="0"/>
              <a:t>和</a:t>
            </a:r>
            <a:r>
              <a:rPr lang="en-US" altLang="zh-CN" sz="2000" dirty="0"/>
              <a:t>2Y</a:t>
            </a:r>
            <a:r>
              <a:rPr lang="zh-CN" altLang="en-US" sz="2000" dirty="0"/>
              <a:t>。</a:t>
            </a:r>
          </a:p>
        </p:txBody>
      </p:sp>
      <p:pic>
        <p:nvPicPr>
          <p:cNvPr id="512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613" y="1355725"/>
            <a:ext cx="2500312"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6"/>
          <p:cNvSpPr>
            <a:spLocks noChangeArrowheads="1"/>
          </p:cNvSpPr>
          <p:nvPr/>
        </p:nvSpPr>
        <p:spPr bwMode="auto">
          <a:xfrm>
            <a:off x="5429250" y="591343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b="0"/>
              <a:t>图</a:t>
            </a:r>
            <a:r>
              <a:rPr lang="en-US" altLang="zh-CN" sz="1800" b="0"/>
              <a:t>5.16 74HC153</a:t>
            </a:r>
            <a:r>
              <a:rPr lang="zh-CN" altLang="en-US" sz="1800" b="0"/>
              <a:t>的逻辑图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endParaRPr lang="zh-CN" altLang="zh-CN" sz="2800"/>
          </a:p>
        </p:txBody>
      </p:sp>
      <p:sp>
        <p:nvSpPr>
          <p:cNvPr id="52227" name="Rectangle 3"/>
          <p:cNvSpPr>
            <a:spLocks noGrp="1" noChangeArrowheads="1"/>
          </p:cNvSpPr>
          <p:nvPr>
            <p:ph type="body" idx="1"/>
          </p:nvPr>
        </p:nvSpPr>
        <p:spPr>
          <a:xfrm>
            <a:off x="179387" y="979488"/>
            <a:ext cx="5770563" cy="3819525"/>
          </a:xfrm>
        </p:spPr>
        <p:txBody>
          <a:bodyPr/>
          <a:lstStyle/>
          <a:p>
            <a:pPr eaLnBrk="1" hangingPunct="1">
              <a:lnSpc>
                <a:spcPct val="120000"/>
              </a:lnSpc>
            </a:pPr>
            <a:r>
              <a:rPr lang="en-US" altLang="zh-CN" sz="2400" dirty="0"/>
              <a:t>74HC151</a:t>
            </a:r>
            <a:r>
              <a:rPr lang="zh-CN" altLang="en-US" sz="2400" dirty="0"/>
              <a:t>是一个</a:t>
            </a:r>
            <a:r>
              <a:rPr lang="en-US" altLang="zh-CN" sz="2400" dirty="0"/>
              <a:t>8</a:t>
            </a:r>
            <a:r>
              <a:rPr lang="zh-CN" altLang="en-US" sz="2400" dirty="0"/>
              <a:t>选</a:t>
            </a:r>
            <a:r>
              <a:rPr lang="en-US" altLang="zh-CN" sz="2400" dirty="0"/>
              <a:t>1</a:t>
            </a:r>
            <a:r>
              <a:rPr lang="zh-CN" altLang="en-US" sz="2400" dirty="0"/>
              <a:t>多路选择器：</a:t>
            </a:r>
            <a:endParaRPr lang="en-US" altLang="zh-CN" sz="2400" dirty="0"/>
          </a:p>
          <a:p>
            <a:pPr lvl="1" eaLnBrk="1" hangingPunct="1">
              <a:lnSpc>
                <a:spcPct val="120000"/>
              </a:lnSpc>
            </a:pPr>
            <a:r>
              <a:rPr lang="en-US" altLang="zh-CN" sz="2000" dirty="0"/>
              <a:t>E</a:t>
            </a:r>
            <a:r>
              <a:rPr lang="zh-CN" altLang="en-US" sz="2000" dirty="0"/>
              <a:t>为</a:t>
            </a:r>
            <a:r>
              <a:rPr lang="zh-CN" altLang="en-US" sz="2000" dirty="0">
                <a:solidFill>
                  <a:srgbClr val="0000FF"/>
                </a:solidFill>
              </a:rPr>
              <a:t>使能输入端</a:t>
            </a:r>
            <a:r>
              <a:rPr lang="zh-CN" altLang="en-US" sz="2000" dirty="0"/>
              <a:t>，低电平有效，</a:t>
            </a:r>
            <a:endParaRPr lang="en-US" altLang="zh-CN" sz="2000" dirty="0"/>
          </a:p>
          <a:p>
            <a:pPr lvl="1" eaLnBrk="1" hangingPunct="1">
              <a:lnSpc>
                <a:spcPct val="120000"/>
              </a:lnSpc>
            </a:pPr>
            <a:r>
              <a:rPr lang="zh-CN" altLang="en-US" sz="2000" dirty="0"/>
              <a:t>当</a:t>
            </a:r>
            <a:r>
              <a:rPr lang="en-US" altLang="zh-CN" sz="2000" dirty="0"/>
              <a:t>E</a:t>
            </a:r>
            <a:r>
              <a:rPr lang="zh-CN" altLang="en-US" sz="2000" dirty="0"/>
              <a:t>有效时：</a:t>
            </a:r>
            <a:endParaRPr lang="en-US" altLang="zh-CN" sz="2000" dirty="0"/>
          </a:p>
          <a:p>
            <a:pPr lvl="2" eaLnBrk="1" hangingPunct="1">
              <a:lnSpc>
                <a:spcPct val="120000"/>
              </a:lnSpc>
            </a:pPr>
            <a:r>
              <a:rPr lang="zh-CN" altLang="en-US" sz="1800" dirty="0"/>
              <a:t>由地址选择端</a:t>
            </a:r>
            <a:r>
              <a:rPr lang="en-US" altLang="zh-CN" sz="1800" dirty="0"/>
              <a:t>C</a:t>
            </a:r>
            <a:r>
              <a:rPr lang="zh-CN" altLang="en-US" sz="1800" dirty="0"/>
              <a:t>、</a:t>
            </a:r>
            <a:r>
              <a:rPr lang="en-US" altLang="zh-CN" sz="1800" dirty="0"/>
              <a:t>B</a:t>
            </a:r>
            <a:r>
              <a:rPr lang="zh-CN" altLang="en-US" sz="1800" dirty="0"/>
              <a:t>、</a:t>
            </a:r>
            <a:r>
              <a:rPr lang="en-US" altLang="zh-CN" sz="1800" dirty="0"/>
              <a:t>A</a:t>
            </a:r>
            <a:r>
              <a:rPr lang="zh-CN" altLang="en-US" sz="1800" dirty="0"/>
              <a:t>三位代码选择</a:t>
            </a:r>
            <a:r>
              <a:rPr lang="en-US" altLang="zh-CN" sz="1800" dirty="0"/>
              <a:t>8</a:t>
            </a:r>
            <a:r>
              <a:rPr lang="zh-CN" altLang="en-US" sz="1800" dirty="0"/>
              <a:t>路输入</a:t>
            </a:r>
            <a:r>
              <a:rPr lang="en-US" altLang="zh-CN" sz="1800" dirty="0"/>
              <a:t>X</a:t>
            </a:r>
            <a:r>
              <a:rPr lang="en-US" altLang="zh-CN" sz="1800" baseline="-25000" dirty="0"/>
              <a:t>0</a:t>
            </a:r>
            <a:r>
              <a:rPr lang="en-US" altLang="zh-CN" sz="1800" dirty="0"/>
              <a:t> ~ X</a:t>
            </a:r>
            <a:r>
              <a:rPr lang="en-US" altLang="zh-CN" sz="1800" baseline="-25000" dirty="0"/>
              <a:t>7</a:t>
            </a:r>
            <a:r>
              <a:rPr lang="zh-CN" altLang="en-US" sz="1800" dirty="0"/>
              <a:t>中的某一路数据</a:t>
            </a:r>
            <a:endParaRPr lang="en-US" altLang="zh-CN" sz="1800" dirty="0"/>
          </a:p>
          <a:p>
            <a:pPr lvl="2" eaLnBrk="1" hangingPunct="1">
              <a:lnSpc>
                <a:spcPct val="120000"/>
              </a:lnSpc>
            </a:pPr>
            <a:r>
              <a:rPr lang="zh-CN" altLang="en-US" sz="1800" dirty="0"/>
              <a:t>分别以原码和反码形式同时从</a:t>
            </a:r>
            <a:r>
              <a:rPr lang="en-US" altLang="zh-CN" sz="1800" dirty="0"/>
              <a:t>Y</a:t>
            </a:r>
            <a:r>
              <a:rPr lang="zh-CN" altLang="en-US" sz="1800" dirty="0"/>
              <a:t>和</a:t>
            </a:r>
            <a:r>
              <a:rPr lang="en-US" altLang="zh-CN" sz="1800" dirty="0"/>
              <a:t>Y </a:t>
            </a:r>
            <a:r>
              <a:rPr lang="zh-CN" altLang="en-US" sz="1800" dirty="0"/>
              <a:t>端输出。</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825" y="33338"/>
            <a:ext cx="244792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7"/>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51206" name="Object 6"/>
          <p:cNvGraphicFramePr>
            <a:graphicFrameLocks noChangeAspect="1"/>
          </p:cNvGraphicFramePr>
          <p:nvPr/>
        </p:nvGraphicFramePr>
        <p:xfrm>
          <a:off x="68263" y="4319588"/>
          <a:ext cx="9075737" cy="396875"/>
        </p:xfrm>
        <a:graphic>
          <a:graphicData uri="http://schemas.openxmlformats.org/presentationml/2006/ole">
            <mc:AlternateContent xmlns:mc="http://schemas.openxmlformats.org/markup-compatibility/2006">
              <mc:Choice xmlns:v="urn:schemas-microsoft-com:vml" Requires="v">
                <p:oleObj name="公式" r:id="rId3" imgW="5842000" imgH="254000" progId="Equation.3">
                  <p:embed/>
                </p:oleObj>
              </mc:Choice>
              <mc:Fallback>
                <p:oleObj name="公式" r:id="rId3" imgW="5842000" imgH="254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3" y="4319588"/>
                        <a:ext cx="9075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1" name="Rectangle 9"/>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51208" name="Object 8"/>
          <p:cNvGraphicFramePr>
            <a:graphicFrameLocks noChangeAspect="1"/>
          </p:cNvGraphicFramePr>
          <p:nvPr/>
        </p:nvGraphicFramePr>
        <p:xfrm>
          <a:off x="341313" y="4873625"/>
          <a:ext cx="1639887" cy="492125"/>
        </p:xfrm>
        <a:graphic>
          <a:graphicData uri="http://schemas.openxmlformats.org/presentationml/2006/ole">
            <mc:AlternateContent xmlns:mc="http://schemas.openxmlformats.org/markup-compatibility/2006">
              <mc:Choice xmlns:v="urn:schemas-microsoft-com:vml" Requires="v">
                <p:oleObj name="公式" r:id="rId5" imgW="875920" imgH="266584" progId="Equation.3">
                  <p:embed/>
                </p:oleObj>
              </mc:Choice>
              <mc:Fallback>
                <p:oleObj name="公式" r:id="rId5" imgW="875920" imgH="266584"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3" y="4873625"/>
                        <a:ext cx="16398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3" name="Line 10"/>
          <p:cNvSpPr>
            <a:spLocks noChangeShapeType="1"/>
          </p:cNvSpPr>
          <p:nvPr/>
        </p:nvSpPr>
        <p:spPr bwMode="auto">
          <a:xfrm flipV="1">
            <a:off x="4758531" y="3065465"/>
            <a:ext cx="203200"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0" name="Rectangle 9"/>
          <p:cNvSpPr>
            <a:spLocks noChangeArrowheads="1"/>
          </p:cNvSpPr>
          <p:nvPr/>
        </p:nvSpPr>
        <p:spPr bwMode="auto">
          <a:xfrm>
            <a:off x="468313" y="5530850"/>
            <a:ext cx="8207375" cy="8318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例</a:t>
            </a:r>
            <a:r>
              <a:rPr lang="en-US" altLang="zh-CN" sz="2400"/>
              <a:t>1 </a:t>
            </a:r>
            <a:r>
              <a:rPr lang="zh-CN" altLang="en-US" sz="2400"/>
              <a:t>试用</a:t>
            </a:r>
            <a:r>
              <a:rPr lang="en-US" altLang="zh-CN" sz="2400"/>
              <a:t>8</a:t>
            </a:r>
            <a:r>
              <a:rPr lang="zh-CN" altLang="en-US" sz="2400"/>
              <a:t>选</a:t>
            </a:r>
            <a:r>
              <a:rPr lang="en-US" altLang="zh-CN" sz="2400"/>
              <a:t>1</a:t>
            </a:r>
            <a:r>
              <a:rPr lang="zh-CN" altLang="en-US" sz="2400"/>
              <a:t>数据选择器</a:t>
            </a:r>
            <a:r>
              <a:rPr lang="en-US" altLang="zh-CN" sz="2400"/>
              <a:t>74HC151</a:t>
            </a:r>
            <a:r>
              <a:rPr lang="zh-CN" altLang="en-US" sz="2400"/>
              <a:t>实现逻辑函数</a:t>
            </a:r>
          </a:p>
          <a:p>
            <a:pPr eaLnBrk="1" hangingPunct="1">
              <a:spcBef>
                <a:spcPct val="0"/>
              </a:spcBef>
              <a:buClrTx/>
              <a:buSzTx/>
              <a:buFontTx/>
              <a:buNone/>
            </a:pPr>
            <a:r>
              <a:rPr lang="en-US" altLang="zh-CN" sz="2400"/>
              <a:t>	F(A,B,C)=Σm (1,3,7)</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barn(inVertical)">
                                      <p:cBhvr>
                                        <p:cTn id="7" dur="500"/>
                                        <p:tgtEl>
                                          <p:spTgt spid="51206"/>
                                        </p:tgtEl>
                                      </p:cBhvr>
                                    </p:animEffect>
                                  </p:childTnLst>
                                </p:cTn>
                              </p:par>
                              <p:par>
                                <p:cTn id="8" presetID="16" presetClass="entr" presetSubtype="21" fill="hold" nodeType="withEffect">
                                  <p:stCondLst>
                                    <p:cond delay="0"/>
                                  </p:stCondLst>
                                  <p:childTnLst>
                                    <p:set>
                                      <p:cBhvr>
                                        <p:cTn id="9" dur="1" fill="hold">
                                          <p:stCondLst>
                                            <p:cond delay="0"/>
                                          </p:stCondLst>
                                        </p:cTn>
                                        <p:tgtEl>
                                          <p:spTgt spid="51208"/>
                                        </p:tgtEl>
                                        <p:attrNameLst>
                                          <p:attrName>style.visibility</p:attrName>
                                        </p:attrNameLst>
                                      </p:cBhvr>
                                      <p:to>
                                        <p:strVal val="visible"/>
                                      </p:to>
                                    </p:set>
                                    <p:animEffect transition="in" filter="barn(inVertical)">
                                      <p:cBhvr>
                                        <p:cTn id="10" dur="500"/>
                                        <p:tgtEl>
                                          <p:spTgt spid="512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1210"/>
                                        </p:tgtEl>
                                        <p:attrNameLst>
                                          <p:attrName>style.visibility</p:attrName>
                                        </p:attrNameLst>
                                      </p:cBhvr>
                                      <p:to>
                                        <p:strVal val="visible"/>
                                      </p:to>
                                    </p:set>
                                    <p:animEffect transition="in" filter="barn(inVertical)">
                                      <p:cBhvr>
                                        <p:cTn id="15"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040" y="2979449"/>
            <a:ext cx="18796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2" name="Object 8"/>
          <p:cNvGraphicFramePr>
            <a:graphicFrameLocks noChangeAspect="1"/>
          </p:cNvGraphicFramePr>
          <p:nvPr>
            <p:extLst>
              <p:ext uri="{D42A27DB-BD31-4B8C-83A1-F6EECF244321}">
                <p14:modId xmlns:p14="http://schemas.microsoft.com/office/powerpoint/2010/main" val="1785426630"/>
              </p:ext>
            </p:extLst>
          </p:nvPr>
        </p:nvGraphicFramePr>
        <p:xfrm>
          <a:off x="7035799" y="277211"/>
          <a:ext cx="2028825" cy="499678"/>
        </p:xfrm>
        <a:graphic>
          <a:graphicData uri="http://schemas.openxmlformats.org/presentationml/2006/ole">
            <mc:AlternateContent xmlns:mc="http://schemas.openxmlformats.org/markup-compatibility/2006">
              <mc:Choice xmlns:v="urn:schemas-microsoft-com:vml" Requires="v">
                <p:oleObj name="Equation" r:id="rId3" imgW="1828800" imgH="457200" progId="Equation.DSMT4">
                  <p:embed/>
                </p:oleObj>
              </mc:Choice>
              <mc:Fallback>
                <p:oleObj name="Equation" r:id="rId3" imgW="1828800" imgH="457200" progId="Equation.DSMT4">
                  <p:embed/>
                  <p:pic>
                    <p:nvPicPr>
                      <p:cNvPr id="0" name="Object 8"/>
                      <p:cNvPicPr>
                        <a:picLocks noChangeAspect="1" noChangeArrowheads="1"/>
                      </p:cNvPicPr>
                      <p:nvPr/>
                    </p:nvPicPr>
                    <p:blipFill>
                      <a:blip r:embed="rId4"/>
                      <a:srcRect/>
                      <a:stretch>
                        <a:fillRect/>
                      </a:stretch>
                    </p:blipFill>
                    <p:spPr bwMode="auto">
                      <a:xfrm>
                        <a:off x="7035799" y="277211"/>
                        <a:ext cx="2028825" cy="499678"/>
                      </a:xfrm>
                      <a:prstGeom prst="rect">
                        <a:avLst/>
                      </a:prstGeom>
                      <a:noFill/>
                      <a:ln>
                        <a:noFill/>
                      </a:ln>
                    </p:spPr>
                  </p:pic>
                </p:oleObj>
              </mc:Fallback>
            </mc:AlternateContent>
          </a:graphicData>
        </a:graphic>
      </p:graphicFrame>
      <p:sp>
        <p:nvSpPr>
          <p:cNvPr id="53253" name="Rectangle 9"/>
          <p:cNvSpPr>
            <a:spLocks noChangeArrowheads="1"/>
          </p:cNvSpPr>
          <p:nvPr/>
        </p:nvSpPr>
        <p:spPr bwMode="auto">
          <a:xfrm>
            <a:off x="374650" y="171450"/>
            <a:ext cx="6546850" cy="711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a:t>例</a:t>
            </a:r>
            <a:r>
              <a:rPr lang="en-US" altLang="zh-CN" sz="2000"/>
              <a:t>1 </a:t>
            </a:r>
            <a:r>
              <a:rPr lang="zh-CN" altLang="en-US" sz="2000"/>
              <a:t>试用</a:t>
            </a:r>
            <a:r>
              <a:rPr lang="en-US" altLang="zh-CN" sz="2000"/>
              <a:t>8</a:t>
            </a:r>
            <a:r>
              <a:rPr lang="zh-CN" altLang="en-US" sz="2000"/>
              <a:t>选</a:t>
            </a:r>
            <a:r>
              <a:rPr lang="en-US" altLang="zh-CN" sz="2000"/>
              <a:t>1</a:t>
            </a:r>
            <a:r>
              <a:rPr lang="zh-CN" altLang="en-US" sz="2000"/>
              <a:t>数据选择器</a:t>
            </a:r>
            <a:r>
              <a:rPr lang="en-US" altLang="zh-CN" sz="2000"/>
              <a:t>74HC151</a:t>
            </a:r>
            <a:r>
              <a:rPr lang="zh-CN" altLang="en-US" sz="2000"/>
              <a:t>实现逻辑函数</a:t>
            </a:r>
          </a:p>
          <a:p>
            <a:pPr eaLnBrk="1" hangingPunct="1">
              <a:spcBef>
                <a:spcPct val="0"/>
              </a:spcBef>
              <a:buClrTx/>
              <a:buSzTx/>
              <a:buFontTx/>
              <a:buNone/>
            </a:pPr>
            <a:r>
              <a:rPr lang="en-US" altLang="zh-CN" sz="2000"/>
              <a:t>	F(A,B,C)=Σm (1,3,7)</a:t>
            </a:r>
            <a:endParaRPr lang="zh-CN" altLang="en-US" sz="2000"/>
          </a:p>
        </p:txBody>
      </p:sp>
      <p:sp>
        <p:nvSpPr>
          <p:cNvPr id="2" name="Rectangle 9"/>
          <p:cNvSpPr>
            <a:spLocks noChangeArrowheads="1"/>
          </p:cNvSpPr>
          <p:nvPr/>
        </p:nvSpPr>
        <p:spPr bwMode="auto">
          <a:xfrm>
            <a:off x="374650" y="1465263"/>
            <a:ext cx="5310332" cy="70788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dirty="0"/>
              <a:t>例</a:t>
            </a:r>
            <a:r>
              <a:rPr lang="en-US" altLang="zh-CN" sz="2000" dirty="0"/>
              <a:t>2 </a:t>
            </a:r>
            <a:r>
              <a:rPr lang="zh-CN" altLang="en-US" sz="2000" dirty="0"/>
              <a:t>试用</a:t>
            </a:r>
            <a:r>
              <a:rPr lang="en-US" altLang="zh-CN" sz="2000" dirty="0"/>
              <a:t>8</a:t>
            </a:r>
            <a:r>
              <a:rPr lang="zh-CN" altLang="en-US" sz="2000" dirty="0"/>
              <a:t>选</a:t>
            </a:r>
            <a:r>
              <a:rPr lang="en-US" altLang="zh-CN" sz="2000" dirty="0"/>
              <a:t>1</a:t>
            </a:r>
            <a:r>
              <a:rPr lang="zh-CN" altLang="en-US" sz="2000" dirty="0"/>
              <a:t>数据选择器</a:t>
            </a:r>
            <a:r>
              <a:rPr lang="en-US" altLang="zh-CN" sz="2000" dirty="0"/>
              <a:t>74HC151</a:t>
            </a:r>
            <a:r>
              <a:rPr lang="zh-CN" altLang="en-US" sz="2000" dirty="0"/>
              <a:t>实现逻辑函数</a:t>
            </a:r>
          </a:p>
        </p:txBody>
      </p:sp>
      <p:graphicFrame>
        <p:nvGraphicFramePr>
          <p:cNvPr id="3" name="Object 8"/>
          <p:cNvGraphicFramePr>
            <a:graphicFrameLocks noChangeAspect="1"/>
          </p:cNvGraphicFramePr>
          <p:nvPr/>
        </p:nvGraphicFramePr>
        <p:xfrm>
          <a:off x="973138" y="1779588"/>
          <a:ext cx="3613150" cy="398462"/>
        </p:xfrm>
        <a:graphic>
          <a:graphicData uri="http://schemas.openxmlformats.org/presentationml/2006/ole">
            <mc:AlternateContent xmlns:mc="http://schemas.openxmlformats.org/markup-compatibility/2006">
              <mc:Choice xmlns:v="urn:schemas-microsoft-com:vml" Requires="v">
                <p:oleObj name="公式" r:id="rId5" imgW="1930400" imgH="215900" progId="Equation.3">
                  <p:embed/>
                </p:oleObj>
              </mc:Choice>
              <mc:Fallback>
                <p:oleObj name="公式" r:id="rId5" imgW="1930400" imgH="215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138" y="1779588"/>
                        <a:ext cx="36131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458" y="2979449"/>
            <a:ext cx="18796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200"/>
              <a:t>3</a:t>
            </a:r>
            <a:r>
              <a:rPr lang="zh-CN" altLang="en-US" sz="3200"/>
              <a:t>线</a:t>
            </a:r>
            <a:r>
              <a:rPr lang="en-US" altLang="zh-CN" sz="3200"/>
              <a:t>-8</a:t>
            </a:r>
            <a:r>
              <a:rPr lang="zh-CN" altLang="en-US" sz="3200"/>
              <a:t>线译码器</a:t>
            </a:r>
            <a:r>
              <a:rPr lang="en-US" altLang="zh-CN" sz="3200"/>
              <a:t>74HC138</a:t>
            </a:r>
            <a:r>
              <a:rPr lang="zh-CN" altLang="en-US" sz="3200"/>
              <a:t>功能表</a:t>
            </a:r>
          </a:p>
        </p:txBody>
      </p:sp>
      <p:pic>
        <p:nvPicPr>
          <p:cNvPr id="81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449" y="813895"/>
            <a:ext cx="7876676" cy="5967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7"/>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4" name="Rectangle 9"/>
          <p:cNvSpPr>
            <a:spLocks noChangeArrowheads="1"/>
          </p:cNvSpPr>
          <p:nvPr/>
        </p:nvSpPr>
        <p:spPr bwMode="auto">
          <a:xfrm>
            <a:off x="439304" y="406688"/>
            <a:ext cx="5310332" cy="711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dirty="0"/>
              <a:t>例</a:t>
            </a:r>
            <a:r>
              <a:rPr lang="en-US" altLang="zh-CN" sz="2000" dirty="0"/>
              <a:t>3 </a:t>
            </a:r>
            <a:r>
              <a:rPr lang="zh-CN" altLang="en-US" sz="2000" dirty="0"/>
              <a:t>试用由双</a:t>
            </a:r>
            <a:r>
              <a:rPr lang="en-US" altLang="zh-CN" sz="2000" dirty="0"/>
              <a:t>4</a:t>
            </a:r>
            <a:r>
              <a:rPr lang="zh-CN" altLang="en-US" sz="2000" dirty="0"/>
              <a:t>选</a:t>
            </a:r>
            <a:r>
              <a:rPr lang="en-US" altLang="zh-CN" sz="2000" dirty="0"/>
              <a:t>1</a:t>
            </a:r>
            <a:r>
              <a:rPr lang="zh-CN" altLang="en-US" sz="2000" dirty="0"/>
              <a:t>多路选择器</a:t>
            </a:r>
            <a:r>
              <a:rPr lang="en-US" altLang="zh-CN" sz="2000" dirty="0"/>
              <a:t>74HC153</a:t>
            </a:r>
            <a:r>
              <a:rPr lang="zh-CN" altLang="en-US" sz="2000" dirty="0"/>
              <a:t>实现八选一数据选择器的逻辑功能。</a:t>
            </a:r>
            <a:r>
              <a:rPr lang="en-US" altLang="zh-CN" sz="2000" dirty="0"/>
              <a:t>	</a:t>
            </a:r>
            <a:endParaRPr lang="zh-CN" altLang="en-US" sz="2000" dirty="0"/>
          </a:p>
        </p:txBody>
      </p:sp>
      <p:pic>
        <p:nvPicPr>
          <p:cNvPr id="1187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747" y="2435082"/>
            <a:ext cx="198120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8">
            <a:extLst>
              <a:ext uri="{FF2B5EF4-FFF2-40B4-BE49-F238E27FC236}">
                <a16:creationId xmlns:a16="http://schemas.microsoft.com/office/drawing/2014/main" id="{44ADEC35-C109-AB7E-F2A1-587F5D3BE4F3}"/>
              </a:ext>
            </a:extLst>
          </p:cNvPr>
          <p:cNvGraphicFramePr>
            <a:graphicFrameLocks noChangeAspect="1"/>
          </p:cNvGraphicFramePr>
          <p:nvPr>
            <p:extLst>
              <p:ext uri="{D42A27DB-BD31-4B8C-83A1-F6EECF244321}">
                <p14:modId xmlns:p14="http://schemas.microsoft.com/office/powerpoint/2010/main" val="718994343"/>
              </p:ext>
            </p:extLst>
          </p:nvPr>
        </p:nvGraphicFramePr>
        <p:xfrm>
          <a:off x="7035799" y="277211"/>
          <a:ext cx="2028825" cy="499678"/>
        </p:xfrm>
        <a:graphic>
          <a:graphicData uri="http://schemas.openxmlformats.org/presentationml/2006/ole">
            <mc:AlternateContent xmlns:mc="http://schemas.openxmlformats.org/markup-compatibility/2006">
              <mc:Choice xmlns:v="urn:schemas-microsoft-com:vml" Requires="v">
                <p:oleObj name="Equation" r:id="rId3" imgW="1828800" imgH="457200" progId="Equation.DSMT4">
                  <p:embed/>
                </p:oleObj>
              </mc:Choice>
              <mc:Fallback>
                <p:oleObj name="Equation" r:id="rId3" imgW="1828800" imgH="457200" progId="Equation.DSMT4">
                  <p:embed/>
                  <p:pic>
                    <p:nvPicPr>
                      <p:cNvPr id="53252" name="Object 8"/>
                      <p:cNvPicPr>
                        <a:picLocks noChangeAspect="1" noChangeArrowheads="1"/>
                      </p:cNvPicPr>
                      <p:nvPr/>
                    </p:nvPicPr>
                    <p:blipFill>
                      <a:blip r:embed="rId4"/>
                      <a:srcRect/>
                      <a:stretch>
                        <a:fillRect/>
                      </a:stretch>
                    </p:blipFill>
                    <p:spPr bwMode="auto">
                      <a:xfrm>
                        <a:off x="7035799" y="277211"/>
                        <a:ext cx="2028825" cy="49967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39256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655" y="2338388"/>
            <a:ext cx="3051175" cy="202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5" name="Rectangle 2"/>
          <p:cNvSpPr>
            <a:spLocks noGrp="1" noChangeArrowheads="1"/>
          </p:cNvSpPr>
          <p:nvPr>
            <p:ph type="title"/>
          </p:nvPr>
        </p:nvSpPr>
        <p:spPr/>
        <p:txBody>
          <a:bodyPr/>
          <a:lstStyle/>
          <a:p>
            <a:pPr eaLnBrk="1" hangingPunct="1"/>
            <a:r>
              <a:rPr lang="en-US" altLang="zh-CN" sz="3200"/>
              <a:t>5.3.2 </a:t>
            </a:r>
            <a:r>
              <a:rPr lang="zh-CN" altLang="en-US" sz="3200"/>
              <a:t>数据分配器</a:t>
            </a:r>
          </a:p>
        </p:txBody>
      </p:sp>
      <p:sp>
        <p:nvSpPr>
          <p:cNvPr id="54276" name="Rectangle 3"/>
          <p:cNvSpPr>
            <a:spLocks noGrp="1" noChangeArrowheads="1"/>
          </p:cNvSpPr>
          <p:nvPr>
            <p:ph type="body" idx="1"/>
          </p:nvPr>
        </p:nvSpPr>
        <p:spPr>
          <a:xfrm>
            <a:off x="179388" y="836613"/>
            <a:ext cx="7650162" cy="2198687"/>
          </a:xfrm>
        </p:spPr>
        <p:txBody>
          <a:bodyPr/>
          <a:lstStyle/>
          <a:p>
            <a:pPr eaLnBrk="1" hangingPunct="1">
              <a:lnSpc>
                <a:spcPct val="120000"/>
              </a:lnSpc>
            </a:pPr>
            <a:r>
              <a:rPr lang="zh-CN" altLang="en-US" sz="2400" dirty="0"/>
              <a:t>数据分配器</a:t>
            </a:r>
            <a:r>
              <a:rPr lang="en-US" altLang="zh-CN" sz="2400" dirty="0"/>
              <a:t>(</a:t>
            </a:r>
            <a:r>
              <a:rPr lang="en-US" altLang="zh-CN" sz="2400" dirty="0" err="1"/>
              <a:t>Demultiplexer</a:t>
            </a:r>
            <a:r>
              <a:rPr lang="en-US" altLang="zh-CN" sz="2400" dirty="0"/>
              <a:t>)----</a:t>
            </a:r>
            <a:r>
              <a:rPr lang="en-US" altLang="zh-CN" sz="2400" dirty="0">
                <a:solidFill>
                  <a:srgbClr val="0000FF"/>
                </a:solidFill>
              </a:rPr>
              <a:t>DEMUX</a:t>
            </a:r>
            <a:r>
              <a:rPr lang="zh-CN" altLang="en-US" sz="2400" dirty="0"/>
              <a:t>；</a:t>
            </a:r>
            <a:endParaRPr lang="en-US" altLang="zh-CN" sz="2400" dirty="0"/>
          </a:p>
          <a:p>
            <a:pPr eaLnBrk="1" hangingPunct="1">
              <a:lnSpc>
                <a:spcPct val="120000"/>
              </a:lnSpc>
            </a:pPr>
            <a:r>
              <a:rPr lang="zh-CN" altLang="en-US" sz="2400" dirty="0"/>
              <a:t>其功能与数据选择器相反，将一路输入数据根据选择控制信号的不同传输到多个输出通道的某一个；</a:t>
            </a:r>
            <a:endParaRPr lang="en-US" altLang="zh-CN" sz="2400" dirty="0"/>
          </a:p>
          <a:p>
            <a:pPr eaLnBrk="1" hangingPunct="1">
              <a:lnSpc>
                <a:spcPct val="120000"/>
              </a:lnSpc>
            </a:pPr>
            <a:r>
              <a:rPr lang="zh-CN" altLang="en-US" sz="2400" dirty="0"/>
              <a:t>单输入、多输出数字电路。</a:t>
            </a:r>
            <a:endParaRPr lang="en-US" altLang="zh-CN" sz="2400" dirty="0"/>
          </a:p>
          <a:p>
            <a:pPr eaLnBrk="1" hangingPunct="1">
              <a:lnSpc>
                <a:spcPct val="120000"/>
              </a:lnSpc>
            </a:pPr>
            <a:endParaRPr lang="en-US" altLang="zh-CN" sz="2400" dirty="0"/>
          </a:p>
        </p:txBody>
      </p:sp>
      <p:sp>
        <p:nvSpPr>
          <p:cNvPr id="5427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52230" name="Line 6"/>
          <p:cNvSpPr>
            <a:spLocks noChangeShapeType="1"/>
          </p:cNvSpPr>
          <p:nvPr/>
        </p:nvSpPr>
        <p:spPr bwMode="auto">
          <a:xfrm>
            <a:off x="1293813" y="5815899"/>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1" name="Line 7"/>
          <p:cNvSpPr>
            <a:spLocks noChangeShapeType="1"/>
          </p:cNvSpPr>
          <p:nvPr/>
        </p:nvSpPr>
        <p:spPr bwMode="auto">
          <a:xfrm>
            <a:off x="1514475" y="5814311"/>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2" name="Line 8"/>
          <p:cNvSpPr>
            <a:spLocks noChangeShapeType="1"/>
          </p:cNvSpPr>
          <p:nvPr/>
        </p:nvSpPr>
        <p:spPr bwMode="auto">
          <a:xfrm>
            <a:off x="3095625" y="5828599"/>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3" name="Line 9"/>
          <p:cNvSpPr>
            <a:spLocks noChangeShapeType="1"/>
          </p:cNvSpPr>
          <p:nvPr/>
        </p:nvSpPr>
        <p:spPr bwMode="auto">
          <a:xfrm>
            <a:off x="5167313" y="5815899"/>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4" name="矩形 1"/>
          <p:cNvSpPr>
            <a:spLocks noChangeArrowheads="1"/>
          </p:cNvSpPr>
          <p:nvPr/>
        </p:nvSpPr>
        <p:spPr bwMode="auto">
          <a:xfrm>
            <a:off x="392113" y="4441124"/>
            <a:ext cx="85994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t>4</a:t>
            </a:r>
            <a:r>
              <a:rPr lang="zh-CN" altLang="en-US" sz="2400" dirty="0"/>
              <a:t>路数据分配器：</a:t>
            </a:r>
            <a:endParaRPr lang="en-US" altLang="zh-CN" sz="2400" dirty="0"/>
          </a:p>
          <a:p>
            <a:pPr marL="342900" indent="-342900" eaLnBrk="1" hangingPunct="1">
              <a:lnSpc>
                <a:spcPct val="120000"/>
              </a:lnSpc>
              <a:spcBef>
                <a:spcPct val="0"/>
              </a:spcBef>
              <a:buClr>
                <a:schemeClr val="tx2"/>
              </a:buClr>
              <a:buSzPct val="80000"/>
            </a:pPr>
            <a:r>
              <a:rPr lang="zh-CN" altLang="en-US" sz="2400" dirty="0"/>
              <a:t>根据选择输入端</a:t>
            </a:r>
            <a:r>
              <a:rPr lang="en-US" altLang="zh-CN" sz="2400" dirty="0"/>
              <a:t>B</a:t>
            </a:r>
            <a:r>
              <a:rPr lang="zh-CN" altLang="en-US" sz="2400" dirty="0"/>
              <a:t>、</a:t>
            </a:r>
            <a:r>
              <a:rPr lang="en-US" altLang="zh-CN" sz="2400" dirty="0"/>
              <a:t>A</a:t>
            </a:r>
            <a:r>
              <a:rPr lang="zh-CN" altLang="en-US" sz="2400" dirty="0"/>
              <a:t>的不同值</a:t>
            </a:r>
            <a:endParaRPr lang="en-US" altLang="zh-CN" sz="2400" dirty="0"/>
          </a:p>
          <a:p>
            <a:pPr marL="342900" indent="-342900" eaLnBrk="1" hangingPunct="1">
              <a:lnSpc>
                <a:spcPct val="120000"/>
              </a:lnSpc>
              <a:spcBef>
                <a:spcPct val="0"/>
              </a:spcBef>
              <a:buClr>
                <a:schemeClr val="tx2"/>
              </a:buClr>
              <a:buSzPct val="80000"/>
            </a:pPr>
            <a:r>
              <a:rPr lang="zh-CN" altLang="en-US" sz="2400" dirty="0"/>
              <a:t>以原码输出形式被分配到相应的输出通道上：</a:t>
            </a:r>
          </a:p>
          <a:p>
            <a:pPr eaLnBrk="1" hangingPunct="1">
              <a:lnSpc>
                <a:spcPct val="120000"/>
              </a:lnSpc>
              <a:spcBef>
                <a:spcPct val="0"/>
              </a:spcBef>
              <a:buClrTx/>
              <a:buSzTx/>
              <a:buFontTx/>
              <a:buNone/>
            </a:pPr>
            <a:r>
              <a:rPr lang="en-US" altLang="zh-CN" sz="2400" dirty="0"/>
              <a:t>F</a:t>
            </a:r>
            <a:r>
              <a:rPr lang="en-US" altLang="zh-CN" sz="2400" baseline="-25000" dirty="0"/>
              <a:t>0</a:t>
            </a:r>
            <a:r>
              <a:rPr lang="en-US" altLang="zh-CN" sz="2400" dirty="0"/>
              <a:t>=DBA   ,   F</a:t>
            </a:r>
            <a:r>
              <a:rPr lang="en-US" altLang="zh-CN" sz="2400" baseline="-25000" dirty="0"/>
              <a:t>1</a:t>
            </a:r>
            <a:r>
              <a:rPr lang="en-US" altLang="zh-CN" sz="2400" dirty="0"/>
              <a:t>=DBA   ,   F</a:t>
            </a:r>
            <a:r>
              <a:rPr lang="en-US" altLang="zh-CN" sz="2400" baseline="-25000" dirty="0"/>
              <a:t>2</a:t>
            </a:r>
            <a:r>
              <a:rPr lang="en-US" altLang="zh-CN" sz="2400" dirty="0"/>
              <a:t>=DBA   ,   F</a:t>
            </a:r>
            <a:r>
              <a:rPr lang="en-US" altLang="zh-CN" sz="2400" baseline="-25000" dirty="0"/>
              <a:t>3</a:t>
            </a:r>
            <a:r>
              <a:rPr lang="en-US" altLang="zh-CN" sz="2400" dirty="0"/>
              <a:t>=DBA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barn(inVertical)">
                                      <p:cBhvr>
                                        <p:cTn id="7" dur="500"/>
                                        <p:tgtEl>
                                          <p:spTgt spid="522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2231"/>
                                        </p:tgtEl>
                                        <p:attrNameLst>
                                          <p:attrName>style.visibility</p:attrName>
                                        </p:attrNameLst>
                                      </p:cBhvr>
                                      <p:to>
                                        <p:strVal val="visible"/>
                                      </p:to>
                                    </p:set>
                                    <p:animEffect transition="in" filter="barn(inVertical)">
                                      <p:cBhvr>
                                        <p:cTn id="10" dur="500"/>
                                        <p:tgtEl>
                                          <p:spTgt spid="5223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2232"/>
                                        </p:tgtEl>
                                        <p:attrNameLst>
                                          <p:attrName>style.visibility</p:attrName>
                                        </p:attrNameLst>
                                      </p:cBhvr>
                                      <p:to>
                                        <p:strVal val="visible"/>
                                      </p:to>
                                    </p:set>
                                    <p:animEffect transition="in" filter="barn(inVertical)">
                                      <p:cBhvr>
                                        <p:cTn id="13" dur="500"/>
                                        <p:tgtEl>
                                          <p:spTgt spid="522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2233"/>
                                        </p:tgtEl>
                                        <p:attrNameLst>
                                          <p:attrName>style.visibility</p:attrName>
                                        </p:attrNameLst>
                                      </p:cBhvr>
                                      <p:to>
                                        <p:strVal val="visible"/>
                                      </p:to>
                                    </p:set>
                                    <p:animEffect transition="in" filter="barn(inVertical)">
                                      <p:cBhvr>
                                        <p:cTn id="16" dur="500"/>
                                        <p:tgtEl>
                                          <p:spTgt spid="5223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2234"/>
                                        </p:tgtEl>
                                        <p:attrNameLst>
                                          <p:attrName>style.visibility</p:attrName>
                                        </p:attrNameLst>
                                      </p:cBhvr>
                                      <p:to>
                                        <p:strVal val="visible"/>
                                      </p:to>
                                    </p:set>
                                    <p:animEffect transition="in" filter="barn(inVertical)">
                                      <p:cBhvr>
                                        <p:cTn id="19" dur="500"/>
                                        <p:tgtEl>
                                          <p:spTgt spid="52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nimBg="1"/>
      <p:bldP spid="52231" grpId="0" animBg="1"/>
      <p:bldP spid="52232" grpId="0" animBg="1"/>
      <p:bldP spid="52233" grpId="0" animBg="1"/>
      <p:bldP spid="522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endParaRPr lang="zh-CN" altLang="zh-CN" sz="2800"/>
          </a:p>
        </p:txBody>
      </p:sp>
      <p:pic>
        <p:nvPicPr>
          <p:cNvPr id="5529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325" y="1014413"/>
            <a:ext cx="3992563"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6"/>
          <p:cNvSpPr>
            <a:spLocks noChangeArrowheads="1"/>
          </p:cNvSpPr>
          <p:nvPr/>
        </p:nvSpPr>
        <p:spPr bwMode="auto">
          <a:xfrm>
            <a:off x="211138" y="4579938"/>
            <a:ext cx="3735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5.17 4</a:t>
            </a:r>
            <a:r>
              <a:rPr lang="zh-CN" altLang="en-US" sz="1800"/>
              <a:t>路数据分配器原理示意图 </a:t>
            </a:r>
          </a:p>
        </p:txBody>
      </p:sp>
      <p:sp>
        <p:nvSpPr>
          <p:cNvPr id="55301" name="Rectangle 7"/>
          <p:cNvSpPr>
            <a:spLocks noChangeArrowheads="1"/>
          </p:cNvSpPr>
          <p:nvPr/>
        </p:nvSpPr>
        <p:spPr bwMode="auto">
          <a:xfrm>
            <a:off x="5081588" y="4500563"/>
            <a:ext cx="32750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5.18 4</a:t>
            </a:r>
            <a:r>
              <a:rPr lang="zh-CN" altLang="en-US" sz="1800"/>
              <a:t>路数据分配器逻辑图 </a:t>
            </a:r>
          </a:p>
        </p:txBody>
      </p:sp>
      <p:pic>
        <p:nvPicPr>
          <p:cNvPr id="55302" name="Picture 8"/>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95300" y="1728788"/>
            <a:ext cx="3051175" cy="2028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Line 6"/>
          <p:cNvSpPr>
            <a:spLocks noChangeShapeType="1"/>
          </p:cNvSpPr>
          <p:nvPr/>
        </p:nvSpPr>
        <p:spPr bwMode="auto">
          <a:xfrm>
            <a:off x="1293813" y="5815899"/>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1514475" y="5814311"/>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p:nvSpPr>
        <p:spPr bwMode="auto">
          <a:xfrm>
            <a:off x="3095625" y="5828599"/>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9"/>
          <p:cNvSpPr>
            <a:spLocks noChangeShapeType="1"/>
          </p:cNvSpPr>
          <p:nvPr/>
        </p:nvSpPr>
        <p:spPr bwMode="auto">
          <a:xfrm>
            <a:off x="5167313" y="5815899"/>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矩形 1"/>
          <p:cNvSpPr>
            <a:spLocks noChangeArrowheads="1"/>
          </p:cNvSpPr>
          <p:nvPr/>
        </p:nvSpPr>
        <p:spPr bwMode="auto">
          <a:xfrm>
            <a:off x="392113" y="5768975"/>
            <a:ext cx="8599487" cy="48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t>F</a:t>
            </a:r>
            <a:r>
              <a:rPr lang="en-US" altLang="zh-CN" sz="2400" baseline="-25000" dirty="0"/>
              <a:t>0</a:t>
            </a:r>
            <a:r>
              <a:rPr lang="en-US" altLang="zh-CN" sz="2400" dirty="0"/>
              <a:t>=DBA   ,   F</a:t>
            </a:r>
            <a:r>
              <a:rPr lang="en-US" altLang="zh-CN" sz="2400" baseline="-25000" dirty="0"/>
              <a:t>1</a:t>
            </a:r>
            <a:r>
              <a:rPr lang="en-US" altLang="zh-CN" sz="2400" dirty="0"/>
              <a:t>=DBA   ,   F</a:t>
            </a:r>
            <a:r>
              <a:rPr lang="en-US" altLang="zh-CN" sz="2400" baseline="-25000" dirty="0"/>
              <a:t>2</a:t>
            </a:r>
            <a:r>
              <a:rPr lang="en-US" altLang="zh-CN" sz="2400" dirty="0"/>
              <a:t>=DBA   ,   F</a:t>
            </a:r>
            <a:r>
              <a:rPr lang="en-US" altLang="zh-CN" sz="2400" baseline="-25000" dirty="0"/>
              <a:t>3</a:t>
            </a:r>
            <a:r>
              <a:rPr lang="en-US" altLang="zh-CN" sz="2400" dirty="0"/>
              <a:t>=DBA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z="3200"/>
              <a:t>译码器也可用做数据分配器 </a:t>
            </a:r>
          </a:p>
        </p:txBody>
      </p:sp>
      <p:sp>
        <p:nvSpPr>
          <p:cNvPr id="56323" name="Text Box 5"/>
          <p:cNvSpPr txBox="1">
            <a:spLocks noChangeArrowheads="1"/>
          </p:cNvSpPr>
          <p:nvPr/>
        </p:nvSpPr>
        <p:spPr bwMode="auto">
          <a:xfrm>
            <a:off x="639763" y="1228725"/>
            <a:ext cx="7754937" cy="101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05000"/>
              </a:lnSpc>
              <a:spcBef>
                <a:spcPct val="50000"/>
              </a:spcBef>
              <a:buClrTx/>
              <a:buSzTx/>
              <a:buFontTx/>
              <a:buNone/>
            </a:pPr>
            <a:r>
              <a:rPr lang="zh-CN" altLang="en-US" sz="2400" dirty="0"/>
              <a:t>通过</a:t>
            </a:r>
            <a:r>
              <a:rPr lang="en-US" altLang="zh-CN" sz="2400" dirty="0"/>
              <a:t>74HC138</a:t>
            </a:r>
            <a:r>
              <a:rPr lang="zh-CN" altLang="en-US" sz="2400" dirty="0"/>
              <a:t>根据输入</a:t>
            </a:r>
            <a:r>
              <a:rPr lang="en-US" altLang="zh-CN" sz="2400" dirty="0"/>
              <a:t>C</a:t>
            </a:r>
            <a:r>
              <a:rPr lang="zh-CN" altLang="en-US" sz="2400" dirty="0"/>
              <a:t>、</a:t>
            </a:r>
            <a:r>
              <a:rPr lang="en-US" altLang="zh-CN" sz="2400" dirty="0"/>
              <a:t>B</a:t>
            </a:r>
            <a:r>
              <a:rPr lang="zh-CN" altLang="en-US" sz="2400" dirty="0"/>
              <a:t>、</a:t>
            </a:r>
            <a:r>
              <a:rPr lang="en-US" altLang="zh-CN" sz="2400" dirty="0"/>
              <a:t>A</a:t>
            </a:r>
            <a:r>
              <a:rPr lang="zh-CN" altLang="en-US" sz="2400" dirty="0"/>
              <a:t>的值</a:t>
            </a:r>
            <a:endParaRPr lang="en-US" altLang="zh-CN" sz="2400" dirty="0"/>
          </a:p>
          <a:p>
            <a:pPr eaLnBrk="1" hangingPunct="1">
              <a:lnSpc>
                <a:spcPct val="105000"/>
              </a:lnSpc>
              <a:spcBef>
                <a:spcPct val="50000"/>
              </a:spcBef>
              <a:buClrTx/>
              <a:buSzTx/>
              <a:buFontTx/>
              <a:buNone/>
            </a:pPr>
            <a:r>
              <a:rPr lang="zh-CN" altLang="en-US" sz="2400" dirty="0"/>
              <a:t>将从</a:t>
            </a:r>
            <a:r>
              <a:rPr lang="en-US" altLang="zh-CN" sz="2400" dirty="0"/>
              <a:t>E</a:t>
            </a:r>
            <a:r>
              <a:rPr lang="en-US" altLang="zh-CN" sz="2400" baseline="-25000" dirty="0"/>
              <a:t>3</a:t>
            </a:r>
            <a:r>
              <a:rPr lang="zh-CN" altLang="en-US" sz="2400" dirty="0"/>
              <a:t>输入的一路脉冲信号分配</a:t>
            </a:r>
            <a:r>
              <a:rPr lang="en-US" altLang="zh-CN" sz="2400" dirty="0"/>
              <a:t>8</a:t>
            </a:r>
            <a:r>
              <a:rPr lang="zh-CN" altLang="en-US" sz="2400" dirty="0"/>
              <a:t>路输出中的某一路上。</a:t>
            </a:r>
          </a:p>
        </p:txBody>
      </p:sp>
      <p:pic>
        <p:nvPicPr>
          <p:cNvPr id="563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88" y="3548063"/>
            <a:ext cx="7302500" cy="275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sz="3200"/>
              <a:t>4</a:t>
            </a:r>
            <a:r>
              <a:rPr lang="zh-CN" altLang="en-US" sz="3200"/>
              <a:t>路数据分配器 </a:t>
            </a:r>
            <a:r>
              <a:rPr lang="en-US" altLang="zh-CN" sz="3200"/>
              <a:t>Verilog HDL</a:t>
            </a:r>
            <a:r>
              <a:rPr lang="zh-CN" altLang="en-US" sz="3200"/>
              <a:t>描述 </a:t>
            </a:r>
          </a:p>
        </p:txBody>
      </p:sp>
      <p:sp>
        <p:nvSpPr>
          <p:cNvPr id="5734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2000" dirty="0"/>
              <a:t>module </a:t>
            </a:r>
            <a:r>
              <a:rPr lang="en-US" altLang="zh-CN" sz="2000" dirty="0" err="1"/>
              <a:t>dumultiplexer</a:t>
            </a:r>
            <a:r>
              <a:rPr lang="en-US" altLang="zh-CN" sz="2000" dirty="0"/>
              <a:t>(</a:t>
            </a:r>
            <a:r>
              <a:rPr lang="en-US" altLang="zh-CN" sz="2000" dirty="0" err="1"/>
              <a:t>d,b,a,F</a:t>
            </a:r>
            <a:r>
              <a:rPr lang="en-US" altLang="zh-CN" sz="2000" dirty="0"/>
              <a:t>);</a:t>
            </a:r>
          </a:p>
          <a:p>
            <a:pPr eaLnBrk="1" hangingPunct="1">
              <a:buFont typeface="Wingdings" panose="05000000000000000000" pitchFamily="2" charset="2"/>
              <a:buNone/>
            </a:pPr>
            <a:r>
              <a:rPr lang="en-US" altLang="zh-CN" sz="2000" dirty="0"/>
              <a:t>  input </a:t>
            </a:r>
            <a:r>
              <a:rPr lang="en-US" altLang="zh-CN" sz="2000" dirty="0" err="1"/>
              <a:t>d,b,a</a:t>
            </a:r>
            <a:r>
              <a:rPr lang="en-US" altLang="zh-CN" sz="2000" dirty="0"/>
              <a:t>;       </a:t>
            </a:r>
            <a:r>
              <a:rPr lang="en-US" altLang="zh-CN" sz="2000" dirty="0">
                <a:solidFill>
                  <a:srgbClr val="6600FF"/>
                </a:solidFill>
              </a:rPr>
              <a:t>//</a:t>
            </a:r>
            <a:r>
              <a:rPr lang="zh-CN" altLang="en-US" sz="2000" dirty="0">
                <a:solidFill>
                  <a:srgbClr val="6600FF"/>
                </a:solidFill>
              </a:rPr>
              <a:t>数据输入端</a:t>
            </a:r>
            <a:r>
              <a:rPr lang="en-US" altLang="zh-CN" sz="2000" dirty="0">
                <a:solidFill>
                  <a:srgbClr val="6600FF"/>
                </a:solidFill>
              </a:rPr>
              <a:t>d</a:t>
            </a:r>
            <a:r>
              <a:rPr lang="zh-CN" altLang="en-US" sz="2000" dirty="0">
                <a:solidFill>
                  <a:srgbClr val="6600FF"/>
                </a:solidFill>
              </a:rPr>
              <a:t>，地址选择输入端</a:t>
            </a:r>
            <a:r>
              <a:rPr lang="en-US" altLang="zh-CN" sz="2000" dirty="0">
                <a:solidFill>
                  <a:srgbClr val="6600FF"/>
                </a:solidFill>
              </a:rPr>
              <a:t>b</a:t>
            </a:r>
            <a:r>
              <a:rPr lang="zh-CN" altLang="en-US" sz="2000" dirty="0">
                <a:solidFill>
                  <a:srgbClr val="6600FF"/>
                </a:solidFill>
              </a:rPr>
              <a:t>，</a:t>
            </a:r>
            <a:r>
              <a:rPr lang="en-US" altLang="zh-CN" sz="2000" dirty="0">
                <a:solidFill>
                  <a:srgbClr val="6600FF"/>
                </a:solidFill>
              </a:rPr>
              <a:t>a</a:t>
            </a:r>
          </a:p>
          <a:p>
            <a:pPr eaLnBrk="1" hangingPunct="1">
              <a:buFont typeface="Wingdings" panose="05000000000000000000" pitchFamily="2" charset="2"/>
              <a:buNone/>
            </a:pPr>
            <a:r>
              <a:rPr lang="en-US" altLang="zh-CN" sz="2000" dirty="0"/>
              <a:t>  output[0:3] F;  </a:t>
            </a:r>
            <a:r>
              <a:rPr lang="en-US" altLang="zh-CN" sz="2000" dirty="0">
                <a:solidFill>
                  <a:srgbClr val="6600FF"/>
                </a:solidFill>
              </a:rPr>
              <a:t>//</a:t>
            </a:r>
            <a:r>
              <a:rPr lang="zh-CN" altLang="en-US" sz="2000" dirty="0">
                <a:solidFill>
                  <a:srgbClr val="6600FF"/>
                </a:solidFill>
              </a:rPr>
              <a:t>数据输出端</a:t>
            </a:r>
            <a:r>
              <a:rPr lang="en-US" altLang="zh-CN" sz="2000" dirty="0">
                <a:solidFill>
                  <a:srgbClr val="6600FF"/>
                </a:solidFill>
              </a:rPr>
              <a:t>F</a:t>
            </a:r>
          </a:p>
          <a:p>
            <a:pPr eaLnBrk="1" hangingPunct="1">
              <a:buFont typeface="Wingdings" panose="05000000000000000000" pitchFamily="2" charset="2"/>
              <a:buNone/>
            </a:pPr>
            <a:r>
              <a:rPr lang="en-US" altLang="zh-CN" sz="2000" dirty="0"/>
              <a:t>  reg[0:3] F;       </a:t>
            </a:r>
            <a:r>
              <a:rPr lang="en-US" altLang="zh-CN" sz="2000" dirty="0">
                <a:solidFill>
                  <a:srgbClr val="6600FF"/>
                </a:solidFill>
              </a:rPr>
              <a:t>//</a:t>
            </a:r>
            <a:r>
              <a:rPr lang="zh-CN" altLang="en-US" sz="2000" dirty="0">
                <a:solidFill>
                  <a:srgbClr val="6600FF"/>
                </a:solidFill>
              </a:rPr>
              <a:t>说明数据输出变量类型为寄存器型</a:t>
            </a:r>
          </a:p>
          <a:p>
            <a:pPr eaLnBrk="1" hangingPunct="1">
              <a:buFont typeface="Wingdings" panose="05000000000000000000" pitchFamily="2" charset="2"/>
              <a:buNone/>
            </a:pPr>
            <a:r>
              <a:rPr lang="zh-CN" altLang="en-US" sz="2000" dirty="0"/>
              <a:t>  </a:t>
            </a:r>
            <a:r>
              <a:rPr lang="en-US" altLang="zh-CN" sz="2000" dirty="0"/>
              <a:t>always @(d or b or a) begin   </a:t>
            </a:r>
            <a:r>
              <a:rPr lang="en-US" altLang="zh-CN" sz="1600" dirty="0">
                <a:solidFill>
                  <a:srgbClr val="6600FF"/>
                </a:solidFill>
              </a:rPr>
              <a:t>//</a:t>
            </a:r>
            <a:r>
              <a:rPr lang="zh-CN" altLang="en-US" sz="1600" dirty="0">
                <a:solidFill>
                  <a:srgbClr val="6600FF"/>
                </a:solidFill>
              </a:rPr>
              <a:t>当</a:t>
            </a:r>
            <a:r>
              <a:rPr lang="en-US" altLang="zh-CN" sz="1600" dirty="0">
                <a:solidFill>
                  <a:srgbClr val="6600FF"/>
                </a:solidFill>
              </a:rPr>
              <a:t>d</a:t>
            </a:r>
            <a:r>
              <a:rPr lang="zh-CN" altLang="en-US" sz="1600" dirty="0">
                <a:solidFill>
                  <a:srgbClr val="6600FF"/>
                </a:solidFill>
              </a:rPr>
              <a:t>、</a:t>
            </a:r>
            <a:r>
              <a:rPr lang="en-US" altLang="zh-CN" sz="1600" dirty="0">
                <a:solidFill>
                  <a:srgbClr val="6600FF"/>
                </a:solidFill>
              </a:rPr>
              <a:t>b</a:t>
            </a:r>
            <a:r>
              <a:rPr lang="zh-CN" altLang="en-US" sz="1600" dirty="0">
                <a:solidFill>
                  <a:srgbClr val="6600FF"/>
                </a:solidFill>
              </a:rPr>
              <a:t>或</a:t>
            </a:r>
            <a:r>
              <a:rPr lang="en-US" altLang="zh-CN" sz="1600" dirty="0">
                <a:solidFill>
                  <a:srgbClr val="6600FF"/>
                </a:solidFill>
              </a:rPr>
              <a:t>a</a:t>
            </a:r>
            <a:r>
              <a:rPr lang="zh-CN" altLang="en-US" sz="1600" dirty="0">
                <a:solidFill>
                  <a:srgbClr val="6600FF"/>
                </a:solidFill>
              </a:rPr>
              <a:t>有任意一个发生变化，则过程执行。</a:t>
            </a:r>
          </a:p>
          <a:p>
            <a:pPr eaLnBrk="1" hangingPunct="1">
              <a:buFont typeface="Wingdings" panose="05000000000000000000" pitchFamily="2" charset="2"/>
              <a:buNone/>
            </a:pPr>
            <a:r>
              <a:rPr lang="zh-CN" altLang="en-US" sz="2000" dirty="0"/>
              <a:t>    </a:t>
            </a:r>
            <a:r>
              <a:rPr lang="en-US" altLang="zh-CN" sz="2000" dirty="0"/>
              <a:t>case ({</a:t>
            </a:r>
            <a:r>
              <a:rPr lang="en-US" altLang="zh-CN" sz="2000" dirty="0" err="1"/>
              <a:t>b,a</a:t>
            </a:r>
            <a:r>
              <a:rPr lang="en-US" altLang="zh-CN" sz="2000" dirty="0"/>
              <a:t>}) 	               </a:t>
            </a:r>
            <a:r>
              <a:rPr lang="en-US" altLang="zh-CN" sz="1800" dirty="0">
                <a:solidFill>
                  <a:srgbClr val="6600FF"/>
                </a:solidFill>
              </a:rPr>
              <a:t>//</a:t>
            </a:r>
            <a:r>
              <a:rPr lang="zh-CN" altLang="en-US" sz="1800" dirty="0">
                <a:solidFill>
                  <a:srgbClr val="6600FF"/>
                </a:solidFill>
              </a:rPr>
              <a:t>根据两位地址选择码值，实现多分支</a:t>
            </a:r>
          </a:p>
          <a:p>
            <a:pPr eaLnBrk="1" hangingPunct="1">
              <a:buFont typeface="Wingdings" panose="05000000000000000000" pitchFamily="2" charset="2"/>
              <a:buNone/>
            </a:pPr>
            <a:r>
              <a:rPr lang="zh-CN" altLang="en-US" sz="2000" dirty="0"/>
              <a:t>      </a:t>
            </a:r>
            <a:r>
              <a:rPr lang="en-US" altLang="zh-CN" sz="2000" dirty="0"/>
              <a:t>2'b00:F={d,3'b000};         </a:t>
            </a:r>
            <a:r>
              <a:rPr lang="en-US" altLang="zh-CN" sz="1800" dirty="0">
                <a:solidFill>
                  <a:srgbClr val="6600FF"/>
                </a:solidFill>
              </a:rPr>
              <a:t>//</a:t>
            </a:r>
            <a:r>
              <a:rPr lang="zh-CN" altLang="en-US" sz="1800" dirty="0">
                <a:solidFill>
                  <a:srgbClr val="6600FF"/>
                </a:solidFill>
              </a:rPr>
              <a:t>若为</a:t>
            </a:r>
            <a:r>
              <a:rPr lang="en-US" altLang="zh-CN" sz="1800" dirty="0">
                <a:solidFill>
                  <a:srgbClr val="6600FF"/>
                </a:solidFill>
              </a:rPr>
              <a:t>00</a:t>
            </a:r>
            <a:r>
              <a:rPr lang="zh-CN" altLang="en-US" sz="1800" dirty="0">
                <a:solidFill>
                  <a:srgbClr val="6600FF"/>
                </a:solidFill>
              </a:rPr>
              <a:t>，则将输入数据</a:t>
            </a:r>
            <a:r>
              <a:rPr lang="en-US" altLang="zh-CN" sz="1800" dirty="0">
                <a:solidFill>
                  <a:srgbClr val="6600FF"/>
                </a:solidFill>
              </a:rPr>
              <a:t>d</a:t>
            </a:r>
            <a:r>
              <a:rPr lang="zh-CN" altLang="en-US" sz="1800" dirty="0">
                <a:solidFill>
                  <a:srgbClr val="6600FF"/>
                </a:solidFill>
              </a:rPr>
              <a:t>分配到</a:t>
            </a:r>
            <a:r>
              <a:rPr lang="en-US" altLang="zh-CN" sz="1800" dirty="0">
                <a:solidFill>
                  <a:srgbClr val="6600FF"/>
                </a:solidFill>
              </a:rPr>
              <a:t>F[0]</a:t>
            </a:r>
            <a:r>
              <a:rPr lang="zh-CN" altLang="en-US" sz="1800" dirty="0">
                <a:solidFill>
                  <a:srgbClr val="6600FF"/>
                </a:solidFill>
              </a:rPr>
              <a:t>输出</a:t>
            </a:r>
          </a:p>
          <a:p>
            <a:pPr eaLnBrk="1" hangingPunct="1">
              <a:buFont typeface="Wingdings" panose="05000000000000000000" pitchFamily="2" charset="2"/>
              <a:buNone/>
            </a:pPr>
            <a:r>
              <a:rPr lang="zh-CN" altLang="en-US" sz="2000" dirty="0"/>
              <a:t>      </a:t>
            </a:r>
            <a:r>
              <a:rPr lang="en-US" altLang="zh-CN" sz="2000" dirty="0"/>
              <a:t>2'b01:F={1'b0,d,2'b00};   </a:t>
            </a:r>
            <a:r>
              <a:rPr lang="en-US" altLang="zh-CN" sz="1800" dirty="0">
                <a:solidFill>
                  <a:srgbClr val="6600FF"/>
                </a:solidFill>
              </a:rPr>
              <a:t>//</a:t>
            </a:r>
            <a:r>
              <a:rPr lang="zh-CN" altLang="en-US" sz="1800" dirty="0">
                <a:solidFill>
                  <a:srgbClr val="6600FF"/>
                </a:solidFill>
              </a:rPr>
              <a:t>若为</a:t>
            </a:r>
            <a:r>
              <a:rPr lang="en-US" altLang="zh-CN" sz="1800" dirty="0">
                <a:solidFill>
                  <a:srgbClr val="6600FF"/>
                </a:solidFill>
              </a:rPr>
              <a:t>01</a:t>
            </a:r>
            <a:r>
              <a:rPr lang="zh-CN" altLang="en-US" sz="1800" dirty="0">
                <a:solidFill>
                  <a:srgbClr val="6600FF"/>
                </a:solidFill>
              </a:rPr>
              <a:t>，则将输入数据</a:t>
            </a:r>
            <a:r>
              <a:rPr lang="en-US" altLang="zh-CN" sz="1800" dirty="0">
                <a:solidFill>
                  <a:srgbClr val="6600FF"/>
                </a:solidFill>
              </a:rPr>
              <a:t>d</a:t>
            </a:r>
            <a:r>
              <a:rPr lang="zh-CN" altLang="en-US" sz="1800" dirty="0">
                <a:solidFill>
                  <a:srgbClr val="6600FF"/>
                </a:solidFill>
              </a:rPr>
              <a:t>分配到</a:t>
            </a:r>
            <a:r>
              <a:rPr lang="en-US" altLang="zh-CN" sz="1800" dirty="0">
                <a:solidFill>
                  <a:srgbClr val="6600FF"/>
                </a:solidFill>
              </a:rPr>
              <a:t>F[1]</a:t>
            </a:r>
            <a:r>
              <a:rPr lang="zh-CN" altLang="en-US" sz="1800" dirty="0">
                <a:solidFill>
                  <a:srgbClr val="6600FF"/>
                </a:solidFill>
              </a:rPr>
              <a:t>输出</a:t>
            </a:r>
          </a:p>
          <a:p>
            <a:pPr eaLnBrk="1" hangingPunct="1">
              <a:buFont typeface="Wingdings" panose="05000000000000000000" pitchFamily="2" charset="2"/>
              <a:buNone/>
            </a:pPr>
            <a:r>
              <a:rPr lang="zh-CN" altLang="en-US" sz="2000" dirty="0"/>
              <a:t>      </a:t>
            </a:r>
            <a:r>
              <a:rPr lang="en-US" altLang="zh-CN" sz="2000" dirty="0"/>
              <a:t>2'b10:F={2'b00,d,1'b0};   </a:t>
            </a:r>
            <a:r>
              <a:rPr lang="en-US" altLang="zh-CN" sz="1800" dirty="0">
                <a:solidFill>
                  <a:srgbClr val="6600FF"/>
                </a:solidFill>
              </a:rPr>
              <a:t>//</a:t>
            </a:r>
            <a:r>
              <a:rPr lang="zh-CN" altLang="en-US" sz="1800" dirty="0">
                <a:solidFill>
                  <a:srgbClr val="6600FF"/>
                </a:solidFill>
              </a:rPr>
              <a:t>若为</a:t>
            </a:r>
            <a:r>
              <a:rPr lang="en-US" altLang="zh-CN" sz="1800" dirty="0">
                <a:solidFill>
                  <a:srgbClr val="6600FF"/>
                </a:solidFill>
              </a:rPr>
              <a:t>10</a:t>
            </a:r>
            <a:r>
              <a:rPr lang="zh-CN" altLang="en-US" sz="1800" dirty="0">
                <a:solidFill>
                  <a:srgbClr val="6600FF"/>
                </a:solidFill>
              </a:rPr>
              <a:t>，则将输入数据</a:t>
            </a:r>
            <a:r>
              <a:rPr lang="en-US" altLang="zh-CN" sz="1800" dirty="0">
                <a:solidFill>
                  <a:srgbClr val="6600FF"/>
                </a:solidFill>
              </a:rPr>
              <a:t>d</a:t>
            </a:r>
            <a:r>
              <a:rPr lang="zh-CN" altLang="en-US" sz="1800" dirty="0">
                <a:solidFill>
                  <a:srgbClr val="6600FF"/>
                </a:solidFill>
              </a:rPr>
              <a:t>分配到</a:t>
            </a:r>
            <a:r>
              <a:rPr lang="en-US" altLang="zh-CN" sz="1800" dirty="0">
                <a:solidFill>
                  <a:srgbClr val="6600FF"/>
                </a:solidFill>
              </a:rPr>
              <a:t>F[2]</a:t>
            </a:r>
            <a:r>
              <a:rPr lang="zh-CN" altLang="en-US" sz="1800" dirty="0">
                <a:solidFill>
                  <a:srgbClr val="6600FF"/>
                </a:solidFill>
              </a:rPr>
              <a:t>输出</a:t>
            </a:r>
          </a:p>
          <a:p>
            <a:pPr eaLnBrk="1" hangingPunct="1">
              <a:buFont typeface="Wingdings" panose="05000000000000000000" pitchFamily="2" charset="2"/>
              <a:buNone/>
            </a:pPr>
            <a:r>
              <a:rPr lang="zh-CN" altLang="en-US" sz="2000" dirty="0"/>
              <a:t>      </a:t>
            </a:r>
            <a:r>
              <a:rPr lang="en-US" altLang="zh-CN" sz="2000" dirty="0"/>
              <a:t>2'b11:F={3'b000,d};         </a:t>
            </a:r>
            <a:r>
              <a:rPr lang="en-US" altLang="zh-CN" sz="1800" dirty="0">
                <a:solidFill>
                  <a:srgbClr val="6600FF"/>
                </a:solidFill>
              </a:rPr>
              <a:t>//</a:t>
            </a:r>
            <a:r>
              <a:rPr lang="zh-CN" altLang="en-US" sz="1800" dirty="0">
                <a:solidFill>
                  <a:srgbClr val="6600FF"/>
                </a:solidFill>
              </a:rPr>
              <a:t>若为</a:t>
            </a:r>
            <a:r>
              <a:rPr lang="en-US" altLang="zh-CN" sz="1800" dirty="0">
                <a:solidFill>
                  <a:srgbClr val="6600FF"/>
                </a:solidFill>
              </a:rPr>
              <a:t>11</a:t>
            </a:r>
            <a:r>
              <a:rPr lang="zh-CN" altLang="en-US" sz="1800" dirty="0">
                <a:solidFill>
                  <a:srgbClr val="6600FF"/>
                </a:solidFill>
              </a:rPr>
              <a:t>，则将输入数据</a:t>
            </a:r>
            <a:r>
              <a:rPr lang="en-US" altLang="zh-CN" sz="1800" dirty="0">
                <a:solidFill>
                  <a:srgbClr val="6600FF"/>
                </a:solidFill>
              </a:rPr>
              <a:t>d</a:t>
            </a:r>
            <a:r>
              <a:rPr lang="zh-CN" altLang="en-US" sz="1800" dirty="0">
                <a:solidFill>
                  <a:srgbClr val="6600FF"/>
                </a:solidFill>
              </a:rPr>
              <a:t>分配到</a:t>
            </a:r>
            <a:r>
              <a:rPr lang="en-US" altLang="zh-CN" sz="1800" dirty="0">
                <a:solidFill>
                  <a:srgbClr val="6600FF"/>
                </a:solidFill>
              </a:rPr>
              <a:t>F[3]</a:t>
            </a:r>
            <a:r>
              <a:rPr lang="zh-CN" altLang="en-US" sz="1800" dirty="0">
                <a:solidFill>
                  <a:srgbClr val="6600FF"/>
                </a:solidFill>
              </a:rPr>
              <a:t>输出</a:t>
            </a:r>
          </a:p>
          <a:p>
            <a:pPr eaLnBrk="1" hangingPunct="1">
              <a:buFont typeface="Wingdings" panose="05000000000000000000" pitchFamily="2" charset="2"/>
              <a:buNone/>
            </a:pPr>
            <a:r>
              <a:rPr lang="zh-CN" altLang="en-US" sz="2000" dirty="0"/>
              <a:t>      </a:t>
            </a:r>
            <a:r>
              <a:rPr lang="en-US" altLang="zh-CN" sz="2000" dirty="0" err="1"/>
              <a:t>default:F</a:t>
            </a:r>
            <a:r>
              <a:rPr lang="en-US" altLang="zh-CN" sz="2000" dirty="0"/>
              <a:t>=4'b0000;</a:t>
            </a:r>
          </a:p>
          <a:p>
            <a:pPr eaLnBrk="1" hangingPunct="1">
              <a:buFont typeface="Wingdings" panose="05000000000000000000" pitchFamily="2" charset="2"/>
              <a:buNone/>
            </a:pPr>
            <a:r>
              <a:rPr lang="en-US" altLang="zh-CN" sz="2000" dirty="0"/>
              <a:t>    </a:t>
            </a:r>
            <a:r>
              <a:rPr lang="en-US" altLang="zh-CN" sz="2000" dirty="0" err="1"/>
              <a:t>endcase</a:t>
            </a:r>
            <a:endParaRPr lang="en-US" altLang="zh-CN" sz="2000" dirty="0"/>
          </a:p>
          <a:p>
            <a:pPr eaLnBrk="1" hangingPunct="1">
              <a:buFont typeface="Wingdings" panose="05000000000000000000" pitchFamily="2" charset="2"/>
              <a:buNone/>
            </a:pPr>
            <a:r>
              <a:rPr lang="en-US" altLang="zh-CN" sz="2000" dirty="0"/>
              <a:t>  end</a:t>
            </a:r>
          </a:p>
          <a:p>
            <a:pPr eaLnBrk="1" hangingPunct="1">
              <a:buFont typeface="Wingdings" panose="05000000000000000000" pitchFamily="2" charset="2"/>
              <a:buNone/>
            </a:pPr>
            <a:r>
              <a:rPr lang="en-US" altLang="zh-CN" sz="2000" dirty="0" err="1"/>
              <a:t>endmodule</a:t>
            </a:r>
            <a:r>
              <a:rPr lang="en-US" altLang="zh-CN" sz="2000" dirty="0"/>
              <a:t> </a:t>
            </a:r>
          </a:p>
        </p:txBody>
      </p:sp>
      <p:pic>
        <p:nvPicPr>
          <p:cNvPr id="573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900" y="4649788"/>
            <a:ext cx="3051175" cy="202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430213" y="82550"/>
            <a:ext cx="3411537"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4</a:t>
            </a:r>
            <a:r>
              <a:rPr lang="zh-CN" altLang="en-US" sz="2400"/>
              <a:t>：时变多路选择器</a:t>
            </a:r>
          </a:p>
        </p:txBody>
      </p:sp>
      <p:sp>
        <p:nvSpPr>
          <p:cNvPr id="5" name="Rectangle 5"/>
          <p:cNvSpPr>
            <a:spLocks noChangeArrowheads="1"/>
          </p:cNvSpPr>
          <p:nvPr/>
        </p:nvSpPr>
        <p:spPr bwMode="auto">
          <a:xfrm>
            <a:off x="538163" y="692150"/>
            <a:ext cx="3598862" cy="4619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dirty="0">
                <a:latin typeface="+mn-ea"/>
                <a:ea typeface="+mn-ea"/>
              </a:rPr>
              <a:t>1. 3</a:t>
            </a:r>
            <a:r>
              <a:rPr lang="zh-CN" altLang="en-US" sz="2000" b="1" dirty="0">
                <a:latin typeface="+mn-ea"/>
                <a:ea typeface="+mn-ea"/>
              </a:rPr>
              <a:t>位计数器</a:t>
            </a:r>
            <a:r>
              <a:rPr lang="zh-CN" altLang="en-US" b="1" dirty="0">
                <a:latin typeface="+mn-ea"/>
                <a:ea typeface="+mn-ea"/>
              </a:rPr>
              <a:t>（</a:t>
            </a:r>
            <a:r>
              <a:rPr lang="en-US" altLang="zh-CN" b="1" dirty="0">
                <a:latin typeface="+mn-ea"/>
                <a:ea typeface="+mn-ea"/>
              </a:rPr>
              <a:t>CTR DIV8</a:t>
            </a:r>
            <a:r>
              <a:rPr lang="zh-CN" altLang="en-US" b="1" dirty="0">
                <a:latin typeface="+mn-ea"/>
                <a:ea typeface="+mn-ea"/>
              </a:rPr>
              <a:t>）</a:t>
            </a:r>
          </a:p>
        </p:txBody>
      </p:sp>
      <p:sp>
        <p:nvSpPr>
          <p:cNvPr id="6" name="Rectangle 7"/>
          <p:cNvSpPr>
            <a:spLocks noChangeArrowheads="1"/>
          </p:cNvSpPr>
          <p:nvPr/>
        </p:nvSpPr>
        <p:spPr bwMode="auto">
          <a:xfrm>
            <a:off x="430213" y="3970338"/>
            <a:ext cx="2989262"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t>2. </a:t>
            </a:r>
            <a:r>
              <a:rPr lang="zh-CN" altLang="en-US" sz="2000"/>
              <a:t>时变信号的多路选择</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1728788"/>
            <a:ext cx="45720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9"/>
          <p:cNvSpPr txBox="1">
            <a:spLocks noChangeArrowheads="1"/>
          </p:cNvSpPr>
          <p:nvPr/>
        </p:nvSpPr>
        <p:spPr bwMode="auto">
          <a:xfrm>
            <a:off x="503238" y="4508500"/>
            <a:ext cx="4752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4638" indent="-274638">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860000"/>
              </a:buClr>
              <a:buSzTx/>
            </a:pPr>
            <a:r>
              <a:rPr lang="zh-CN" altLang="en-US" sz="2000">
                <a:latin typeface="Arial" panose="020B0604020202020204" pitchFamily="34" charset="0"/>
              </a:rPr>
              <a:t>通过</a:t>
            </a:r>
            <a:r>
              <a:rPr lang="en-US" altLang="zh-CN" sz="2000">
                <a:latin typeface="Arial" panose="020B0604020202020204" pitchFamily="34" charset="0"/>
              </a:rPr>
              <a:t>S</a:t>
            </a:r>
            <a:r>
              <a:rPr lang="en-US" altLang="zh-CN" sz="2000" baseline="-25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S</a:t>
            </a:r>
            <a:r>
              <a:rPr lang="en-US" altLang="zh-CN" sz="2000" baseline="-25000">
                <a:latin typeface="Arial" panose="020B0604020202020204" pitchFamily="34" charset="0"/>
              </a:rPr>
              <a:t>2</a:t>
            </a:r>
            <a:r>
              <a:rPr lang="zh-CN" altLang="en-US" sz="2000">
                <a:latin typeface="Arial" panose="020B0604020202020204" pitchFamily="34" charset="0"/>
              </a:rPr>
              <a:t>，依次选择</a:t>
            </a:r>
            <a:r>
              <a:rPr lang="en-US" altLang="zh-CN" sz="2000">
                <a:latin typeface="Arial" panose="020B0604020202020204" pitchFamily="34" charset="0"/>
              </a:rPr>
              <a:t>D</a:t>
            </a:r>
            <a:r>
              <a:rPr lang="en-US" altLang="zh-CN" sz="2000" baseline="-25000">
                <a:latin typeface="Arial" panose="020B0604020202020204" pitchFamily="34" charset="0"/>
              </a:rPr>
              <a:t>0</a:t>
            </a:r>
            <a:r>
              <a:rPr lang="zh-CN" altLang="en-US" sz="2000">
                <a:latin typeface="Arial" panose="020B0604020202020204" pitchFamily="34" charset="0"/>
              </a:rPr>
              <a:t>～</a:t>
            </a:r>
            <a:r>
              <a:rPr lang="en-US" altLang="zh-CN" sz="2000">
                <a:latin typeface="Arial" panose="020B0604020202020204" pitchFamily="34" charset="0"/>
              </a:rPr>
              <a:t>D</a:t>
            </a:r>
            <a:r>
              <a:rPr lang="en-US" altLang="zh-CN" sz="2000" baseline="-25000">
                <a:latin typeface="Arial" panose="020B0604020202020204" pitchFamily="34" charset="0"/>
              </a:rPr>
              <a:t>7</a:t>
            </a:r>
            <a:r>
              <a:rPr lang="zh-CN" altLang="en-US" sz="2000">
                <a:latin typeface="Arial" panose="020B0604020202020204" pitchFamily="34" charset="0"/>
              </a:rPr>
              <a:t>通道；</a:t>
            </a:r>
          </a:p>
        </p:txBody>
      </p:sp>
      <p:pic>
        <p:nvPicPr>
          <p:cNvPr id="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1196975"/>
            <a:ext cx="5292725" cy="210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738" y="0"/>
            <a:ext cx="2144712" cy="1617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ox(in)">
                                      <p:cBhvr>
                                        <p:cTn id="20" dur="500"/>
                                        <p:tgtEl>
                                          <p:spTgt spid="6"/>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par>
                                <p:cTn id="24" presetID="4"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ox(in)">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541338" y="261938"/>
            <a:ext cx="2508250"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5</a:t>
            </a:r>
            <a:r>
              <a:rPr lang="zh-CN" altLang="en-US" sz="2400"/>
              <a:t>：时分复用</a:t>
            </a:r>
          </a:p>
        </p:txBody>
      </p:sp>
      <p:sp>
        <p:nvSpPr>
          <p:cNvPr id="3" name="Text Box 7"/>
          <p:cNvSpPr txBox="1">
            <a:spLocks noChangeArrowheads="1"/>
          </p:cNvSpPr>
          <p:nvPr/>
        </p:nvSpPr>
        <p:spPr bwMode="auto">
          <a:xfrm>
            <a:off x="649288" y="1016000"/>
            <a:ext cx="3744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4638" indent="-274638">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860000"/>
              </a:buClr>
              <a:buSzTx/>
            </a:pPr>
            <a:r>
              <a:rPr lang="zh-CN" altLang="en-US" sz="2000">
                <a:latin typeface="Arial" panose="020B0604020202020204" pitchFamily="34" charset="0"/>
              </a:rPr>
              <a:t>通过一根传输线同时传送多路信号的技术</a:t>
            </a:r>
          </a:p>
          <a:p>
            <a:pPr eaLnBrk="1" hangingPunct="1">
              <a:spcBef>
                <a:spcPct val="50000"/>
              </a:spcBef>
              <a:buClr>
                <a:srgbClr val="860000"/>
              </a:buClr>
              <a:buSzTx/>
            </a:pPr>
            <a:r>
              <a:rPr lang="zh-CN" altLang="en-US" sz="2000">
                <a:latin typeface="Arial" panose="020B0604020202020204" pitchFamily="34" charset="0"/>
              </a:rPr>
              <a:t>使这些信号共享相同的长度的时间段来实现</a:t>
            </a:r>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5876925"/>
            <a:ext cx="7280275"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388" y="179388"/>
            <a:ext cx="4360862" cy="565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63" y="2528888"/>
            <a:ext cx="6335712"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530225" y="223838"/>
            <a:ext cx="3733800"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6</a:t>
            </a:r>
            <a:r>
              <a:rPr lang="zh-CN" altLang="en-US" sz="2400"/>
              <a:t>：时分复用及解复用</a:t>
            </a:r>
          </a:p>
        </p:txBody>
      </p:sp>
      <p:pic>
        <p:nvPicPr>
          <p:cNvPr id="6041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977900"/>
            <a:ext cx="7207250" cy="582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519113" y="219075"/>
            <a:ext cx="3733800"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应用</a:t>
            </a:r>
            <a:r>
              <a:rPr lang="en-US" altLang="zh-CN" sz="2400"/>
              <a:t>6</a:t>
            </a:r>
            <a:r>
              <a:rPr lang="zh-CN" altLang="en-US" sz="2400"/>
              <a:t>：时分复用及解复用</a:t>
            </a:r>
          </a:p>
        </p:txBody>
      </p:sp>
      <p:pic>
        <p:nvPicPr>
          <p:cNvPr id="614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2768600"/>
            <a:ext cx="7704138"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44" name="Object 7"/>
          <p:cNvGraphicFramePr>
            <a:graphicFrameLocks noChangeAspect="1"/>
          </p:cNvGraphicFramePr>
          <p:nvPr/>
        </p:nvGraphicFramePr>
        <p:xfrm>
          <a:off x="5019675" y="69850"/>
          <a:ext cx="3586163" cy="2649538"/>
        </p:xfrm>
        <a:graphic>
          <a:graphicData uri="http://schemas.openxmlformats.org/presentationml/2006/ole">
            <mc:AlternateContent xmlns:mc="http://schemas.openxmlformats.org/markup-compatibility/2006">
              <mc:Choice xmlns:v="urn:schemas-microsoft-com:vml" Requires="v">
                <p:oleObj name="Visio" r:id="rId3" imgW="3980742" imgH="2941266" progId="Visio.Drawing.11">
                  <p:embed/>
                </p:oleObj>
              </mc:Choice>
              <mc:Fallback>
                <p:oleObj name="Visio" r:id="rId3" imgW="3980742" imgH="2941266"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675" y="69850"/>
                        <a:ext cx="3586163" cy="264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76250" y="273050"/>
            <a:ext cx="7793038" cy="477838"/>
          </a:xfrm>
        </p:spPr>
        <p:txBody>
          <a:bodyPr/>
          <a:lstStyle/>
          <a:p>
            <a:pPr eaLnBrk="1" hangingPunct="1"/>
            <a:r>
              <a:rPr lang="en-US" altLang="zh-CN" sz="3200"/>
              <a:t>5.4 </a:t>
            </a:r>
            <a:r>
              <a:rPr lang="zh-CN" altLang="en-US" sz="3200"/>
              <a:t>数值比较电路</a:t>
            </a:r>
          </a:p>
        </p:txBody>
      </p:sp>
      <p:sp>
        <p:nvSpPr>
          <p:cNvPr id="62467" name="Rectangle 3"/>
          <p:cNvSpPr>
            <a:spLocks noGrp="1" noChangeArrowheads="1"/>
          </p:cNvSpPr>
          <p:nvPr>
            <p:ph type="body" idx="1"/>
          </p:nvPr>
        </p:nvSpPr>
        <p:spPr>
          <a:xfrm>
            <a:off x="179388" y="836613"/>
            <a:ext cx="8775700" cy="488950"/>
          </a:xfrm>
        </p:spPr>
        <p:txBody>
          <a:bodyPr/>
          <a:lstStyle/>
          <a:p>
            <a:pPr marL="0" indent="0" eaLnBrk="1" hangingPunct="1">
              <a:lnSpc>
                <a:spcPct val="125000"/>
              </a:lnSpc>
              <a:buFont typeface="Wingdings" panose="05000000000000000000" pitchFamily="2" charset="2"/>
              <a:buNone/>
            </a:pPr>
            <a:r>
              <a:rPr lang="en-US" altLang="zh-CN" sz="2400"/>
              <a:t>5.4.1 </a:t>
            </a:r>
            <a:r>
              <a:rPr lang="zh-CN" altLang="en-US" sz="2400"/>
              <a:t>比较原理</a:t>
            </a:r>
          </a:p>
        </p:txBody>
      </p:sp>
      <p:sp>
        <p:nvSpPr>
          <p:cNvPr id="62468" name="Rectangle 3"/>
          <p:cNvSpPr>
            <a:spLocks noChangeArrowheads="1"/>
          </p:cNvSpPr>
          <p:nvPr/>
        </p:nvSpPr>
        <p:spPr bwMode="auto">
          <a:xfrm>
            <a:off x="812800" y="1389063"/>
            <a:ext cx="7164388"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975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zh-CN" altLang="en-US" sz="2000" dirty="0">
                <a:latin typeface="Franklin Gothic Medium" panose="020B0603020102020204" pitchFamily="34" charset="0"/>
              </a:rPr>
              <a:t>比较两个</a:t>
            </a:r>
            <a:r>
              <a:rPr lang="en-US" altLang="zh-CN" sz="2000" dirty="0">
                <a:latin typeface="Franklin Gothic Medium" panose="020B0603020102020204" pitchFamily="34" charset="0"/>
              </a:rPr>
              <a:t>n</a:t>
            </a:r>
            <a:r>
              <a:rPr lang="zh-CN" altLang="en-US" sz="2000" dirty="0">
                <a:latin typeface="Franklin Gothic Medium" panose="020B0603020102020204" pitchFamily="34" charset="0"/>
              </a:rPr>
              <a:t>位二进制数指明这两个数是否相等，</a:t>
            </a:r>
            <a:endParaRPr lang="en-US" altLang="zh-CN" sz="2000" dirty="0">
              <a:latin typeface="Franklin Gothic Medium" panose="020B0603020102020204" pitchFamily="34" charset="0"/>
            </a:endParaRPr>
          </a:p>
          <a:p>
            <a:pPr eaLnBrk="1" hangingPunct="1">
              <a:buClr>
                <a:schemeClr val="tx2"/>
              </a:buClr>
              <a:buSzTx/>
              <a:buFont typeface="Wingdings" panose="05000000000000000000" pitchFamily="2" charset="2"/>
              <a:buNone/>
            </a:pPr>
            <a:r>
              <a:rPr lang="zh-CN" altLang="en-US" sz="2000" dirty="0">
                <a:latin typeface="Franklin Gothic Medium" panose="020B0603020102020204" pitchFamily="34" charset="0"/>
              </a:rPr>
              <a:t>如不相等则指明哪个比较大。</a:t>
            </a:r>
            <a:endParaRPr lang="en-US" altLang="zh-CN" sz="2000" dirty="0">
              <a:latin typeface="Franklin Gothic Medium" panose="020B0603020102020204" pitchFamily="34" charset="0"/>
            </a:endParaRPr>
          </a:p>
        </p:txBody>
      </p:sp>
      <p:sp>
        <p:nvSpPr>
          <p:cNvPr id="7" name="Rectangle 3"/>
          <p:cNvSpPr>
            <a:spLocks noChangeArrowheads="1"/>
          </p:cNvSpPr>
          <p:nvPr/>
        </p:nvSpPr>
        <p:spPr bwMode="auto">
          <a:xfrm>
            <a:off x="949325" y="2339975"/>
            <a:ext cx="1512888" cy="360363"/>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en-US" altLang="zh-CN" sz="2000">
                <a:latin typeface="Franklin Gothic Medium" panose="020B0603020102020204" pitchFamily="34" charset="0"/>
              </a:rPr>
              <a:t>1</a:t>
            </a:r>
            <a:r>
              <a:rPr lang="zh-CN" altLang="en-US" sz="2000">
                <a:latin typeface="Franklin Gothic Medium" panose="020B0603020102020204" pitchFamily="34" charset="0"/>
              </a:rPr>
              <a:t>位比较器</a:t>
            </a:r>
          </a:p>
        </p:txBody>
      </p:sp>
      <p:sp>
        <p:nvSpPr>
          <p:cNvPr id="8" name="Rectangle 3"/>
          <p:cNvSpPr>
            <a:spLocks noChangeArrowheads="1"/>
          </p:cNvSpPr>
          <p:nvPr/>
        </p:nvSpPr>
        <p:spPr bwMode="auto">
          <a:xfrm>
            <a:off x="949325" y="3421063"/>
            <a:ext cx="1512888" cy="358775"/>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en-US" altLang="zh-CN" sz="2000">
                <a:latin typeface="Franklin Gothic Medium" panose="020B0603020102020204" pitchFamily="34" charset="0"/>
              </a:rPr>
              <a:t>2</a:t>
            </a:r>
            <a:r>
              <a:rPr lang="zh-CN" altLang="en-US" sz="2000">
                <a:latin typeface="Franklin Gothic Medium" panose="020B0603020102020204" pitchFamily="34" charset="0"/>
              </a:rPr>
              <a:t>位比较器</a:t>
            </a:r>
          </a:p>
        </p:txBody>
      </p:sp>
      <p:sp>
        <p:nvSpPr>
          <p:cNvPr id="10" name="Rectangle 3"/>
          <p:cNvSpPr>
            <a:spLocks noChangeArrowheads="1"/>
          </p:cNvSpPr>
          <p:nvPr/>
        </p:nvSpPr>
        <p:spPr bwMode="auto">
          <a:xfrm>
            <a:off x="985838" y="5626100"/>
            <a:ext cx="1512887" cy="360363"/>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en-US" altLang="zh-CN" sz="2000">
                <a:latin typeface="Franklin Gothic Medium" panose="020B0603020102020204" pitchFamily="34" charset="0"/>
              </a:rPr>
              <a:t>n</a:t>
            </a:r>
            <a:r>
              <a:rPr lang="zh-CN" altLang="en-US" sz="2000">
                <a:latin typeface="Franklin Gothic Medium" panose="020B0603020102020204" pitchFamily="34" charset="0"/>
              </a:rPr>
              <a:t>位比较器</a:t>
            </a:r>
          </a:p>
        </p:txBody>
      </p:sp>
      <p:pic>
        <p:nvPicPr>
          <p:cNvPr id="3" name="图片 2">
            <a:extLst>
              <a:ext uri="{FF2B5EF4-FFF2-40B4-BE49-F238E27FC236}">
                <a16:creationId xmlns:a16="http://schemas.microsoft.com/office/drawing/2014/main" id="{1536BEFE-70E4-D5D2-47FB-14A6A631F46C}"/>
              </a:ext>
            </a:extLst>
          </p:cNvPr>
          <p:cNvPicPr>
            <a:picLocks noChangeAspect="1"/>
          </p:cNvPicPr>
          <p:nvPr/>
        </p:nvPicPr>
        <p:blipFill>
          <a:blip r:embed="rId2"/>
          <a:stretch>
            <a:fillRect/>
          </a:stretch>
        </p:blipFill>
        <p:spPr>
          <a:xfrm>
            <a:off x="1223166" y="3844585"/>
            <a:ext cx="3587750" cy="1739900"/>
          </a:xfrm>
          <a:prstGeom prst="rect">
            <a:avLst/>
          </a:prstGeom>
        </p:spPr>
      </p:pic>
      <p:pic>
        <p:nvPicPr>
          <p:cNvPr id="11" name="图片 10">
            <a:extLst>
              <a:ext uri="{FF2B5EF4-FFF2-40B4-BE49-F238E27FC236}">
                <a16:creationId xmlns:a16="http://schemas.microsoft.com/office/drawing/2014/main" id="{10F92A7A-69D0-4F47-7C3C-0304A916B754}"/>
              </a:ext>
            </a:extLst>
          </p:cNvPr>
          <p:cNvPicPr>
            <a:picLocks noChangeAspect="1"/>
          </p:cNvPicPr>
          <p:nvPr/>
        </p:nvPicPr>
        <p:blipFill>
          <a:blip r:embed="rId3"/>
          <a:stretch>
            <a:fillRect/>
          </a:stretch>
        </p:blipFill>
        <p:spPr>
          <a:xfrm>
            <a:off x="1268412" y="2688093"/>
            <a:ext cx="2635250" cy="781050"/>
          </a:xfrm>
          <a:prstGeom prst="rect">
            <a:avLst/>
          </a:prstGeom>
        </p:spPr>
      </p:pic>
      <p:pic>
        <p:nvPicPr>
          <p:cNvPr id="20" name="图片 19">
            <a:extLst>
              <a:ext uri="{FF2B5EF4-FFF2-40B4-BE49-F238E27FC236}">
                <a16:creationId xmlns:a16="http://schemas.microsoft.com/office/drawing/2014/main" id="{B80E88D6-B266-E0DF-28BC-5C0B726D7761}"/>
              </a:ext>
            </a:extLst>
          </p:cNvPr>
          <p:cNvPicPr>
            <a:picLocks noChangeAspect="1"/>
          </p:cNvPicPr>
          <p:nvPr/>
        </p:nvPicPr>
        <p:blipFill>
          <a:blip r:embed="rId4"/>
          <a:stretch>
            <a:fillRect/>
          </a:stretch>
        </p:blipFill>
        <p:spPr>
          <a:xfrm>
            <a:off x="1268414" y="6137845"/>
            <a:ext cx="6965950" cy="432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533400" y="4471988"/>
            <a:ext cx="5997575" cy="2349500"/>
          </a:xfrm>
          <a:solidFill>
            <a:srgbClr val="99CCFF"/>
          </a:solidFill>
          <a:ln>
            <a:solidFill>
              <a:schemeClr val="tx1"/>
            </a:solidFill>
            <a:miter lim="800000"/>
            <a:headEnd/>
            <a:tailEnd/>
          </a:ln>
        </p:spPr>
        <p:txBody>
          <a:bodyPr/>
          <a:lstStyle/>
          <a:p>
            <a:pPr marL="0" indent="0" eaLnBrk="1" hangingPunct="1">
              <a:buFont typeface="Wingdings" panose="05000000000000000000" pitchFamily="2" charset="2"/>
              <a:buNone/>
            </a:pPr>
            <a:r>
              <a:rPr lang="es-ES" altLang="zh-CN" dirty="0"/>
              <a:t>Y</a:t>
            </a:r>
            <a:r>
              <a:rPr lang="es-ES" altLang="zh-CN" baseline="-25000" dirty="0"/>
              <a:t>0</a:t>
            </a:r>
            <a:r>
              <a:rPr lang="es-ES" altLang="zh-CN" dirty="0"/>
              <a:t> =  </a:t>
            </a:r>
            <a:r>
              <a:rPr lang="zh-CN" altLang="es-ES" dirty="0"/>
              <a:t> 			</a:t>
            </a:r>
            <a:r>
              <a:rPr lang="es-ES" altLang="zh-CN" dirty="0"/>
              <a:t>Y</a:t>
            </a:r>
            <a:r>
              <a:rPr lang="es-ES" altLang="zh-CN" baseline="-25000" dirty="0"/>
              <a:t>1</a:t>
            </a:r>
            <a:r>
              <a:rPr lang="es-ES" altLang="zh-CN" dirty="0"/>
              <a:t> =  </a:t>
            </a:r>
            <a:r>
              <a:rPr lang="zh-CN" altLang="es-ES" dirty="0"/>
              <a:t>  </a:t>
            </a:r>
          </a:p>
          <a:p>
            <a:pPr marL="0" indent="0" eaLnBrk="1" hangingPunct="1">
              <a:buFont typeface="Wingdings" panose="05000000000000000000" pitchFamily="2" charset="2"/>
              <a:buNone/>
            </a:pPr>
            <a:r>
              <a:rPr lang="es-ES" altLang="zh-CN" dirty="0"/>
              <a:t>Y</a:t>
            </a:r>
            <a:r>
              <a:rPr lang="es-ES" altLang="zh-CN" baseline="-25000" dirty="0"/>
              <a:t>2</a:t>
            </a:r>
            <a:r>
              <a:rPr lang="es-ES" altLang="zh-CN" dirty="0"/>
              <a:t> =  </a:t>
            </a:r>
            <a:r>
              <a:rPr lang="zh-CN" altLang="es-ES" dirty="0"/>
              <a:t>  			</a:t>
            </a:r>
            <a:r>
              <a:rPr lang="es-ES" altLang="zh-CN" dirty="0"/>
              <a:t>Y</a:t>
            </a:r>
            <a:r>
              <a:rPr lang="es-ES" altLang="zh-CN" baseline="-25000" dirty="0"/>
              <a:t>3</a:t>
            </a:r>
            <a:r>
              <a:rPr lang="es-ES" altLang="zh-CN" dirty="0"/>
              <a:t> =  </a:t>
            </a:r>
          </a:p>
          <a:p>
            <a:pPr marL="0" indent="0" eaLnBrk="1" hangingPunct="1">
              <a:buFont typeface="Wingdings" panose="05000000000000000000" pitchFamily="2" charset="2"/>
              <a:buNone/>
            </a:pPr>
            <a:r>
              <a:rPr lang="es-ES" altLang="zh-CN" dirty="0"/>
              <a:t>Y</a:t>
            </a:r>
            <a:r>
              <a:rPr lang="es-ES" altLang="zh-CN" baseline="-25000" dirty="0"/>
              <a:t>4</a:t>
            </a:r>
            <a:r>
              <a:rPr lang="es-ES" altLang="zh-CN" dirty="0"/>
              <a:t> =  </a:t>
            </a:r>
            <a:r>
              <a:rPr lang="zh-CN" altLang="es-ES" dirty="0"/>
              <a:t>  			</a:t>
            </a:r>
            <a:r>
              <a:rPr lang="es-ES" altLang="zh-CN" dirty="0"/>
              <a:t>Y</a:t>
            </a:r>
            <a:r>
              <a:rPr lang="es-ES" altLang="zh-CN" baseline="-25000" dirty="0"/>
              <a:t>5</a:t>
            </a:r>
            <a:r>
              <a:rPr lang="es-ES" altLang="zh-CN" dirty="0"/>
              <a:t> =  </a:t>
            </a:r>
            <a:r>
              <a:rPr lang="zh-CN" altLang="es-ES" dirty="0"/>
              <a:t> </a:t>
            </a:r>
          </a:p>
          <a:p>
            <a:pPr marL="0" indent="0" eaLnBrk="1" hangingPunct="1">
              <a:buFont typeface="Wingdings" panose="05000000000000000000" pitchFamily="2" charset="2"/>
              <a:buNone/>
            </a:pPr>
            <a:r>
              <a:rPr lang="es-ES" altLang="zh-CN" dirty="0"/>
              <a:t>Y</a:t>
            </a:r>
            <a:r>
              <a:rPr lang="es-ES" altLang="zh-CN" baseline="-25000" dirty="0"/>
              <a:t>6</a:t>
            </a:r>
            <a:r>
              <a:rPr lang="es-ES" altLang="zh-CN" dirty="0"/>
              <a:t> =  </a:t>
            </a:r>
            <a:r>
              <a:rPr lang="zh-CN" altLang="es-ES" dirty="0"/>
              <a:t> 			</a:t>
            </a:r>
            <a:r>
              <a:rPr lang="es-ES" altLang="zh-CN" dirty="0"/>
              <a:t>Y</a:t>
            </a:r>
            <a:r>
              <a:rPr lang="es-ES" altLang="zh-CN" baseline="-25000" dirty="0"/>
              <a:t>7</a:t>
            </a:r>
            <a:r>
              <a:rPr lang="es-ES" altLang="zh-CN" dirty="0"/>
              <a:t> = </a:t>
            </a:r>
            <a:r>
              <a:rPr lang="en-US" altLang="zh-CN" dirty="0"/>
              <a:t> </a:t>
            </a: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21" name="Object 4"/>
          <p:cNvGraphicFramePr>
            <a:graphicFrameLocks noChangeAspect="1"/>
          </p:cNvGraphicFramePr>
          <p:nvPr/>
        </p:nvGraphicFramePr>
        <p:xfrm>
          <a:off x="1641475" y="4495800"/>
          <a:ext cx="812800" cy="533400"/>
        </p:xfrm>
        <a:graphic>
          <a:graphicData uri="http://schemas.openxmlformats.org/presentationml/2006/ole">
            <mc:AlternateContent xmlns:mc="http://schemas.openxmlformats.org/markup-compatibility/2006">
              <mc:Choice xmlns:v="urn:schemas-microsoft-com:vml" Requires="v">
                <p:oleObj name="公式" r:id="rId2" imgW="368300" imgH="241300" progId="Equation.3">
                  <p:embed/>
                </p:oleObj>
              </mc:Choice>
              <mc:Fallback>
                <p:oleObj name="公式" r:id="rId2" imgW="368300" imgH="241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4495800"/>
                        <a:ext cx="812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7"/>
          <p:cNvSpPr>
            <a:spLocks noChangeArrowheads="1"/>
          </p:cNvSpPr>
          <p:nvPr/>
        </p:nvSpPr>
        <p:spPr bwMode="auto">
          <a:xfrm>
            <a:off x="0" y="683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23" name="Object 6"/>
          <p:cNvGraphicFramePr>
            <a:graphicFrameLocks noChangeAspect="1"/>
          </p:cNvGraphicFramePr>
          <p:nvPr/>
        </p:nvGraphicFramePr>
        <p:xfrm>
          <a:off x="5222875" y="4497388"/>
          <a:ext cx="803275" cy="544512"/>
        </p:xfrm>
        <a:graphic>
          <a:graphicData uri="http://schemas.openxmlformats.org/presentationml/2006/ole">
            <mc:AlternateContent xmlns:mc="http://schemas.openxmlformats.org/markup-compatibility/2006">
              <mc:Choice xmlns:v="urn:schemas-microsoft-com:vml" Requires="v">
                <p:oleObj name="公式" r:id="rId4" imgW="355446" imgH="241195" progId="Equation.3">
                  <p:embed/>
                </p:oleObj>
              </mc:Choice>
              <mc:Fallback>
                <p:oleObj name="公式" r:id="rId4" imgW="355446" imgH="24119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75" y="4497388"/>
                        <a:ext cx="80327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9"/>
          <p:cNvSpPr>
            <a:spLocks noChangeArrowheads="1"/>
          </p:cNvSpPr>
          <p:nvPr/>
        </p:nvSpPr>
        <p:spPr bwMode="auto">
          <a:xfrm>
            <a:off x="0" y="683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25" name="Object 8"/>
          <p:cNvGraphicFramePr>
            <a:graphicFrameLocks noChangeAspect="1"/>
          </p:cNvGraphicFramePr>
          <p:nvPr/>
        </p:nvGraphicFramePr>
        <p:xfrm>
          <a:off x="1628775" y="5068888"/>
          <a:ext cx="739775" cy="501650"/>
        </p:xfrm>
        <a:graphic>
          <a:graphicData uri="http://schemas.openxmlformats.org/presentationml/2006/ole">
            <mc:AlternateContent xmlns:mc="http://schemas.openxmlformats.org/markup-compatibility/2006">
              <mc:Choice xmlns:v="urn:schemas-microsoft-com:vml" Requires="v">
                <p:oleObj name="公式" r:id="rId6" imgW="355446" imgH="241195" progId="Equation.3">
                  <p:embed/>
                </p:oleObj>
              </mc:Choice>
              <mc:Fallback>
                <p:oleObj name="公式" r:id="rId6" imgW="355446" imgH="24119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8775" y="5068888"/>
                        <a:ext cx="7397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11"/>
          <p:cNvSpPr>
            <a:spLocks noChangeArrowheads="1"/>
          </p:cNvSpPr>
          <p:nvPr/>
        </p:nvSpPr>
        <p:spPr bwMode="auto">
          <a:xfrm>
            <a:off x="0" y="683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27" name="Object 10"/>
          <p:cNvGraphicFramePr>
            <a:graphicFrameLocks noChangeAspect="1"/>
          </p:cNvGraphicFramePr>
          <p:nvPr/>
        </p:nvGraphicFramePr>
        <p:xfrm>
          <a:off x="5311775" y="5081588"/>
          <a:ext cx="679450" cy="476250"/>
        </p:xfrm>
        <a:graphic>
          <a:graphicData uri="http://schemas.openxmlformats.org/presentationml/2006/ole">
            <mc:AlternateContent xmlns:mc="http://schemas.openxmlformats.org/markup-compatibility/2006">
              <mc:Choice xmlns:v="urn:schemas-microsoft-com:vml" Requires="v">
                <p:oleObj name="公式" r:id="rId8" imgW="342751" imgH="241195" progId="Equation.3">
                  <p:embed/>
                </p:oleObj>
              </mc:Choice>
              <mc:Fallback>
                <p:oleObj name="公式" r:id="rId8" imgW="342751" imgH="24119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1775" y="5081588"/>
                        <a:ext cx="6794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3"/>
          <p:cNvSpPr>
            <a:spLocks noChangeArrowheads="1"/>
          </p:cNvSpPr>
          <p:nvPr/>
        </p:nvSpPr>
        <p:spPr bwMode="auto">
          <a:xfrm>
            <a:off x="0" y="683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29" name="Object 12"/>
          <p:cNvGraphicFramePr>
            <a:graphicFrameLocks noChangeAspect="1"/>
          </p:cNvGraphicFramePr>
          <p:nvPr/>
        </p:nvGraphicFramePr>
        <p:xfrm>
          <a:off x="1616075" y="5678488"/>
          <a:ext cx="774700" cy="508000"/>
        </p:xfrm>
        <a:graphic>
          <a:graphicData uri="http://schemas.openxmlformats.org/presentationml/2006/ole">
            <mc:AlternateContent xmlns:mc="http://schemas.openxmlformats.org/markup-compatibility/2006">
              <mc:Choice xmlns:v="urn:schemas-microsoft-com:vml" Requires="v">
                <p:oleObj name="公式" r:id="rId10" imgW="368300" imgH="241300" progId="Equation.3">
                  <p:embed/>
                </p:oleObj>
              </mc:Choice>
              <mc:Fallback>
                <p:oleObj name="公式" r:id="rId10" imgW="368300" imgH="2413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6075" y="5678488"/>
                        <a:ext cx="774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5"/>
          <p:cNvSpPr>
            <a:spLocks noChangeArrowheads="1"/>
          </p:cNvSpPr>
          <p:nvPr/>
        </p:nvSpPr>
        <p:spPr bwMode="auto">
          <a:xfrm>
            <a:off x="0" y="683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31" name="Object 14"/>
          <p:cNvGraphicFramePr>
            <a:graphicFrameLocks noChangeAspect="1"/>
          </p:cNvGraphicFramePr>
          <p:nvPr/>
        </p:nvGraphicFramePr>
        <p:xfrm>
          <a:off x="5311775" y="5653088"/>
          <a:ext cx="701675" cy="474662"/>
        </p:xfrm>
        <a:graphic>
          <a:graphicData uri="http://schemas.openxmlformats.org/presentationml/2006/ole">
            <mc:AlternateContent xmlns:mc="http://schemas.openxmlformats.org/markup-compatibility/2006">
              <mc:Choice xmlns:v="urn:schemas-microsoft-com:vml" Requires="v">
                <p:oleObj name="公式" r:id="rId12" imgW="355446" imgH="241195" progId="Equation.3">
                  <p:embed/>
                </p:oleObj>
              </mc:Choice>
              <mc:Fallback>
                <p:oleObj name="公式" r:id="rId12" imgW="355446" imgH="241195"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1775" y="5653088"/>
                        <a:ext cx="70167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17"/>
          <p:cNvSpPr>
            <a:spLocks noChangeArrowheads="1"/>
          </p:cNvSpPr>
          <p:nvPr/>
        </p:nvSpPr>
        <p:spPr bwMode="auto">
          <a:xfrm>
            <a:off x="0" y="683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33" name="Object 16"/>
          <p:cNvGraphicFramePr>
            <a:graphicFrameLocks noChangeAspect="1"/>
          </p:cNvGraphicFramePr>
          <p:nvPr/>
        </p:nvGraphicFramePr>
        <p:xfrm>
          <a:off x="1628775" y="6300788"/>
          <a:ext cx="800100" cy="525462"/>
        </p:xfrm>
        <a:graphic>
          <a:graphicData uri="http://schemas.openxmlformats.org/presentationml/2006/ole">
            <mc:AlternateContent xmlns:mc="http://schemas.openxmlformats.org/markup-compatibility/2006">
              <mc:Choice xmlns:v="urn:schemas-microsoft-com:vml" Requires="v">
                <p:oleObj name="公式" r:id="rId14" imgW="368300" imgH="241300" progId="Equation.3">
                  <p:embed/>
                </p:oleObj>
              </mc:Choice>
              <mc:Fallback>
                <p:oleObj name="公式" r:id="rId14" imgW="368300" imgH="241300"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8775" y="6300788"/>
                        <a:ext cx="8001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9"/>
          <p:cNvSpPr>
            <a:spLocks noChangeArrowheads="1"/>
          </p:cNvSpPr>
          <p:nvPr/>
        </p:nvSpPr>
        <p:spPr bwMode="auto">
          <a:xfrm>
            <a:off x="0" y="684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35" name="Object 18"/>
          <p:cNvGraphicFramePr>
            <a:graphicFrameLocks noChangeAspect="1"/>
          </p:cNvGraphicFramePr>
          <p:nvPr/>
        </p:nvGraphicFramePr>
        <p:xfrm>
          <a:off x="5248275" y="6272213"/>
          <a:ext cx="777875" cy="476250"/>
        </p:xfrm>
        <a:graphic>
          <a:graphicData uri="http://schemas.openxmlformats.org/presentationml/2006/ole">
            <mc:AlternateContent xmlns:mc="http://schemas.openxmlformats.org/markup-compatibility/2006">
              <mc:Choice xmlns:v="urn:schemas-microsoft-com:vml" Requires="v">
                <p:oleObj name="公式" r:id="rId16" imgW="355292" imgH="215713" progId="Equation.3">
                  <p:embed/>
                </p:oleObj>
              </mc:Choice>
              <mc:Fallback>
                <p:oleObj name="公式" r:id="rId16" imgW="355292" imgH="215713"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48275" y="6272213"/>
                        <a:ext cx="7778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96100" y="882650"/>
            <a:ext cx="224790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6" name="Picture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438" y="0"/>
            <a:ext cx="6824662"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3"/>
          <p:cNvSpPr>
            <a:spLocks noChangeArrowheads="1"/>
          </p:cNvSpPr>
          <p:nvPr/>
        </p:nvSpPr>
        <p:spPr bwMode="auto">
          <a:xfrm>
            <a:off x="527050" y="4030663"/>
            <a:ext cx="8451850" cy="444500"/>
          </a:xfrm>
          <a:prstGeom prst="rect">
            <a:avLst/>
          </a:prstGeom>
          <a:solidFill>
            <a:srgbClr val="FFFF00"/>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0000"/>
              </a:lnSpc>
              <a:buClr>
                <a:schemeClr val="tx2"/>
              </a:buClr>
              <a:buSzTx/>
              <a:buFont typeface="Wingdings" panose="05000000000000000000" pitchFamily="2" charset="2"/>
              <a:buNone/>
            </a:pPr>
            <a:r>
              <a:rPr lang="en-US" altLang="zh-CN" sz="2400" dirty="0">
                <a:latin typeface="Franklin Gothic Medium" panose="020B0603020102020204" pitchFamily="34" charset="0"/>
              </a:rPr>
              <a:t> </a:t>
            </a:r>
            <a:r>
              <a:rPr lang="zh-CN" altLang="en-US" sz="2400" dirty="0">
                <a:latin typeface="Franklin Gothic Medium" panose="020B0603020102020204" pitchFamily="34" charset="0"/>
              </a:rPr>
              <a:t>输出</a:t>
            </a:r>
            <a:r>
              <a:rPr lang="en-US" altLang="zh-CN" sz="2400" dirty="0">
                <a:latin typeface="Franklin Gothic Medium" panose="020B0603020102020204" pitchFamily="34" charset="0"/>
              </a:rPr>
              <a:t>Y</a:t>
            </a:r>
            <a:r>
              <a:rPr lang="en-US" altLang="zh-CN" sz="2400" baseline="-25000" dirty="0">
                <a:latin typeface="Franklin Gothic Medium" panose="020B0603020102020204" pitchFamily="34" charset="0"/>
              </a:rPr>
              <a:t>0</a:t>
            </a:r>
            <a:r>
              <a:rPr lang="zh-CN" altLang="en-US" sz="2400" dirty="0">
                <a:latin typeface="Franklin Gothic Medium" panose="020B0603020102020204" pitchFamily="34" charset="0"/>
              </a:rPr>
              <a:t>至</a:t>
            </a:r>
            <a:r>
              <a:rPr lang="en-US" altLang="zh-CN" sz="2400" dirty="0">
                <a:latin typeface="Franklin Gothic Medium" panose="020B0603020102020204" pitchFamily="34" charset="0"/>
              </a:rPr>
              <a:t>Y</a:t>
            </a:r>
            <a:r>
              <a:rPr lang="en-US" altLang="zh-CN" sz="2400" baseline="-25000" dirty="0">
                <a:latin typeface="Franklin Gothic Medium" panose="020B0603020102020204" pitchFamily="34" charset="0"/>
              </a:rPr>
              <a:t>7</a:t>
            </a:r>
            <a:r>
              <a:rPr lang="zh-CN" altLang="en-US" sz="2400" dirty="0">
                <a:latin typeface="Franklin Gothic Medium" panose="020B0603020102020204" pitchFamily="34" charset="0"/>
              </a:rPr>
              <a:t>分别对应者二进制码</a:t>
            </a:r>
            <a:r>
              <a:rPr lang="en-US" altLang="zh-CN" sz="2400" dirty="0">
                <a:latin typeface="Franklin Gothic Medium" panose="020B0603020102020204" pitchFamily="34" charset="0"/>
              </a:rPr>
              <a:t>CBA</a:t>
            </a:r>
            <a:r>
              <a:rPr lang="zh-CN" altLang="en-US" sz="2400" dirty="0">
                <a:latin typeface="Franklin Gothic Medium" panose="020B0603020102020204" pitchFamily="34" charset="0"/>
              </a:rPr>
              <a:t>的所有最小项的非。</a:t>
            </a:r>
          </a:p>
        </p:txBody>
      </p:sp>
      <p:graphicFrame>
        <p:nvGraphicFramePr>
          <p:cNvPr id="22" name="Object 8"/>
          <p:cNvGraphicFramePr>
            <a:graphicFrameLocks noChangeAspect="1"/>
          </p:cNvGraphicFramePr>
          <p:nvPr>
            <p:extLst>
              <p:ext uri="{D42A27DB-BD31-4B8C-83A1-F6EECF244321}">
                <p14:modId xmlns:p14="http://schemas.microsoft.com/office/powerpoint/2010/main" val="935254190"/>
              </p:ext>
            </p:extLst>
          </p:nvPr>
        </p:nvGraphicFramePr>
        <p:xfrm>
          <a:off x="7073900" y="5229225"/>
          <a:ext cx="1214438" cy="682625"/>
        </p:xfrm>
        <a:graphic>
          <a:graphicData uri="http://schemas.openxmlformats.org/presentationml/2006/ole">
            <mc:AlternateContent xmlns:mc="http://schemas.openxmlformats.org/markup-compatibility/2006">
              <mc:Choice xmlns:v="urn:schemas-microsoft-com:vml" Requires="v">
                <p:oleObj name="Equation" r:id="rId20" imgW="444240" imgH="253800" progId="Equation.DSMT4">
                  <p:embed/>
                </p:oleObj>
              </mc:Choice>
              <mc:Fallback>
                <p:oleObj name="Equation" r:id="rId20" imgW="444240" imgH="253800" progId="Equation.DSMT4">
                  <p:embed/>
                  <p:pic>
                    <p:nvPicPr>
                      <p:cNvPr id="0" name=""/>
                      <p:cNvPicPr>
                        <a:picLocks noChangeAspect="1" noChangeArrowheads="1"/>
                      </p:cNvPicPr>
                      <p:nvPr/>
                    </p:nvPicPr>
                    <p:blipFill>
                      <a:blip r:embed="rId21"/>
                      <a:srcRect/>
                      <a:stretch>
                        <a:fillRect/>
                      </a:stretch>
                    </p:blipFill>
                    <p:spPr bwMode="auto">
                      <a:xfrm>
                        <a:off x="7073900" y="5229225"/>
                        <a:ext cx="1214438" cy="68262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arn(inVertical)">
                                      <p:cBhvr>
                                        <p:cTn id="7" dur="500"/>
                                        <p:tgtEl>
                                          <p:spTgt spid="9219"/>
                                        </p:tgtEl>
                                      </p:cBhvr>
                                    </p:animEffect>
                                  </p:childTnLst>
                                </p:cTn>
                              </p:par>
                              <p:par>
                                <p:cTn id="8" presetID="16" presetClass="entr" presetSubtype="21" fill="hold"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barn(inVertical)">
                                      <p:cBhvr>
                                        <p:cTn id="10" dur="500"/>
                                        <p:tgtEl>
                                          <p:spTgt spid="9221"/>
                                        </p:tgtEl>
                                      </p:cBhvr>
                                    </p:animEffect>
                                  </p:childTnLst>
                                </p:cTn>
                              </p:par>
                              <p:par>
                                <p:cTn id="11" presetID="16" presetClass="entr" presetSubtype="21" fill="hold" nodeType="withEffect">
                                  <p:stCondLst>
                                    <p:cond delay="0"/>
                                  </p:stCondLst>
                                  <p:childTnLst>
                                    <p:set>
                                      <p:cBhvr>
                                        <p:cTn id="12" dur="1" fill="hold">
                                          <p:stCondLst>
                                            <p:cond delay="0"/>
                                          </p:stCondLst>
                                        </p:cTn>
                                        <p:tgtEl>
                                          <p:spTgt spid="9223"/>
                                        </p:tgtEl>
                                        <p:attrNameLst>
                                          <p:attrName>style.visibility</p:attrName>
                                        </p:attrNameLst>
                                      </p:cBhvr>
                                      <p:to>
                                        <p:strVal val="visible"/>
                                      </p:to>
                                    </p:set>
                                    <p:animEffect transition="in" filter="barn(inVertical)">
                                      <p:cBhvr>
                                        <p:cTn id="13" dur="500"/>
                                        <p:tgtEl>
                                          <p:spTgt spid="9223"/>
                                        </p:tgtEl>
                                      </p:cBhvr>
                                    </p:animEffect>
                                  </p:childTnLst>
                                </p:cTn>
                              </p:par>
                              <p:par>
                                <p:cTn id="14" presetID="16" presetClass="entr" presetSubtype="21" fill="hold" nodeType="withEffect">
                                  <p:stCondLst>
                                    <p:cond delay="0"/>
                                  </p:stCondLst>
                                  <p:childTnLst>
                                    <p:set>
                                      <p:cBhvr>
                                        <p:cTn id="15" dur="1" fill="hold">
                                          <p:stCondLst>
                                            <p:cond delay="0"/>
                                          </p:stCondLst>
                                        </p:cTn>
                                        <p:tgtEl>
                                          <p:spTgt spid="9225"/>
                                        </p:tgtEl>
                                        <p:attrNameLst>
                                          <p:attrName>style.visibility</p:attrName>
                                        </p:attrNameLst>
                                      </p:cBhvr>
                                      <p:to>
                                        <p:strVal val="visible"/>
                                      </p:to>
                                    </p:set>
                                    <p:animEffect transition="in" filter="barn(inVertical)">
                                      <p:cBhvr>
                                        <p:cTn id="16" dur="500"/>
                                        <p:tgtEl>
                                          <p:spTgt spid="9225"/>
                                        </p:tgtEl>
                                      </p:cBhvr>
                                    </p:animEffect>
                                  </p:childTnLst>
                                </p:cTn>
                              </p:par>
                              <p:par>
                                <p:cTn id="17" presetID="16" presetClass="entr" presetSubtype="21" fill="hold" nodeType="withEffect">
                                  <p:stCondLst>
                                    <p:cond delay="0"/>
                                  </p:stCondLst>
                                  <p:childTnLst>
                                    <p:set>
                                      <p:cBhvr>
                                        <p:cTn id="18" dur="1" fill="hold">
                                          <p:stCondLst>
                                            <p:cond delay="0"/>
                                          </p:stCondLst>
                                        </p:cTn>
                                        <p:tgtEl>
                                          <p:spTgt spid="9227"/>
                                        </p:tgtEl>
                                        <p:attrNameLst>
                                          <p:attrName>style.visibility</p:attrName>
                                        </p:attrNameLst>
                                      </p:cBhvr>
                                      <p:to>
                                        <p:strVal val="visible"/>
                                      </p:to>
                                    </p:set>
                                    <p:animEffect transition="in" filter="barn(inVertical)">
                                      <p:cBhvr>
                                        <p:cTn id="19" dur="500"/>
                                        <p:tgtEl>
                                          <p:spTgt spid="9227"/>
                                        </p:tgtEl>
                                      </p:cBhvr>
                                    </p:animEffect>
                                  </p:childTnLst>
                                </p:cTn>
                              </p:par>
                              <p:par>
                                <p:cTn id="20" presetID="16" presetClass="entr" presetSubtype="21" fill="hold" nodeType="withEffect">
                                  <p:stCondLst>
                                    <p:cond delay="0"/>
                                  </p:stCondLst>
                                  <p:childTnLst>
                                    <p:set>
                                      <p:cBhvr>
                                        <p:cTn id="21" dur="1" fill="hold">
                                          <p:stCondLst>
                                            <p:cond delay="0"/>
                                          </p:stCondLst>
                                        </p:cTn>
                                        <p:tgtEl>
                                          <p:spTgt spid="9229"/>
                                        </p:tgtEl>
                                        <p:attrNameLst>
                                          <p:attrName>style.visibility</p:attrName>
                                        </p:attrNameLst>
                                      </p:cBhvr>
                                      <p:to>
                                        <p:strVal val="visible"/>
                                      </p:to>
                                    </p:set>
                                    <p:animEffect transition="in" filter="barn(inVertical)">
                                      <p:cBhvr>
                                        <p:cTn id="22" dur="500"/>
                                        <p:tgtEl>
                                          <p:spTgt spid="9229"/>
                                        </p:tgtEl>
                                      </p:cBhvr>
                                    </p:animEffect>
                                  </p:childTnLst>
                                </p:cTn>
                              </p:par>
                              <p:par>
                                <p:cTn id="23" presetID="16" presetClass="entr" presetSubtype="21" fill="hold" nodeType="withEffect">
                                  <p:stCondLst>
                                    <p:cond delay="0"/>
                                  </p:stCondLst>
                                  <p:childTnLst>
                                    <p:set>
                                      <p:cBhvr>
                                        <p:cTn id="24" dur="1" fill="hold">
                                          <p:stCondLst>
                                            <p:cond delay="0"/>
                                          </p:stCondLst>
                                        </p:cTn>
                                        <p:tgtEl>
                                          <p:spTgt spid="9231"/>
                                        </p:tgtEl>
                                        <p:attrNameLst>
                                          <p:attrName>style.visibility</p:attrName>
                                        </p:attrNameLst>
                                      </p:cBhvr>
                                      <p:to>
                                        <p:strVal val="visible"/>
                                      </p:to>
                                    </p:set>
                                    <p:animEffect transition="in" filter="barn(inVertical)">
                                      <p:cBhvr>
                                        <p:cTn id="25" dur="500"/>
                                        <p:tgtEl>
                                          <p:spTgt spid="9231"/>
                                        </p:tgtEl>
                                      </p:cBhvr>
                                    </p:animEffect>
                                  </p:childTnLst>
                                </p:cTn>
                              </p:par>
                              <p:par>
                                <p:cTn id="26" presetID="16" presetClass="entr" presetSubtype="21" fill="hold" nodeType="withEffect">
                                  <p:stCondLst>
                                    <p:cond delay="0"/>
                                  </p:stCondLst>
                                  <p:childTnLst>
                                    <p:set>
                                      <p:cBhvr>
                                        <p:cTn id="27" dur="1" fill="hold">
                                          <p:stCondLst>
                                            <p:cond delay="0"/>
                                          </p:stCondLst>
                                        </p:cTn>
                                        <p:tgtEl>
                                          <p:spTgt spid="9233"/>
                                        </p:tgtEl>
                                        <p:attrNameLst>
                                          <p:attrName>style.visibility</p:attrName>
                                        </p:attrNameLst>
                                      </p:cBhvr>
                                      <p:to>
                                        <p:strVal val="visible"/>
                                      </p:to>
                                    </p:set>
                                    <p:animEffect transition="in" filter="barn(inVertical)">
                                      <p:cBhvr>
                                        <p:cTn id="28" dur="500"/>
                                        <p:tgtEl>
                                          <p:spTgt spid="9233"/>
                                        </p:tgtEl>
                                      </p:cBhvr>
                                    </p:animEffect>
                                  </p:childTnLst>
                                </p:cTn>
                              </p:par>
                              <p:par>
                                <p:cTn id="29" presetID="16" presetClass="entr" presetSubtype="21" fill="hold" nodeType="withEffect">
                                  <p:stCondLst>
                                    <p:cond delay="0"/>
                                  </p:stCondLst>
                                  <p:childTnLst>
                                    <p:set>
                                      <p:cBhvr>
                                        <p:cTn id="30" dur="1" fill="hold">
                                          <p:stCondLst>
                                            <p:cond delay="0"/>
                                          </p:stCondLst>
                                        </p:cTn>
                                        <p:tgtEl>
                                          <p:spTgt spid="9235"/>
                                        </p:tgtEl>
                                        <p:attrNameLst>
                                          <p:attrName>style.visibility</p:attrName>
                                        </p:attrNameLst>
                                      </p:cBhvr>
                                      <p:to>
                                        <p:strVal val="visible"/>
                                      </p:to>
                                    </p:set>
                                    <p:animEffect transition="in" filter="barn(inVertical)">
                                      <p:cBhvr>
                                        <p:cTn id="31" dur="500"/>
                                        <p:tgtEl>
                                          <p:spTgt spid="923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ox(i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inVertic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7C6F2E-77B3-26B3-02E4-FCF5F457FA7D}"/>
              </a:ext>
            </a:extLst>
          </p:cNvPr>
          <p:cNvPicPr>
            <a:picLocks noChangeAspect="1"/>
          </p:cNvPicPr>
          <p:nvPr/>
        </p:nvPicPr>
        <p:blipFill>
          <a:blip r:embed="rId2"/>
          <a:stretch>
            <a:fillRect/>
          </a:stretch>
        </p:blipFill>
        <p:spPr>
          <a:xfrm>
            <a:off x="567969" y="1411118"/>
            <a:ext cx="6794999" cy="4991017"/>
          </a:xfrm>
          <a:prstGeom prst="rect">
            <a:avLst/>
          </a:prstGeom>
        </p:spPr>
      </p:pic>
      <p:sp>
        <p:nvSpPr>
          <p:cNvPr id="63490" name="Text Box 3"/>
          <p:cNvSpPr txBox="1">
            <a:spLocks noChangeArrowheads="1"/>
          </p:cNvSpPr>
          <p:nvPr/>
        </p:nvSpPr>
        <p:spPr bwMode="auto">
          <a:xfrm>
            <a:off x="485775" y="271463"/>
            <a:ext cx="78486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Arial" panose="020B0604020202020204" pitchFamily="34" charset="0"/>
              </a:rPr>
              <a:t>带有</a:t>
            </a:r>
            <a:r>
              <a:rPr lang="en-US" altLang="zh-CN" sz="2400">
                <a:latin typeface="Arial" panose="020B0604020202020204" pitchFamily="34" charset="0"/>
              </a:rPr>
              <a:t>AEQB</a:t>
            </a:r>
            <a:r>
              <a:rPr lang="zh-CN" altLang="en-US" sz="2400">
                <a:latin typeface="Arial" panose="020B0604020202020204" pitchFamily="34" charset="0"/>
              </a:rPr>
              <a:t>，</a:t>
            </a:r>
            <a:r>
              <a:rPr lang="en-US" altLang="zh-CN" sz="2400">
                <a:latin typeface="Arial" panose="020B0604020202020204" pitchFamily="34" charset="0"/>
              </a:rPr>
              <a:t>AGTB</a:t>
            </a:r>
            <a:r>
              <a:rPr lang="zh-CN" altLang="en-US" sz="2400">
                <a:latin typeface="Arial" panose="020B0604020202020204" pitchFamily="34" charset="0"/>
              </a:rPr>
              <a:t>，</a:t>
            </a:r>
            <a:r>
              <a:rPr lang="en-US" altLang="zh-CN" sz="2400">
                <a:latin typeface="Arial" panose="020B0604020202020204" pitchFamily="34" charset="0"/>
              </a:rPr>
              <a:t>ALTB</a:t>
            </a:r>
            <a:r>
              <a:rPr lang="zh-CN" altLang="en-US" sz="2400">
                <a:latin typeface="Arial" panose="020B0604020202020204" pitchFamily="34" charset="0"/>
              </a:rPr>
              <a:t>输出的</a:t>
            </a:r>
            <a:r>
              <a:rPr lang="en-US" altLang="zh-CN" sz="2400">
                <a:latin typeface="Arial" panose="020B0604020202020204" pitchFamily="34" charset="0"/>
              </a:rPr>
              <a:t>2</a:t>
            </a:r>
            <a:r>
              <a:rPr lang="zh-CN" altLang="en-US" sz="2400">
                <a:latin typeface="Arial" panose="020B0604020202020204" pitchFamily="34" charset="0"/>
              </a:rPr>
              <a:t>位比较器</a:t>
            </a:r>
          </a:p>
        </p:txBody>
      </p:sp>
      <p:sp>
        <p:nvSpPr>
          <p:cNvPr id="15" name="Rectangle 3"/>
          <p:cNvSpPr>
            <a:spLocks noChangeArrowheads="1"/>
          </p:cNvSpPr>
          <p:nvPr/>
        </p:nvSpPr>
        <p:spPr bwMode="auto">
          <a:xfrm>
            <a:off x="3264185" y="1311222"/>
            <a:ext cx="963274" cy="3603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A1=B1</a:t>
            </a:r>
          </a:p>
        </p:txBody>
      </p:sp>
      <p:sp>
        <p:nvSpPr>
          <p:cNvPr id="16" name="Rectangle 3"/>
          <p:cNvSpPr>
            <a:spLocks noChangeArrowheads="1"/>
          </p:cNvSpPr>
          <p:nvPr/>
        </p:nvSpPr>
        <p:spPr bwMode="auto">
          <a:xfrm>
            <a:off x="3274816" y="2183493"/>
            <a:ext cx="963274" cy="3603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A0=B0</a:t>
            </a:r>
          </a:p>
        </p:txBody>
      </p:sp>
      <p:sp>
        <p:nvSpPr>
          <p:cNvPr id="18" name="Rectangle 3"/>
          <p:cNvSpPr>
            <a:spLocks noChangeArrowheads="1"/>
          </p:cNvSpPr>
          <p:nvPr/>
        </p:nvSpPr>
        <p:spPr bwMode="auto">
          <a:xfrm>
            <a:off x="4881224" y="3248819"/>
            <a:ext cx="2017713" cy="3603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A1=B1,A0&gt;B0</a:t>
            </a:r>
          </a:p>
        </p:txBody>
      </p:sp>
      <p:sp>
        <p:nvSpPr>
          <p:cNvPr id="19" name="Rectangle 3"/>
          <p:cNvSpPr>
            <a:spLocks noChangeArrowheads="1"/>
          </p:cNvSpPr>
          <p:nvPr/>
        </p:nvSpPr>
        <p:spPr bwMode="auto">
          <a:xfrm>
            <a:off x="4881224" y="4450400"/>
            <a:ext cx="1079500" cy="3603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A1&gt;B1</a:t>
            </a:r>
          </a:p>
        </p:txBody>
      </p:sp>
      <p:sp>
        <p:nvSpPr>
          <p:cNvPr id="20" name="Rectangle 3"/>
          <p:cNvSpPr>
            <a:spLocks noChangeArrowheads="1"/>
          </p:cNvSpPr>
          <p:nvPr/>
        </p:nvSpPr>
        <p:spPr bwMode="auto">
          <a:xfrm>
            <a:off x="7478639" y="3613676"/>
            <a:ext cx="1008063" cy="7921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AGTB</a:t>
            </a:r>
            <a:endParaRPr lang="zh-CN" altLang="en-US" sz="2000" b="1">
              <a:latin typeface="+mn-ea"/>
              <a:ea typeface="+mn-ea"/>
            </a:endParaRPr>
          </a:p>
          <a:p>
            <a:pPr marL="273050" indent="-228600" eaLnBrk="1" hangingPunct="1">
              <a:spcBef>
                <a:spcPct val="20000"/>
              </a:spcBef>
              <a:buClr>
                <a:schemeClr val="tx2"/>
              </a:buClr>
              <a:buFont typeface="Wingdings" pitchFamily="2" charset="2"/>
              <a:buNone/>
              <a:defRPr/>
            </a:pPr>
            <a:r>
              <a:rPr lang="en-US" altLang="zh-CN" sz="2000" b="1">
                <a:latin typeface="+mn-ea"/>
                <a:ea typeface="+mn-ea"/>
              </a:rPr>
              <a:t>A&gt;B</a:t>
            </a:r>
          </a:p>
        </p:txBody>
      </p:sp>
      <p:sp>
        <p:nvSpPr>
          <p:cNvPr id="21" name="Rectangle 3"/>
          <p:cNvSpPr>
            <a:spLocks noChangeArrowheads="1"/>
          </p:cNvSpPr>
          <p:nvPr/>
        </p:nvSpPr>
        <p:spPr bwMode="auto">
          <a:xfrm>
            <a:off x="4881224" y="5086520"/>
            <a:ext cx="2017713" cy="3603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A1=B1,A0&lt;B0</a:t>
            </a:r>
          </a:p>
        </p:txBody>
      </p:sp>
      <p:sp>
        <p:nvSpPr>
          <p:cNvPr id="22" name="Rectangle 3"/>
          <p:cNvSpPr>
            <a:spLocks noChangeArrowheads="1"/>
          </p:cNvSpPr>
          <p:nvPr/>
        </p:nvSpPr>
        <p:spPr bwMode="auto">
          <a:xfrm>
            <a:off x="7413312" y="5481079"/>
            <a:ext cx="1008063" cy="792162"/>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ALTB</a:t>
            </a:r>
            <a:endParaRPr lang="zh-CN" altLang="en-US" sz="2000" b="1">
              <a:latin typeface="+mn-ea"/>
              <a:ea typeface="+mn-ea"/>
            </a:endParaRPr>
          </a:p>
          <a:p>
            <a:pPr marL="273050" indent="-228600" eaLnBrk="1" hangingPunct="1">
              <a:spcBef>
                <a:spcPct val="20000"/>
              </a:spcBef>
              <a:buClr>
                <a:schemeClr val="tx2"/>
              </a:buClr>
              <a:buFont typeface="Wingdings" pitchFamily="2" charset="2"/>
              <a:buNone/>
              <a:defRPr/>
            </a:pPr>
            <a:r>
              <a:rPr lang="en-US" altLang="zh-CN" sz="2000" b="1">
                <a:latin typeface="+mn-ea"/>
                <a:ea typeface="+mn-ea"/>
              </a:rPr>
              <a:t>A&lt;B</a:t>
            </a:r>
          </a:p>
        </p:txBody>
      </p:sp>
      <p:sp>
        <p:nvSpPr>
          <p:cNvPr id="23" name="Rectangle 3"/>
          <p:cNvSpPr>
            <a:spLocks noChangeArrowheads="1"/>
          </p:cNvSpPr>
          <p:nvPr/>
        </p:nvSpPr>
        <p:spPr bwMode="auto">
          <a:xfrm>
            <a:off x="4881224" y="6359833"/>
            <a:ext cx="1079500" cy="360363"/>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A1&lt;B1</a:t>
            </a:r>
          </a:p>
        </p:txBody>
      </p:sp>
      <p:sp>
        <p:nvSpPr>
          <p:cNvPr id="24" name="Rectangle 3"/>
          <p:cNvSpPr>
            <a:spLocks noChangeArrowheads="1"/>
          </p:cNvSpPr>
          <p:nvPr/>
        </p:nvSpPr>
        <p:spPr bwMode="auto">
          <a:xfrm>
            <a:off x="7413312" y="1751692"/>
            <a:ext cx="1008063" cy="792163"/>
          </a:xfrm>
          <a:prstGeom prst="rect">
            <a:avLst/>
          </a:prstGeom>
          <a:solidFill>
            <a:srgbClr val="FFFF00"/>
          </a:solidFill>
          <a:ln w="9525">
            <a:solidFill>
              <a:schemeClr val="tx1"/>
            </a:solidFill>
            <a:miter lim="800000"/>
            <a:headEnd/>
            <a:tailEnd/>
          </a:ln>
        </p:spPr>
        <p:txBody>
          <a:bodyPr/>
          <a:lstStyle/>
          <a:p>
            <a:pPr marL="273050" indent="-228600" eaLnBrk="1" hangingPunct="1">
              <a:spcBef>
                <a:spcPct val="20000"/>
              </a:spcBef>
              <a:buClr>
                <a:schemeClr val="tx2"/>
              </a:buClr>
              <a:buFont typeface="Wingdings" pitchFamily="2" charset="2"/>
              <a:buNone/>
              <a:defRPr/>
            </a:pPr>
            <a:r>
              <a:rPr lang="en-US" altLang="zh-CN" sz="2000" b="1">
                <a:latin typeface="+mn-ea"/>
                <a:ea typeface="+mn-ea"/>
              </a:rPr>
              <a:t>AEQB</a:t>
            </a:r>
            <a:endParaRPr lang="zh-CN" altLang="en-US" sz="2000" b="1">
              <a:latin typeface="+mn-ea"/>
              <a:ea typeface="+mn-ea"/>
            </a:endParaRPr>
          </a:p>
          <a:p>
            <a:pPr marL="273050" indent="-228600" eaLnBrk="1" hangingPunct="1">
              <a:spcBef>
                <a:spcPct val="20000"/>
              </a:spcBef>
              <a:buClr>
                <a:schemeClr val="tx2"/>
              </a:buClr>
              <a:buFont typeface="Wingdings" pitchFamily="2" charset="2"/>
              <a:buNone/>
              <a:defRPr/>
            </a:pPr>
            <a:r>
              <a:rPr lang="en-US" altLang="zh-CN" sz="2000" b="1">
                <a:latin typeface="+mn-ea"/>
                <a:ea typeface="+mn-ea"/>
              </a:rPr>
              <a:t>A=B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ox(i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ox(i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ox(i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ox(in)">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0" grpId="0" animBg="1"/>
      <p:bldP spid="21" grpId="0" animBg="1"/>
      <p:bldP spid="22" grpId="0" animBg="1"/>
      <p:bldP spid="23"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5" y="517525"/>
            <a:ext cx="5464175"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7877" name="Rectangle 3"/>
          <p:cNvSpPr>
            <a:spLocks noChangeArrowheads="1"/>
          </p:cNvSpPr>
          <p:nvPr/>
        </p:nvSpPr>
        <p:spPr bwMode="auto">
          <a:xfrm>
            <a:off x="6872288" y="3663950"/>
            <a:ext cx="1008062" cy="792163"/>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en-US" altLang="zh-CN" sz="2000">
                <a:latin typeface="Times New Roman" panose="02020603050405020304" pitchFamily="18" charset="0"/>
                <a:cs typeface="Times New Roman" panose="02020603050405020304" pitchFamily="18" charset="0"/>
              </a:rPr>
              <a:t>AGTB</a:t>
            </a:r>
            <a:endParaRPr lang="zh-CN" altLang="en-US" sz="2000">
              <a:latin typeface="Times New Roman" panose="02020603050405020304" pitchFamily="18" charset="0"/>
              <a:cs typeface="Times New Roman" panose="02020603050405020304" pitchFamily="18" charset="0"/>
            </a:endParaRPr>
          </a:p>
          <a:p>
            <a:pPr eaLnBrk="1" hangingPunct="1">
              <a:buClr>
                <a:schemeClr val="tx2"/>
              </a:buClr>
              <a:buSzTx/>
              <a:buFont typeface="Wingdings" panose="05000000000000000000" pitchFamily="2" charset="2"/>
              <a:buNone/>
            </a:pPr>
            <a:r>
              <a:rPr lang="en-US" altLang="zh-CN" sz="2000">
                <a:latin typeface="Times New Roman" panose="02020603050405020304" pitchFamily="18" charset="0"/>
                <a:cs typeface="Times New Roman" panose="02020603050405020304" pitchFamily="18" charset="0"/>
              </a:rPr>
              <a:t>A&gt;B</a:t>
            </a:r>
          </a:p>
        </p:txBody>
      </p:sp>
      <p:sp>
        <p:nvSpPr>
          <p:cNvPr id="207878" name="Rectangle 3"/>
          <p:cNvSpPr>
            <a:spLocks noChangeArrowheads="1"/>
          </p:cNvSpPr>
          <p:nvPr/>
        </p:nvSpPr>
        <p:spPr bwMode="auto">
          <a:xfrm>
            <a:off x="6872288" y="935038"/>
            <a:ext cx="1008062" cy="792162"/>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en-US" altLang="zh-CN" sz="2000">
                <a:latin typeface="Times New Roman" panose="02020603050405020304" pitchFamily="18" charset="0"/>
                <a:cs typeface="Times New Roman" panose="02020603050405020304" pitchFamily="18" charset="0"/>
              </a:rPr>
              <a:t>ALTB</a:t>
            </a:r>
            <a:endParaRPr lang="zh-CN" altLang="en-US" sz="2000">
              <a:latin typeface="Times New Roman" panose="02020603050405020304" pitchFamily="18" charset="0"/>
              <a:cs typeface="Times New Roman" panose="02020603050405020304" pitchFamily="18" charset="0"/>
            </a:endParaRPr>
          </a:p>
          <a:p>
            <a:pPr eaLnBrk="1" hangingPunct="1">
              <a:buClr>
                <a:schemeClr val="tx2"/>
              </a:buClr>
              <a:buSzTx/>
              <a:buFont typeface="Wingdings" panose="05000000000000000000" pitchFamily="2" charset="2"/>
              <a:buNone/>
            </a:pPr>
            <a:r>
              <a:rPr lang="en-US" altLang="zh-CN" sz="2000">
                <a:latin typeface="Times New Roman" panose="02020603050405020304" pitchFamily="18" charset="0"/>
                <a:cs typeface="Times New Roman" panose="02020603050405020304" pitchFamily="18" charset="0"/>
              </a:rPr>
              <a:t>A&lt;B</a:t>
            </a:r>
          </a:p>
        </p:txBody>
      </p:sp>
      <p:sp>
        <p:nvSpPr>
          <p:cNvPr id="207879" name="Rectangle 3"/>
          <p:cNvSpPr>
            <a:spLocks noChangeArrowheads="1"/>
          </p:cNvSpPr>
          <p:nvPr/>
        </p:nvSpPr>
        <p:spPr bwMode="auto">
          <a:xfrm>
            <a:off x="6872288" y="2309813"/>
            <a:ext cx="1008062" cy="792162"/>
          </a:xfrm>
          <a:prstGeom prst="rect">
            <a:avLst/>
          </a:prstGeom>
          <a:solidFill>
            <a:srgbClr val="FFFF00"/>
          </a:solidFill>
          <a:ln w="9525">
            <a:solidFill>
              <a:schemeClr val="tx1"/>
            </a:solidFill>
            <a:miter lim="800000"/>
            <a:headEnd/>
            <a:tailEnd/>
          </a:ln>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buFont typeface="Wingdings" panose="05000000000000000000" pitchFamily="2" charset="2"/>
              <a:buNone/>
            </a:pPr>
            <a:r>
              <a:rPr lang="en-US" altLang="zh-CN" sz="2000">
                <a:latin typeface="Times New Roman" panose="02020603050405020304" pitchFamily="18" charset="0"/>
                <a:cs typeface="Times New Roman" panose="02020603050405020304" pitchFamily="18" charset="0"/>
              </a:rPr>
              <a:t>AEQB</a:t>
            </a:r>
            <a:endParaRPr lang="zh-CN" altLang="en-US" sz="2000">
              <a:latin typeface="Times New Roman" panose="02020603050405020304" pitchFamily="18" charset="0"/>
              <a:cs typeface="Times New Roman" panose="02020603050405020304" pitchFamily="18" charset="0"/>
            </a:endParaRPr>
          </a:p>
          <a:p>
            <a:pPr eaLnBrk="1" hangingPunct="1">
              <a:buClr>
                <a:schemeClr val="tx2"/>
              </a:buClr>
              <a:buSzTx/>
              <a:buFont typeface="Wingdings" panose="05000000000000000000" pitchFamily="2" charset="2"/>
              <a:buNone/>
            </a:pPr>
            <a:r>
              <a:rPr lang="en-US" altLang="zh-CN" sz="2000">
                <a:latin typeface="Times New Roman" panose="02020603050405020304" pitchFamily="18" charset="0"/>
                <a:cs typeface="Times New Roman" panose="02020603050405020304" pitchFamily="18" charset="0"/>
              </a:rPr>
              <a:t>A=B</a:t>
            </a:r>
          </a:p>
        </p:txBody>
      </p:sp>
      <p:sp>
        <p:nvSpPr>
          <p:cNvPr id="64518" name="Text Box 3"/>
          <p:cNvSpPr txBox="1">
            <a:spLocks noChangeArrowheads="1"/>
          </p:cNvSpPr>
          <p:nvPr/>
        </p:nvSpPr>
        <p:spPr bwMode="auto">
          <a:xfrm>
            <a:off x="485775" y="33338"/>
            <a:ext cx="78486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Arial" panose="020B0604020202020204" pitchFamily="34" charset="0"/>
              </a:rPr>
              <a:t>带有</a:t>
            </a:r>
            <a:r>
              <a:rPr lang="en-US" altLang="zh-CN" sz="2400">
                <a:latin typeface="Arial" panose="020B0604020202020204" pitchFamily="34" charset="0"/>
              </a:rPr>
              <a:t>AEQB</a:t>
            </a:r>
            <a:r>
              <a:rPr lang="zh-CN" altLang="en-US" sz="2400">
                <a:latin typeface="Arial" panose="020B0604020202020204" pitchFamily="34" charset="0"/>
              </a:rPr>
              <a:t>，</a:t>
            </a:r>
            <a:r>
              <a:rPr lang="en-US" altLang="zh-CN" sz="2400">
                <a:latin typeface="Arial" panose="020B0604020202020204" pitchFamily="34" charset="0"/>
              </a:rPr>
              <a:t>AGTB</a:t>
            </a:r>
            <a:r>
              <a:rPr lang="zh-CN" altLang="en-US" sz="2400">
                <a:latin typeface="Arial" panose="020B0604020202020204" pitchFamily="34" charset="0"/>
              </a:rPr>
              <a:t>，</a:t>
            </a:r>
            <a:r>
              <a:rPr lang="en-US" altLang="zh-CN" sz="2400">
                <a:latin typeface="Arial" panose="020B0604020202020204" pitchFamily="34" charset="0"/>
              </a:rPr>
              <a:t>ALTB</a:t>
            </a:r>
            <a:r>
              <a:rPr lang="zh-CN" altLang="en-US" sz="2400">
                <a:latin typeface="Arial" panose="020B0604020202020204" pitchFamily="34" charset="0"/>
              </a:rPr>
              <a:t>输出的</a:t>
            </a:r>
            <a:r>
              <a:rPr lang="en-US" altLang="zh-CN" sz="2400">
                <a:latin typeface="Arial" panose="020B0604020202020204" pitchFamily="34" charset="0"/>
              </a:rPr>
              <a:t>4</a:t>
            </a:r>
            <a:r>
              <a:rPr lang="zh-CN" altLang="en-US" sz="2400">
                <a:latin typeface="Arial" panose="020B0604020202020204" pitchFamily="34" charset="0"/>
              </a:rPr>
              <a:t>位比较器</a:t>
            </a:r>
          </a:p>
        </p:txBody>
      </p:sp>
      <p:graphicFrame>
        <p:nvGraphicFramePr>
          <p:cNvPr id="63495" name="对象 1"/>
          <p:cNvGraphicFramePr>
            <a:graphicFrameLocks noChangeAspect="1"/>
          </p:cNvGraphicFramePr>
          <p:nvPr>
            <p:extLst>
              <p:ext uri="{D42A27DB-BD31-4B8C-83A1-F6EECF244321}">
                <p14:modId xmlns:p14="http://schemas.microsoft.com/office/powerpoint/2010/main" val="2389953938"/>
              </p:ext>
            </p:extLst>
          </p:nvPr>
        </p:nvGraphicFramePr>
        <p:xfrm>
          <a:off x="1084263" y="5164138"/>
          <a:ext cx="6861175" cy="1330325"/>
        </p:xfrm>
        <a:graphic>
          <a:graphicData uri="http://schemas.openxmlformats.org/presentationml/2006/ole">
            <mc:AlternateContent xmlns:mc="http://schemas.openxmlformats.org/markup-compatibility/2006">
              <mc:Choice xmlns:v="urn:schemas-microsoft-com:vml" Requires="v">
                <p:oleObj name="Equation" r:id="rId4" imgW="4292280" imgH="838080" progId="Equation.DSMT4">
                  <p:embed/>
                </p:oleObj>
              </mc:Choice>
              <mc:Fallback>
                <p:oleObj name="Equation" r:id="rId4" imgW="4292280" imgH="838080" progId="Equation.DSMT4">
                  <p:embed/>
                  <p:pic>
                    <p:nvPicPr>
                      <p:cNvPr id="0" name="对象 1"/>
                      <p:cNvPicPr>
                        <a:picLocks noChangeAspect="1" noChangeArrowheads="1"/>
                      </p:cNvPicPr>
                      <p:nvPr/>
                    </p:nvPicPr>
                    <p:blipFill>
                      <a:blip r:embed="rId5"/>
                      <a:srcRect/>
                      <a:stretch>
                        <a:fillRect/>
                      </a:stretch>
                    </p:blipFill>
                    <p:spPr bwMode="auto">
                      <a:xfrm>
                        <a:off x="1084263" y="5164138"/>
                        <a:ext cx="6861175"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7879"/>
                                        </p:tgtEl>
                                        <p:attrNameLst>
                                          <p:attrName>style.visibility</p:attrName>
                                        </p:attrNameLst>
                                      </p:cBhvr>
                                      <p:to>
                                        <p:strVal val="visible"/>
                                      </p:to>
                                    </p:set>
                                    <p:animEffect transition="in" filter="box(in)">
                                      <p:cBhvr>
                                        <p:cTn id="7" dur="500"/>
                                        <p:tgtEl>
                                          <p:spTgt spid="2078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7878"/>
                                        </p:tgtEl>
                                        <p:attrNameLst>
                                          <p:attrName>style.visibility</p:attrName>
                                        </p:attrNameLst>
                                      </p:cBhvr>
                                      <p:to>
                                        <p:strVal val="visible"/>
                                      </p:to>
                                    </p:set>
                                    <p:animEffect transition="in" filter="box(in)">
                                      <p:cBhvr>
                                        <p:cTn id="12" dur="500"/>
                                        <p:tgtEl>
                                          <p:spTgt spid="2078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7877"/>
                                        </p:tgtEl>
                                        <p:attrNameLst>
                                          <p:attrName>style.visibility</p:attrName>
                                        </p:attrNameLst>
                                      </p:cBhvr>
                                      <p:to>
                                        <p:strVal val="visible"/>
                                      </p:to>
                                    </p:set>
                                    <p:animEffect transition="in" filter="box(in)">
                                      <p:cBhvr>
                                        <p:cTn id="17" dur="500"/>
                                        <p:tgtEl>
                                          <p:spTgt spid="2078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3495"/>
                                        </p:tgtEl>
                                        <p:attrNameLst>
                                          <p:attrName>style.visibility</p:attrName>
                                        </p:attrNameLst>
                                      </p:cBhvr>
                                      <p:to>
                                        <p:strVal val="visible"/>
                                      </p:to>
                                    </p:set>
                                    <p:animEffect transition="in" filter="barn(inVertical)">
                                      <p:cBhvr>
                                        <p:cTn id="22"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7" grpId="0" animBg="1"/>
      <p:bldP spid="207878" grpId="0" animBg="1"/>
      <p:bldP spid="20787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17525" y="239713"/>
            <a:ext cx="7793038" cy="466725"/>
          </a:xfrm>
          <a:solidFill>
            <a:schemeClr val="accent2"/>
          </a:solidFill>
          <a:ln cap="flat" algn="ctr">
            <a:solidFill>
              <a:schemeClr val="tx1"/>
            </a:solidFill>
            <a:miter lim="800000"/>
            <a:headEnd/>
            <a:tailEnd/>
          </a:ln>
        </p:spPr>
        <p:txBody>
          <a:bodyPr anchor="t">
            <a:spAutoFit/>
          </a:bodyPr>
          <a:lstStyle/>
          <a:p>
            <a:pPr eaLnBrk="1" hangingPunct="1">
              <a:spcBef>
                <a:spcPct val="50000"/>
              </a:spcBef>
            </a:pPr>
            <a:r>
              <a:rPr lang="en-US" altLang="zh-CN" sz="2400">
                <a:solidFill>
                  <a:schemeClr val="tx1"/>
                </a:solidFill>
                <a:latin typeface="Arial" panose="020B0604020202020204" pitchFamily="34" charset="0"/>
              </a:rPr>
              <a:t>4</a:t>
            </a:r>
            <a:r>
              <a:rPr lang="zh-CN" altLang="en-US" sz="2400">
                <a:solidFill>
                  <a:schemeClr val="tx1"/>
                </a:solidFill>
                <a:latin typeface="Arial" panose="020B0604020202020204" pitchFamily="34" charset="0"/>
              </a:rPr>
              <a:t>位比较器三种结果的逻辑函数表达式 </a:t>
            </a:r>
          </a:p>
        </p:txBody>
      </p:sp>
      <p:sp>
        <p:nvSpPr>
          <p:cNvPr id="66563" name="Rectangle 3"/>
          <p:cNvSpPr>
            <a:spLocks noGrp="1" noChangeArrowheads="1"/>
          </p:cNvSpPr>
          <p:nvPr>
            <p:ph type="body" idx="1"/>
          </p:nvPr>
        </p:nvSpPr>
        <p:spPr>
          <a:xfrm>
            <a:off x="0" y="3355975"/>
            <a:ext cx="8955088" cy="1870075"/>
          </a:xfrm>
        </p:spPr>
        <p:txBody>
          <a:bodyPr/>
          <a:lstStyle/>
          <a:p>
            <a:pPr eaLnBrk="1" hangingPunct="1">
              <a:lnSpc>
                <a:spcPct val="110000"/>
              </a:lnSpc>
            </a:pPr>
            <a:r>
              <a:rPr lang="zh-CN" altLang="pt-BR" sz="2000" dirty="0"/>
              <a:t>函数表达式说明：</a:t>
            </a:r>
            <a:endParaRPr lang="zh-CN" altLang="en-US" sz="2000" dirty="0"/>
          </a:p>
          <a:p>
            <a:pPr eaLnBrk="1" hangingPunct="1">
              <a:lnSpc>
                <a:spcPct val="110000"/>
              </a:lnSpc>
            </a:pPr>
            <a:r>
              <a:rPr lang="en-US" altLang="zh-CN" sz="2000" dirty="0"/>
              <a:t>(1) </a:t>
            </a:r>
            <a:r>
              <a:rPr lang="zh-CN" altLang="en-US" sz="2000" dirty="0"/>
              <a:t>只要两数最高位不等，就可以判断两数大小。其余各位可以为任意值。</a:t>
            </a:r>
          </a:p>
          <a:p>
            <a:pPr eaLnBrk="1" hangingPunct="1">
              <a:lnSpc>
                <a:spcPct val="110000"/>
              </a:lnSpc>
            </a:pPr>
            <a:r>
              <a:rPr lang="en-US" altLang="zh-CN" sz="2000" dirty="0"/>
              <a:t>(2) </a:t>
            </a:r>
            <a:r>
              <a:rPr lang="zh-CN" altLang="en-US" sz="2000" dirty="0"/>
              <a:t>若高位相等，则需要比较低位。</a:t>
            </a:r>
          </a:p>
          <a:p>
            <a:pPr eaLnBrk="1" hangingPunct="1">
              <a:lnSpc>
                <a:spcPct val="110000"/>
              </a:lnSpc>
            </a:pPr>
            <a:r>
              <a:rPr lang="en-US" altLang="zh-CN" sz="2000" dirty="0"/>
              <a:t>(3) </a:t>
            </a:r>
            <a:r>
              <a:rPr lang="zh-CN" altLang="en-US" sz="2000" dirty="0"/>
              <a:t>若</a:t>
            </a:r>
            <a:r>
              <a:rPr lang="en-US" altLang="zh-CN" sz="2000" dirty="0"/>
              <a:t>A</a:t>
            </a:r>
            <a:r>
              <a:rPr lang="zh-CN" altLang="en-US" sz="2000" dirty="0"/>
              <a:t>、</a:t>
            </a:r>
            <a:r>
              <a:rPr lang="en-US" altLang="zh-CN" sz="2000" dirty="0"/>
              <a:t>B</a:t>
            </a:r>
            <a:r>
              <a:rPr lang="zh-CN" altLang="en-US" sz="2000" dirty="0"/>
              <a:t>两数各位均相等，输出状态取决于级联输入状态。</a:t>
            </a:r>
          </a:p>
        </p:txBody>
      </p:sp>
      <p:sp>
        <p:nvSpPr>
          <p:cNvPr id="6656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6656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66568" name="对象 1"/>
          <p:cNvGraphicFramePr>
            <a:graphicFrameLocks noChangeAspect="1"/>
          </p:cNvGraphicFramePr>
          <p:nvPr>
            <p:extLst>
              <p:ext uri="{D42A27DB-BD31-4B8C-83A1-F6EECF244321}">
                <p14:modId xmlns:p14="http://schemas.microsoft.com/office/powerpoint/2010/main" val="2592698127"/>
              </p:ext>
            </p:extLst>
          </p:nvPr>
        </p:nvGraphicFramePr>
        <p:xfrm>
          <a:off x="517525" y="1316832"/>
          <a:ext cx="8109764" cy="1572416"/>
        </p:xfrm>
        <a:graphic>
          <a:graphicData uri="http://schemas.openxmlformats.org/presentationml/2006/ole">
            <mc:AlternateContent xmlns:mc="http://schemas.openxmlformats.org/markup-compatibility/2006">
              <mc:Choice xmlns:v="urn:schemas-microsoft-com:vml" Requires="v">
                <p:oleObj name="Equation" r:id="rId2" imgW="4292280" imgH="838080" progId="Equation.DSMT4">
                  <p:embed/>
                </p:oleObj>
              </mc:Choice>
              <mc:Fallback>
                <p:oleObj name="Equation" r:id="rId2" imgW="4292280" imgH="838080" progId="Equation.DSMT4">
                  <p:embed/>
                  <p:pic>
                    <p:nvPicPr>
                      <p:cNvPr id="0" name="对象 1"/>
                      <p:cNvPicPr>
                        <a:picLocks noChangeAspect="1" noChangeArrowheads="1"/>
                      </p:cNvPicPr>
                      <p:nvPr/>
                    </p:nvPicPr>
                    <p:blipFill>
                      <a:blip r:embed="rId3"/>
                      <a:srcRect/>
                      <a:stretch>
                        <a:fillRect/>
                      </a:stretch>
                    </p:blipFill>
                    <p:spPr bwMode="auto">
                      <a:xfrm>
                        <a:off x="517525" y="1316832"/>
                        <a:ext cx="8109764" cy="1572416"/>
                      </a:xfrm>
                      <a:prstGeom prst="rect">
                        <a:avLst/>
                      </a:prstGeom>
                      <a:noFill/>
                      <a:ln>
                        <a:noFill/>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14338" y="241300"/>
            <a:ext cx="7793037" cy="477838"/>
          </a:xfrm>
        </p:spPr>
        <p:txBody>
          <a:bodyPr/>
          <a:lstStyle/>
          <a:p>
            <a:pPr eaLnBrk="1" hangingPunct="1"/>
            <a:r>
              <a:rPr lang="en-US" altLang="zh-CN" sz="3200"/>
              <a:t>5.4.2</a:t>
            </a:r>
            <a:r>
              <a:rPr lang="en-US" altLang="zh-CN" sz="3200" b="0"/>
              <a:t> </a:t>
            </a:r>
            <a:r>
              <a:rPr lang="en-US" altLang="zh-CN" sz="3200"/>
              <a:t>4</a:t>
            </a:r>
            <a:r>
              <a:rPr lang="zh-CN" altLang="en-US" sz="3200"/>
              <a:t>位比较器</a:t>
            </a:r>
          </a:p>
        </p:txBody>
      </p:sp>
      <p:sp>
        <p:nvSpPr>
          <p:cNvPr id="67587" name="Rectangle 3"/>
          <p:cNvSpPr>
            <a:spLocks noGrp="1" noChangeArrowheads="1"/>
          </p:cNvSpPr>
          <p:nvPr>
            <p:ph type="body" idx="1"/>
          </p:nvPr>
        </p:nvSpPr>
        <p:spPr>
          <a:xfrm>
            <a:off x="209550" y="836613"/>
            <a:ext cx="8745538" cy="2165350"/>
          </a:xfrm>
        </p:spPr>
        <p:txBody>
          <a:bodyPr/>
          <a:lstStyle/>
          <a:p>
            <a:pPr eaLnBrk="1" hangingPunct="1">
              <a:lnSpc>
                <a:spcPct val="115000"/>
              </a:lnSpc>
              <a:buSzPct val="90000"/>
            </a:pPr>
            <a:r>
              <a:rPr lang="en-US" altLang="zh-CN" sz="2000" dirty="0"/>
              <a:t>4</a:t>
            </a:r>
            <a:r>
              <a:rPr lang="zh-CN" altLang="en-US" sz="2000" dirty="0"/>
              <a:t>位数值比较器</a:t>
            </a:r>
            <a:r>
              <a:rPr lang="en-US" altLang="zh-CN" sz="2000" dirty="0"/>
              <a:t>74HC85</a:t>
            </a:r>
          </a:p>
          <a:p>
            <a:pPr eaLnBrk="1" hangingPunct="1">
              <a:lnSpc>
                <a:spcPct val="115000"/>
              </a:lnSpc>
              <a:buSzPct val="90000"/>
            </a:pPr>
            <a:r>
              <a:rPr lang="zh-CN" altLang="en-US" sz="2000" dirty="0"/>
              <a:t>两个</a:t>
            </a:r>
            <a:r>
              <a:rPr lang="en-US" altLang="zh-CN" sz="2000" dirty="0"/>
              <a:t>4</a:t>
            </a:r>
            <a:r>
              <a:rPr lang="zh-CN" altLang="en-US" sz="2000" dirty="0"/>
              <a:t>位二进制数输入端：</a:t>
            </a:r>
            <a:r>
              <a:rPr lang="en-US" altLang="zh-CN" sz="2000" dirty="0"/>
              <a:t>A</a:t>
            </a:r>
            <a:r>
              <a:rPr lang="en-US" altLang="zh-CN" sz="2000" baseline="-25000" dirty="0"/>
              <a:t>3 </a:t>
            </a:r>
            <a:r>
              <a:rPr lang="zh-CN" altLang="en-US" sz="2000" dirty="0"/>
              <a:t>、</a:t>
            </a:r>
            <a:r>
              <a:rPr lang="zh-CN" altLang="en-US" sz="2000" baseline="-25000" dirty="0"/>
              <a:t> </a:t>
            </a:r>
            <a:r>
              <a:rPr lang="en-US" altLang="zh-CN" sz="2000" dirty="0"/>
              <a:t>A</a:t>
            </a:r>
            <a:r>
              <a:rPr lang="en-US" altLang="zh-CN" sz="2000" baseline="-25000" dirty="0"/>
              <a:t>2 </a:t>
            </a:r>
            <a:r>
              <a:rPr lang="zh-CN" altLang="en-US" sz="2000" dirty="0"/>
              <a:t>、</a:t>
            </a:r>
            <a:r>
              <a:rPr lang="zh-CN" altLang="en-US" sz="2000" baseline="-25000" dirty="0"/>
              <a:t> </a:t>
            </a:r>
            <a:r>
              <a:rPr lang="en-US" altLang="zh-CN" sz="2000" dirty="0"/>
              <a:t>A</a:t>
            </a:r>
            <a:r>
              <a:rPr lang="en-US" altLang="zh-CN" sz="2000" baseline="-25000" dirty="0"/>
              <a:t>1 </a:t>
            </a:r>
            <a:r>
              <a:rPr lang="zh-CN" altLang="en-US" sz="2000" dirty="0"/>
              <a:t>、</a:t>
            </a:r>
            <a:r>
              <a:rPr lang="zh-CN" altLang="en-US" sz="2000" baseline="-25000" dirty="0"/>
              <a:t> </a:t>
            </a:r>
            <a:r>
              <a:rPr lang="en-US" altLang="zh-CN" sz="2000" dirty="0"/>
              <a:t>A</a:t>
            </a:r>
            <a:r>
              <a:rPr lang="en-US" altLang="zh-CN" sz="2000" baseline="-25000" dirty="0"/>
              <a:t>0</a:t>
            </a:r>
            <a:r>
              <a:rPr lang="zh-CN" altLang="en-US" sz="2000" dirty="0"/>
              <a:t>和</a:t>
            </a:r>
            <a:r>
              <a:rPr lang="en-US" altLang="zh-CN" sz="2000" dirty="0"/>
              <a:t>B</a:t>
            </a:r>
            <a:r>
              <a:rPr lang="en-US" altLang="zh-CN" sz="2000" baseline="-25000" dirty="0"/>
              <a:t>3</a:t>
            </a:r>
            <a:r>
              <a:rPr lang="zh-CN" altLang="en-US" sz="2000" dirty="0"/>
              <a:t>、</a:t>
            </a:r>
            <a:r>
              <a:rPr lang="en-US" altLang="zh-CN" sz="2000" dirty="0"/>
              <a:t>B</a:t>
            </a:r>
            <a:r>
              <a:rPr lang="en-US" altLang="zh-CN" sz="2000" baseline="-25000" dirty="0"/>
              <a:t>2</a:t>
            </a:r>
            <a:r>
              <a:rPr lang="zh-CN" altLang="en-US" sz="2000" dirty="0"/>
              <a:t>、</a:t>
            </a:r>
            <a:r>
              <a:rPr lang="en-US" altLang="zh-CN" sz="2000" dirty="0"/>
              <a:t>B</a:t>
            </a:r>
            <a:r>
              <a:rPr lang="en-US" altLang="zh-CN" sz="2000" baseline="-25000" dirty="0"/>
              <a:t>1</a:t>
            </a:r>
            <a:r>
              <a:rPr lang="zh-CN" altLang="en-US" sz="2000" dirty="0"/>
              <a:t>、</a:t>
            </a:r>
            <a:r>
              <a:rPr lang="en-US" altLang="zh-CN" sz="2000" dirty="0"/>
              <a:t>B</a:t>
            </a:r>
            <a:r>
              <a:rPr lang="en-US" altLang="zh-CN" sz="2000" baseline="-25000" dirty="0"/>
              <a:t>0</a:t>
            </a:r>
            <a:endParaRPr lang="en-US" altLang="zh-CN" sz="2000" dirty="0"/>
          </a:p>
          <a:p>
            <a:pPr eaLnBrk="1" hangingPunct="1">
              <a:lnSpc>
                <a:spcPct val="115000"/>
              </a:lnSpc>
              <a:buSzPct val="90000"/>
            </a:pPr>
            <a:r>
              <a:rPr lang="zh-CN" altLang="en-US" sz="2000" dirty="0"/>
              <a:t>比较结果的输出端：</a:t>
            </a:r>
            <a:r>
              <a:rPr lang="en-US" altLang="zh-CN" sz="2000" dirty="0"/>
              <a:t>QA&lt;B</a:t>
            </a:r>
            <a:r>
              <a:rPr lang="zh-CN" altLang="en-US" sz="2000" dirty="0"/>
              <a:t>、</a:t>
            </a:r>
            <a:r>
              <a:rPr lang="en-US" altLang="zh-CN" sz="2000" dirty="0"/>
              <a:t>QA=B</a:t>
            </a:r>
            <a:r>
              <a:rPr lang="zh-CN" altLang="en-US" sz="2000" dirty="0"/>
              <a:t>、</a:t>
            </a:r>
            <a:r>
              <a:rPr lang="en-US" altLang="zh-CN" sz="2000" dirty="0"/>
              <a:t>QA&gt;B</a:t>
            </a:r>
          </a:p>
          <a:p>
            <a:pPr eaLnBrk="1" hangingPunct="1">
              <a:lnSpc>
                <a:spcPct val="115000"/>
              </a:lnSpc>
              <a:buSzPct val="90000"/>
            </a:pPr>
            <a:r>
              <a:rPr lang="zh-CN" altLang="en-US" sz="2000" dirty="0"/>
              <a:t>级联输入端：</a:t>
            </a:r>
            <a:r>
              <a:rPr lang="en-US" altLang="zh-CN" sz="2000" dirty="0"/>
              <a:t>A&lt;B</a:t>
            </a:r>
            <a:r>
              <a:rPr lang="zh-CN" altLang="en-US" sz="2000" dirty="0"/>
              <a:t>、</a:t>
            </a:r>
            <a:r>
              <a:rPr lang="en-US" altLang="zh-CN" sz="2000" dirty="0"/>
              <a:t>A=B</a:t>
            </a:r>
            <a:r>
              <a:rPr lang="zh-CN" altLang="en-US" sz="2000" dirty="0"/>
              <a:t>、</a:t>
            </a:r>
            <a:r>
              <a:rPr lang="en-US" altLang="zh-CN" sz="2000" dirty="0"/>
              <a:t>A&gt;B</a:t>
            </a:r>
            <a:r>
              <a:rPr lang="zh-CN" altLang="en-US" sz="2000" dirty="0"/>
              <a:t>。</a:t>
            </a:r>
            <a:endParaRPr lang="en-US" altLang="zh-CN" sz="2000" dirty="0"/>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675" y="3163888"/>
            <a:ext cx="2903538"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57163" y="2805113"/>
            <a:ext cx="5329237"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547688" indent="-18256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Clr>
                <a:schemeClr val="tx2"/>
              </a:buClr>
              <a:buSzTx/>
            </a:pPr>
            <a:r>
              <a:rPr lang="zh-CN" altLang="en-US" sz="2000" dirty="0">
                <a:latin typeface="Franklin Gothic Medium" panose="020B0603020102020204" pitchFamily="34" charset="0"/>
              </a:rPr>
              <a:t>比较原理：</a:t>
            </a:r>
          </a:p>
          <a:p>
            <a:pPr lvl="1" eaLnBrk="1" hangingPunct="1">
              <a:buClr>
                <a:schemeClr val="tx2"/>
              </a:buClr>
              <a:buSzTx/>
            </a:pPr>
            <a:r>
              <a:rPr lang="zh-CN" altLang="en-US" sz="2000" dirty="0">
                <a:latin typeface="Franklin Gothic Medium" panose="020B0603020102020204" pitchFamily="34" charset="0"/>
              </a:rPr>
              <a:t>应首先进行最高位即</a:t>
            </a:r>
            <a:r>
              <a:rPr lang="en-US" altLang="zh-CN" sz="2000" dirty="0">
                <a:latin typeface="Franklin Gothic Medium" panose="020B0603020102020204" pitchFamily="34" charset="0"/>
              </a:rPr>
              <a:t>A</a:t>
            </a:r>
            <a:r>
              <a:rPr lang="en-US" altLang="zh-CN" sz="2000" baseline="-25000" dirty="0">
                <a:latin typeface="Franklin Gothic Medium" panose="020B0603020102020204" pitchFamily="34" charset="0"/>
              </a:rPr>
              <a:t>3</a:t>
            </a:r>
            <a:r>
              <a:rPr lang="zh-CN" altLang="en-US" sz="2000" dirty="0">
                <a:latin typeface="Franklin Gothic Medium" panose="020B0603020102020204" pitchFamily="34" charset="0"/>
              </a:rPr>
              <a:t>与</a:t>
            </a:r>
            <a:r>
              <a:rPr lang="en-US" altLang="zh-CN" sz="2000" dirty="0">
                <a:latin typeface="Franklin Gothic Medium" panose="020B0603020102020204" pitchFamily="34" charset="0"/>
              </a:rPr>
              <a:t>B</a:t>
            </a:r>
            <a:r>
              <a:rPr lang="en-US" altLang="zh-CN" sz="2000" baseline="-25000" dirty="0">
                <a:latin typeface="Franklin Gothic Medium" panose="020B0603020102020204" pitchFamily="34" charset="0"/>
              </a:rPr>
              <a:t>3</a:t>
            </a:r>
            <a:r>
              <a:rPr lang="zh-CN" altLang="en-US" sz="2000" dirty="0">
                <a:latin typeface="Franklin Gothic Medium" panose="020B0603020102020204" pitchFamily="34" charset="0"/>
              </a:rPr>
              <a:t>比较；</a:t>
            </a:r>
          </a:p>
          <a:p>
            <a:pPr lvl="1" eaLnBrk="1" hangingPunct="1">
              <a:buClr>
                <a:schemeClr val="tx2"/>
              </a:buClr>
              <a:buSzTx/>
            </a:pPr>
            <a:r>
              <a:rPr lang="zh-CN" altLang="en-US" sz="2000" dirty="0">
                <a:latin typeface="Franklin Gothic Medium" panose="020B0603020102020204" pitchFamily="34" charset="0"/>
              </a:rPr>
              <a:t>若</a:t>
            </a:r>
            <a:r>
              <a:rPr lang="en-US" altLang="zh-CN" sz="2000" dirty="0">
                <a:latin typeface="Franklin Gothic Medium" panose="020B0603020102020204" pitchFamily="34" charset="0"/>
              </a:rPr>
              <a:t>A</a:t>
            </a:r>
            <a:r>
              <a:rPr lang="en-US" altLang="zh-CN" sz="2000" baseline="-25000" dirty="0">
                <a:latin typeface="Franklin Gothic Medium" panose="020B0603020102020204" pitchFamily="34" charset="0"/>
              </a:rPr>
              <a:t>3</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1</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B</a:t>
            </a:r>
            <a:r>
              <a:rPr lang="en-US" altLang="zh-CN" sz="2000" baseline="-25000" dirty="0">
                <a:latin typeface="Franklin Gothic Medium" panose="020B0603020102020204" pitchFamily="34" charset="0"/>
              </a:rPr>
              <a:t>3</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0</a:t>
            </a:r>
            <a:r>
              <a:rPr lang="zh-CN" altLang="en-US" sz="2000" dirty="0">
                <a:latin typeface="Franklin Gothic Medium" panose="020B0603020102020204" pitchFamily="34" charset="0"/>
              </a:rPr>
              <a:t>，也就是</a:t>
            </a:r>
            <a:r>
              <a:rPr lang="en-US" altLang="zh-CN" sz="2000" dirty="0">
                <a:latin typeface="Franklin Gothic Medium" panose="020B0603020102020204" pitchFamily="34" charset="0"/>
              </a:rPr>
              <a:t>A</a:t>
            </a:r>
            <a:r>
              <a:rPr lang="en-US" altLang="zh-CN" sz="2000" baseline="-25000" dirty="0">
                <a:latin typeface="Franklin Gothic Medium" panose="020B0603020102020204" pitchFamily="34" charset="0"/>
              </a:rPr>
              <a:t>3</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B</a:t>
            </a:r>
            <a:r>
              <a:rPr lang="en-US" altLang="zh-CN" sz="2000" baseline="-25000" dirty="0">
                <a:latin typeface="Franklin Gothic Medium" panose="020B0603020102020204" pitchFamily="34" charset="0"/>
              </a:rPr>
              <a:t>3</a:t>
            </a:r>
            <a:r>
              <a:rPr lang="zh-CN" altLang="en-US" sz="2000" dirty="0">
                <a:latin typeface="Franklin Gothic Medium" panose="020B0603020102020204" pitchFamily="34" charset="0"/>
              </a:rPr>
              <a:t>，</a:t>
            </a:r>
            <a:endParaRPr lang="en-US" altLang="zh-CN" sz="2000" dirty="0">
              <a:latin typeface="Franklin Gothic Medium" panose="020B0603020102020204" pitchFamily="34" charset="0"/>
            </a:endParaRPr>
          </a:p>
          <a:p>
            <a:pPr marL="365125" lvl="1" indent="0" eaLnBrk="1" hangingPunct="1">
              <a:buClr>
                <a:schemeClr val="tx2"/>
              </a:buClr>
              <a:buSzTx/>
              <a:buNone/>
            </a:pPr>
            <a:r>
              <a:rPr lang="en-US" altLang="zh-CN" sz="2000" dirty="0">
                <a:latin typeface="Franklin Gothic Medium" panose="020B0603020102020204" pitchFamily="34" charset="0"/>
              </a:rPr>
              <a:t>   </a:t>
            </a:r>
            <a:r>
              <a:rPr lang="zh-CN" altLang="en-US" sz="2000" dirty="0">
                <a:latin typeface="Franklin Gothic Medium" panose="020B0603020102020204" pitchFamily="34" charset="0"/>
              </a:rPr>
              <a:t>此时就可断定</a:t>
            </a:r>
            <a:r>
              <a:rPr lang="en-US" altLang="zh-CN" sz="2000" dirty="0">
                <a:latin typeface="Franklin Gothic Medium" panose="020B0603020102020204" pitchFamily="34" charset="0"/>
              </a:rPr>
              <a:t>A</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B</a:t>
            </a:r>
            <a:r>
              <a:rPr lang="zh-CN" altLang="en-US" sz="2000" dirty="0">
                <a:latin typeface="Franklin Gothic Medium" panose="020B0603020102020204" pitchFamily="34" charset="0"/>
              </a:rPr>
              <a:t>；</a:t>
            </a:r>
          </a:p>
          <a:p>
            <a:pPr lvl="1" eaLnBrk="1" hangingPunct="1">
              <a:buClr>
                <a:schemeClr val="tx2"/>
              </a:buClr>
              <a:buSzTx/>
            </a:pPr>
            <a:r>
              <a:rPr lang="zh-CN" altLang="en-US" sz="2000" dirty="0">
                <a:latin typeface="Franklin Gothic Medium" panose="020B0603020102020204" pitchFamily="34" charset="0"/>
              </a:rPr>
              <a:t>反之</a:t>
            </a:r>
            <a:r>
              <a:rPr lang="en-US" altLang="zh-CN" sz="2000" dirty="0">
                <a:latin typeface="Franklin Gothic Medium" panose="020B0603020102020204" pitchFamily="34" charset="0"/>
              </a:rPr>
              <a:t>A</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B</a:t>
            </a:r>
            <a:r>
              <a:rPr lang="zh-CN" altLang="en-US" sz="2000" dirty="0">
                <a:latin typeface="Franklin Gothic Medium" panose="020B0603020102020204" pitchFamily="34" charset="0"/>
              </a:rPr>
              <a:t>；</a:t>
            </a:r>
          </a:p>
          <a:p>
            <a:pPr lvl="1" eaLnBrk="1" hangingPunct="1">
              <a:buClr>
                <a:schemeClr val="tx2"/>
              </a:buClr>
              <a:buSzTx/>
            </a:pPr>
            <a:r>
              <a:rPr lang="zh-CN" altLang="en-US" sz="2000" dirty="0">
                <a:latin typeface="Franklin Gothic Medium" panose="020B0603020102020204" pitchFamily="34" charset="0"/>
              </a:rPr>
              <a:t>如果</a:t>
            </a:r>
            <a:r>
              <a:rPr lang="en-US" altLang="zh-CN" sz="2000" dirty="0">
                <a:latin typeface="Franklin Gothic Medium" panose="020B0603020102020204" pitchFamily="34" charset="0"/>
              </a:rPr>
              <a:t>A</a:t>
            </a:r>
            <a:r>
              <a:rPr lang="zh-CN" altLang="en-US" sz="2000" dirty="0">
                <a:latin typeface="Franklin Gothic Medium" panose="020B0603020102020204" pitchFamily="34" charset="0"/>
              </a:rPr>
              <a:t>、</a:t>
            </a:r>
            <a:r>
              <a:rPr lang="en-US" altLang="zh-CN" sz="2000" dirty="0">
                <a:latin typeface="Franklin Gothic Medium" panose="020B0603020102020204" pitchFamily="34" charset="0"/>
              </a:rPr>
              <a:t>B</a:t>
            </a:r>
            <a:r>
              <a:rPr lang="zh-CN" altLang="en-US" sz="2000" dirty="0">
                <a:latin typeface="Franklin Gothic Medium" panose="020B0603020102020204" pitchFamily="34" charset="0"/>
              </a:rPr>
              <a:t>的最高位数码相同，</a:t>
            </a:r>
            <a:endParaRPr lang="en-US" altLang="zh-CN" sz="2000" dirty="0">
              <a:latin typeface="Franklin Gothic Medium" panose="020B0603020102020204" pitchFamily="34" charset="0"/>
            </a:endParaRPr>
          </a:p>
          <a:p>
            <a:pPr marL="365125" lvl="1" indent="0" eaLnBrk="1" hangingPunct="1">
              <a:buClr>
                <a:schemeClr val="tx2"/>
              </a:buClr>
              <a:buSzTx/>
              <a:buNone/>
            </a:pPr>
            <a:r>
              <a:rPr lang="en-US" altLang="zh-CN" sz="2000" dirty="0">
                <a:latin typeface="Franklin Gothic Medium" panose="020B0603020102020204" pitchFamily="34" charset="0"/>
              </a:rPr>
              <a:t>   </a:t>
            </a:r>
            <a:r>
              <a:rPr lang="zh-CN" altLang="en-US" sz="2000" dirty="0">
                <a:latin typeface="Franklin Gothic Medium" panose="020B0603020102020204" pitchFamily="34" charset="0"/>
              </a:rPr>
              <a:t>则必须比较次高位；</a:t>
            </a:r>
          </a:p>
          <a:p>
            <a:pPr lvl="1" eaLnBrk="1" hangingPunct="1">
              <a:buClr>
                <a:schemeClr val="tx2"/>
              </a:buClr>
              <a:buSzTx/>
            </a:pPr>
            <a:r>
              <a:rPr lang="zh-CN" altLang="en-US" sz="2000" dirty="0">
                <a:latin typeface="Franklin Gothic Medium" panose="020B0603020102020204" pitchFamily="34" charset="0"/>
              </a:rPr>
              <a:t>按此方法依次比较下去，就可得出</a:t>
            </a:r>
            <a:endParaRPr lang="en-US" altLang="zh-CN" sz="2000" dirty="0">
              <a:latin typeface="Franklin Gothic Medium" panose="020B0603020102020204" pitchFamily="34" charset="0"/>
            </a:endParaRPr>
          </a:p>
          <a:p>
            <a:pPr marL="365125" lvl="1" indent="0" eaLnBrk="1" hangingPunct="1">
              <a:buClr>
                <a:schemeClr val="tx2"/>
              </a:buClr>
              <a:buSzTx/>
              <a:buNone/>
            </a:pPr>
            <a:r>
              <a:rPr lang="en-US" altLang="zh-CN" sz="2000" dirty="0">
                <a:latin typeface="Franklin Gothic Medium" panose="020B0603020102020204" pitchFamily="34" charset="0"/>
              </a:rPr>
              <a:t>    A</a:t>
            </a:r>
            <a:r>
              <a:rPr lang="zh-CN" altLang="en-US" sz="2000" dirty="0">
                <a:latin typeface="Franklin Gothic Medium" panose="020B0603020102020204" pitchFamily="34" charset="0"/>
              </a:rPr>
              <a:t>与</a:t>
            </a:r>
            <a:r>
              <a:rPr lang="en-US" altLang="zh-CN" sz="2000" dirty="0">
                <a:latin typeface="Franklin Gothic Medium" panose="020B0603020102020204" pitchFamily="34" charset="0"/>
              </a:rPr>
              <a:t>B</a:t>
            </a:r>
            <a:r>
              <a:rPr lang="zh-CN" altLang="en-US" sz="2000" dirty="0">
                <a:latin typeface="Franklin Gothic Medium" panose="020B0603020102020204" pitchFamily="34" charset="0"/>
              </a:rPr>
              <a:t>的比较结果。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heckerboard(across)">
                                      <p:cBhvr>
                                        <p:cTn id="10" dur="500"/>
                                        <p:tgtEl>
                                          <p:spTgt spid="5">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checkerboard(across)">
                                      <p:cBhvr>
                                        <p:cTn id="13" dur="500"/>
                                        <p:tgtEl>
                                          <p:spTgt spid="5">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checkerboard(across)">
                                      <p:cBhvr>
                                        <p:cTn id="16" dur="500"/>
                                        <p:tgtEl>
                                          <p:spTgt spid="5">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checkerboard(across)">
                                      <p:cBhvr>
                                        <p:cTn id="19" dur="500"/>
                                        <p:tgtEl>
                                          <p:spTgt spid="5">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checkerboard(across)">
                                      <p:cBhvr>
                                        <p:cTn id="22" dur="500"/>
                                        <p:tgtEl>
                                          <p:spTgt spid="5">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checkerboard(across)">
                                      <p:cBhvr>
                                        <p:cTn id="25" dur="500"/>
                                        <p:tgtEl>
                                          <p:spTgt spid="5">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checkerboard(across)">
                                      <p:cBhvr>
                                        <p:cTn id="28" dur="500"/>
                                        <p:tgtEl>
                                          <p:spTgt spid="5">
                                            <p:txEl>
                                              <p:pRg st="7" end="7"/>
                                            </p:txEl>
                                          </p:spTgt>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checkerboard(across)">
                                      <p:cBhvr>
                                        <p:cTn id="3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354013" y="5235575"/>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80000"/>
              </a:lnSpc>
              <a:buClr>
                <a:schemeClr val="tx2"/>
              </a:buClr>
              <a:buSzTx/>
            </a:pPr>
            <a:r>
              <a:rPr lang="zh-CN" altLang="en-US" sz="2000">
                <a:latin typeface="Franklin Gothic Medium" panose="020B0603020102020204" pitchFamily="34" charset="0"/>
              </a:rPr>
              <a:t>只要两数最高位不等，就可以判断两数大小。其余各位可以为任意值。</a:t>
            </a:r>
          </a:p>
          <a:p>
            <a:pPr eaLnBrk="1" hangingPunct="1">
              <a:lnSpc>
                <a:spcPct val="80000"/>
              </a:lnSpc>
              <a:buClr>
                <a:schemeClr val="tx2"/>
              </a:buClr>
              <a:buSzTx/>
            </a:pPr>
            <a:r>
              <a:rPr lang="zh-CN" altLang="en-US" sz="2000">
                <a:latin typeface="Franklin Gothic Medium" panose="020B0603020102020204" pitchFamily="34" charset="0"/>
              </a:rPr>
              <a:t>若高位相等，则需要比较低位。</a:t>
            </a:r>
            <a:endParaRPr lang="en-US" altLang="zh-CN" sz="2000">
              <a:latin typeface="Franklin Gothic Medium" panose="020B0603020102020204" pitchFamily="34" charset="0"/>
            </a:endParaRPr>
          </a:p>
          <a:p>
            <a:pPr eaLnBrk="1" hangingPunct="1">
              <a:lnSpc>
                <a:spcPct val="80000"/>
              </a:lnSpc>
              <a:buClr>
                <a:schemeClr val="tx2"/>
              </a:buClr>
              <a:buSzTx/>
            </a:pPr>
            <a:r>
              <a:rPr lang="zh-CN" altLang="en-US" sz="2000">
                <a:latin typeface="Franklin Gothic Medium" panose="020B0603020102020204" pitchFamily="34" charset="0"/>
              </a:rPr>
              <a:t>若</a:t>
            </a:r>
            <a:r>
              <a:rPr lang="en-US" altLang="zh-CN" sz="2000" i="1">
                <a:latin typeface="Franklin Gothic Medium" panose="020B0603020102020204" pitchFamily="34" charset="0"/>
              </a:rPr>
              <a:t>A</a:t>
            </a:r>
            <a:r>
              <a:rPr lang="zh-CN" altLang="en-US" sz="2000">
                <a:latin typeface="Franklin Gothic Medium" panose="020B0603020102020204" pitchFamily="34" charset="0"/>
              </a:rPr>
              <a:t>、</a:t>
            </a:r>
            <a:r>
              <a:rPr lang="en-US" altLang="zh-CN" sz="2000" i="1">
                <a:latin typeface="Franklin Gothic Medium" panose="020B0603020102020204" pitchFamily="34" charset="0"/>
              </a:rPr>
              <a:t>B</a:t>
            </a:r>
            <a:r>
              <a:rPr lang="zh-CN" altLang="en-US" sz="2000">
                <a:latin typeface="Franklin Gothic Medium" panose="020B0603020102020204" pitchFamily="34" charset="0"/>
              </a:rPr>
              <a:t>两数各位均相等，输出状态取决于级联输入状态。</a:t>
            </a:r>
          </a:p>
          <a:p>
            <a:pPr eaLnBrk="1" hangingPunct="1">
              <a:lnSpc>
                <a:spcPct val="80000"/>
              </a:lnSpc>
              <a:buClr>
                <a:schemeClr val="tx2"/>
              </a:buClr>
              <a:buSzTx/>
            </a:pPr>
            <a:endParaRPr lang="zh-CN" altLang="en-US" sz="2000">
              <a:latin typeface="Franklin Gothic Medium" panose="020B0603020102020204" pitchFamily="34" charset="0"/>
            </a:endParaRPr>
          </a:p>
        </p:txBody>
      </p:sp>
      <p:graphicFrame>
        <p:nvGraphicFramePr>
          <p:cNvPr id="8" name="Group 5"/>
          <p:cNvGraphicFramePr>
            <a:graphicFrameLocks noGrp="1"/>
          </p:cNvGraphicFramePr>
          <p:nvPr/>
        </p:nvGraphicFramePr>
        <p:xfrm>
          <a:off x="473075" y="565150"/>
          <a:ext cx="8186737" cy="4419600"/>
        </p:xfrm>
        <a:graphic>
          <a:graphicData uri="http://schemas.openxmlformats.org/drawingml/2006/table">
            <a:tbl>
              <a:tblPr/>
              <a:tblGrid>
                <a:gridCol w="1106487">
                  <a:extLst>
                    <a:ext uri="{9D8B030D-6E8A-4147-A177-3AD203B41FA5}">
                      <a16:colId xmlns:a16="http://schemas.microsoft.com/office/drawing/2014/main" val="20000"/>
                    </a:ext>
                  </a:extLst>
                </a:gridCol>
                <a:gridCol w="1108075">
                  <a:extLst>
                    <a:ext uri="{9D8B030D-6E8A-4147-A177-3AD203B41FA5}">
                      <a16:colId xmlns:a16="http://schemas.microsoft.com/office/drawing/2014/main" val="20001"/>
                    </a:ext>
                  </a:extLst>
                </a:gridCol>
                <a:gridCol w="1109663">
                  <a:extLst>
                    <a:ext uri="{9D8B030D-6E8A-4147-A177-3AD203B41FA5}">
                      <a16:colId xmlns:a16="http://schemas.microsoft.com/office/drawing/2014/main" val="20002"/>
                    </a:ext>
                  </a:extLst>
                </a:gridCol>
                <a:gridCol w="10985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954212">
                  <a:extLst>
                    <a:ext uri="{9D8B030D-6E8A-4147-A177-3AD203B41FA5}">
                      <a16:colId xmlns:a16="http://schemas.microsoft.com/office/drawing/2014/main" val="20005"/>
                    </a:ext>
                  </a:extLst>
                </a:gridCol>
              </a:tblGrid>
              <a:tr h="133350">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Franklin Gothic Medium" pitchFamily="34" charset="0"/>
                          <a:ea typeface="宋体" pitchFamily="2" charset="-122"/>
                        </a:rPr>
                        <a:t>比较输入</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Franklin Gothic Medium" pitchFamily="34" charset="0"/>
                          <a:ea typeface="宋体" pitchFamily="2" charset="-122"/>
                        </a:rPr>
                        <a:t>级联输入</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Franklin Gothic Medium" pitchFamily="34" charset="0"/>
                          <a:ea typeface="宋体" pitchFamily="2" charset="-122"/>
                        </a:rPr>
                        <a:t>输出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133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2500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  a=b  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  A=B  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1"/>
                  </a:ext>
                </a:extLst>
              </a:tr>
              <a:tr h="120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2"/>
                  </a:ext>
                </a:extLst>
              </a:tr>
              <a:tr h="1625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3"/>
                  </a:ext>
                </a:extLst>
              </a:tr>
              <a:tr h="131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0     1     0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0      1      0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5"/>
          <p:cNvGraphicFramePr>
            <a:graphicFrameLocks noGrp="1"/>
          </p:cNvGraphicFramePr>
          <p:nvPr/>
        </p:nvGraphicFramePr>
        <p:xfrm>
          <a:off x="387350" y="123825"/>
          <a:ext cx="8186737" cy="4419600"/>
        </p:xfrm>
        <a:graphic>
          <a:graphicData uri="http://schemas.openxmlformats.org/drawingml/2006/table">
            <a:tbl>
              <a:tblPr/>
              <a:tblGrid>
                <a:gridCol w="1106487">
                  <a:extLst>
                    <a:ext uri="{9D8B030D-6E8A-4147-A177-3AD203B41FA5}">
                      <a16:colId xmlns:a16="http://schemas.microsoft.com/office/drawing/2014/main" val="20000"/>
                    </a:ext>
                  </a:extLst>
                </a:gridCol>
                <a:gridCol w="1108075">
                  <a:extLst>
                    <a:ext uri="{9D8B030D-6E8A-4147-A177-3AD203B41FA5}">
                      <a16:colId xmlns:a16="http://schemas.microsoft.com/office/drawing/2014/main" val="20001"/>
                    </a:ext>
                  </a:extLst>
                </a:gridCol>
                <a:gridCol w="1109663">
                  <a:extLst>
                    <a:ext uri="{9D8B030D-6E8A-4147-A177-3AD203B41FA5}">
                      <a16:colId xmlns:a16="http://schemas.microsoft.com/office/drawing/2014/main" val="20002"/>
                    </a:ext>
                  </a:extLst>
                </a:gridCol>
                <a:gridCol w="10985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954212">
                  <a:extLst>
                    <a:ext uri="{9D8B030D-6E8A-4147-A177-3AD203B41FA5}">
                      <a16:colId xmlns:a16="http://schemas.microsoft.com/office/drawing/2014/main" val="20005"/>
                    </a:ext>
                  </a:extLst>
                </a:gridCol>
              </a:tblGrid>
              <a:tr h="133350">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Franklin Gothic Medium" pitchFamily="34" charset="0"/>
                          <a:ea typeface="宋体" pitchFamily="2" charset="-122"/>
                        </a:rPr>
                        <a:t>比较输入</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Franklin Gothic Medium" pitchFamily="34" charset="0"/>
                          <a:ea typeface="宋体" pitchFamily="2" charset="-122"/>
                        </a:rPr>
                        <a:t>级联输入</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Franklin Gothic Medium" pitchFamily="34" charset="0"/>
                          <a:ea typeface="宋体" pitchFamily="2" charset="-122"/>
                        </a:rPr>
                        <a:t>输出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133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2500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  a=b  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  A=B  A</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1"/>
                  </a:ext>
                </a:extLst>
              </a:tr>
              <a:tr h="120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2"/>
                  </a:ext>
                </a:extLst>
              </a:tr>
              <a:tr h="1625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0</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x     x     x</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3"/>
                  </a:ext>
                </a:extLst>
              </a:tr>
              <a:tr h="131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3</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0</a:t>
                      </a: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 = B</a:t>
                      </a:r>
                      <a:r>
                        <a:rPr kumimoji="0" lang="en-US" altLang="zh-CN" sz="2000" b="0" i="0" u="none" strike="noStrike" cap="none" normalizeH="0" baseline="-25000" dirty="0">
                          <a:ln>
                            <a:noFill/>
                          </a:ln>
                          <a:solidFill>
                            <a:schemeClr val="tx1"/>
                          </a:solidFill>
                          <a:effectLst/>
                          <a:latin typeface="Franklin Gothic Medium" pitchFamily="34" charset="0"/>
                          <a:ea typeface="宋体" pitchFamily="2" charset="-122"/>
                        </a:rPr>
                        <a:t>0</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0     1     0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1      0      0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0      1      0</a:t>
                      </a:r>
                    </a:p>
                    <a:p>
                      <a:pPr marL="273050" marR="0" lvl="0" indent="-2286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0      0      1</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4"/>
                  </a:ext>
                </a:extLst>
              </a:tr>
            </a:tbl>
          </a:graphicData>
        </a:graphic>
      </p:graphicFrame>
      <p:graphicFrame>
        <p:nvGraphicFramePr>
          <p:cNvPr id="69675" name="对象 1"/>
          <p:cNvGraphicFramePr>
            <a:graphicFrameLocks noChangeAspect="1"/>
          </p:cNvGraphicFramePr>
          <p:nvPr>
            <p:extLst>
              <p:ext uri="{D42A27DB-BD31-4B8C-83A1-F6EECF244321}">
                <p14:modId xmlns:p14="http://schemas.microsoft.com/office/powerpoint/2010/main" val="961072058"/>
              </p:ext>
            </p:extLst>
          </p:nvPr>
        </p:nvGraphicFramePr>
        <p:xfrm>
          <a:off x="1054100" y="4630738"/>
          <a:ext cx="6864350" cy="2238375"/>
        </p:xfrm>
        <a:graphic>
          <a:graphicData uri="http://schemas.openxmlformats.org/presentationml/2006/ole">
            <mc:AlternateContent xmlns:mc="http://schemas.openxmlformats.org/markup-compatibility/2006">
              <mc:Choice xmlns:v="urn:schemas-microsoft-com:vml" Requires="v">
                <p:oleObj name="Equation" r:id="rId2" imgW="4292280" imgH="1409400" progId="Equation.DSMT4">
                  <p:embed/>
                </p:oleObj>
              </mc:Choice>
              <mc:Fallback>
                <p:oleObj name="Equation" r:id="rId2" imgW="4292280" imgH="1409400" progId="Equation.DSMT4">
                  <p:embed/>
                  <p:pic>
                    <p:nvPicPr>
                      <p:cNvPr id="0" name="对象 1"/>
                      <p:cNvPicPr>
                        <a:picLocks noChangeAspect="1" noChangeArrowheads="1"/>
                      </p:cNvPicPr>
                      <p:nvPr/>
                    </p:nvPicPr>
                    <p:blipFill>
                      <a:blip r:embed="rId3"/>
                      <a:srcRect/>
                      <a:stretch>
                        <a:fillRect/>
                      </a:stretch>
                    </p:blipFill>
                    <p:spPr bwMode="auto">
                      <a:xfrm>
                        <a:off x="1054100" y="4630738"/>
                        <a:ext cx="68643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538288"/>
            <a:ext cx="78994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2"/>
          <p:cNvSpPr>
            <a:spLocks noGrp="1" noChangeArrowheads="1"/>
          </p:cNvSpPr>
          <p:nvPr>
            <p:ph type="title"/>
          </p:nvPr>
        </p:nvSpPr>
        <p:spPr>
          <a:xfrm>
            <a:off x="414338" y="241300"/>
            <a:ext cx="7793037" cy="477838"/>
          </a:xfrm>
        </p:spPr>
        <p:txBody>
          <a:bodyPr/>
          <a:lstStyle/>
          <a:p>
            <a:pPr eaLnBrk="1" hangingPunct="1"/>
            <a:r>
              <a:rPr lang="en-US" altLang="zh-CN" sz="3200"/>
              <a:t>5.4.2</a:t>
            </a:r>
            <a:r>
              <a:rPr lang="en-US" altLang="zh-CN" sz="3200" b="0"/>
              <a:t> </a:t>
            </a:r>
            <a:r>
              <a:rPr lang="en-US" altLang="zh-CN" sz="3200"/>
              <a:t>4</a:t>
            </a:r>
            <a:r>
              <a:rPr lang="zh-CN" altLang="en-US" sz="3200"/>
              <a:t>位比较器</a:t>
            </a:r>
          </a:p>
        </p:txBody>
      </p:sp>
      <p:sp>
        <p:nvSpPr>
          <p:cNvPr id="70660" name="Rectangle 3"/>
          <p:cNvSpPr>
            <a:spLocks noGrp="1" noChangeArrowheads="1"/>
          </p:cNvSpPr>
          <p:nvPr>
            <p:ph type="body" idx="1"/>
          </p:nvPr>
        </p:nvSpPr>
        <p:spPr>
          <a:xfrm>
            <a:off x="374650" y="836613"/>
            <a:ext cx="8580438" cy="374650"/>
          </a:xfrm>
          <a:solidFill>
            <a:srgbClr val="FFFF00"/>
          </a:solidFill>
          <a:ln>
            <a:solidFill>
              <a:schemeClr val="tx1"/>
            </a:solidFill>
            <a:miter lim="800000"/>
            <a:headEnd/>
            <a:tailEnd/>
          </a:ln>
        </p:spPr>
        <p:txBody>
          <a:bodyPr/>
          <a:lstStyle/>
          <a:p>
            <a:pPr marL="0" indent="0" eaLnBrk="1" hangingPunct="1">
              <a:lnSpc>
                <a:spcPct val="115000"/>
              </a:lnSpc>
              <a:buFont typeface="Wingdings" panose="05000000000000000000" pitchFamily="2" charset="2"/>
              <a:buNone/>
            </a:pPr>
            <a:r>
              <a:rPr lang="zh-CN" altLang="en-US" sz="2000"/>
              <a:t>用两片</a:t>
            </a:r>
            <a:r>
              <a:rPr lang="en-US" altLang="zh-CN" sz="2000"/>
              <a:t>74HC85</a:t>
            </a:r>
            <a:r>
              <a:rPr lang="zh-CN" altLang="en-US" sz="2000"/>
              <a:t>来实现</a:t>
            </a:r>
            <a:r>
              <a:rPr lang="en-US" altLang="zh-CN" sz="2000"/>
              <a:t>8</a:t>
            </a:r>
            <a:r>
              <a:rPr lang="zh-CN" altLang="en-US" sz="2000"/>
              <a:t>位二进制数比较</a:t>
            </a:r>
            <a:r>
              <a:rPr lang="en-US" altLang="zh-CN" sz="2000"/>
              <a:t>.</a:t>
            </a:r>
            <a:endParaRPr lang="zh-CN" altLang="en-US" sz="2000"/>
          </a:p>
        </p:txBody>
      </p:sp>
      <p:sp>
        <p:nvSpPr>
          <p:cNvPr id="2" name="矩形 1"/>
          <p:cNvSpPr/>
          <p:nvPr/>
        </p:nvSpPr>
        <p:spPr>
          <a:xfrm>
            <a:off x="334963" y="1498600"/>
            <a:ext cx="1311275" cy="19827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p:cNvSpPr/>
          <p:nvPr/>
        </p:nvSpPr>
        <p:spPr>
          <a:xfrm>
            <a:off x="4475163" y="1536700"/>
            <a:ext cx="1311275" cy="1885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矩形 10"/>
          <p:cNvSpPr/>
          <p:nvPr/>
        </p:nvSpPr>
        <p:spPr>
          <a:xfrm>
            <a:off x="236538" y="3455988"/>
            <a:ext cx="1311275" cy="8048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1" fill="hold" grpId="0" nodeType="clickEffect">
                                  <p:stCondLst>
                                    <p:cond delay="0"/>
                                  </p:stCondLst>
                                  <p:childTnLst>
                                    <p:animEffect transition="out" filter="barn(inVertic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xit" presetSubtype="21" fill="hold" grpId="0" nodeType="clickEffect">
                                  <p:stCondLst>
                                    <p:cond delay="0"/>
                                  </p:stCondLst>
                                  <p:childTnLst>
                                    <p:animEffect transition="out" filter="barn(inVertical)">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34975" y="274638"/>
            <a:ext cx="7793038" cy="477837"/>
          </a:xfrm>
        </p:spPr>
        <p:txBody>
          <a:bodyPr/>
          <a:lstStyle/>
          <a:p>
            <a:pPr eaLnBrk="1" hangingPunct="1"/>
            <a:r>
              <a:rPr lang="en-US" altLang="zh-CN" sz="3200"/>
              <a:t>5.5 </a:t>
            </a:r>
            <a:r>
              <a:rPr lang="zh-CN" altLang="en-US" sz="3200"/>
              <a:t>算术运算电路</a:t>
            </a:r>
          </a:p>
        </p:txBody>
      </p:sp>
      <p:grpSp>
        <p:nvGrpSpPr>
          <p:cNvPr id="4" name="组合 3"/>
          <p:cNvGrpSpPr>
            <a:grpSpLocks/>
          </p:cNvGrpSpPr>
          <p:nvPr/>
        </p:nvGrpSpPr>
        <p:grpSpPr bwMode="auto">
          <a:xfrm>
            <a:off x="381000" y="752475"/>
            <a:ext cx="8477250" cy="2981325"/>
            <a:chOff x="381000" y="753210"/>
            <a:chExt cx="8477250" cy="2980590"/>
          </a:xfrm>
        </p:grpSpPr>
        <p:sp>
          <p:nvSpPr>
            <p:cNvPr id="3" name="矩形 2"/>
            <p:cNvSpPr/>
            <p:nvPr/>
          </p:nvSpPr>
          <p:spPr>
            <a:xfrm>
              <a:off x="381000" y="838914"/>
              <a:ext cx="8477250" cy="2894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717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02" y="1470025"/>
              <a:ext cx="47101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7" name="Rectangle 27"/>
            <p:cNvSpPr>
              <a:spLocks noChangeArrowheads="1"/>
            </p:cNvSpPr>
            <p:nvPr/>
          </p:nvSpPr>
          <p:spPr bwMode="auto">
            <a:xfrm>
              <a:off x="6148071" y="1724436"/>
              <a:ext cx="1898650" cy="112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400">
                  <a:solidFill>
                    <a:srgbClr val="0000FF"/>
                  </a:solidFill>
                </a:rPr>
                <a:t>C</a:t>
              </a:r>
              <a:r>
                <a:rPr lang="en-US" altLang="zh-CN" sz="2400" baseline="-25000">
                  <a:solidFill>
                    <a:srgbClr val="0000FF"/>
                  </a:solidFill>
                </a:rPr>
                <a:t>i+1</a:t>
              </a:r>
              <a:r>
                <a:rPr lang="en-US" altLang="zh-CN" sz="2400">
                  <a:solidFill>
                    <a:srgbClr val="0000FF"/>
                  </a:solidFill>
                </a:rPr>
                <a:t>=A</a:t>
              </a:r>
              <a:r>
                <a:rPr lang="en-US" altLang="zh-CN" sz="2400" baseline="-25000">
                  <a:solidFill>
                    <a:srgbClr val="0000FF"/>
                  </a:solidFill>
                </a:rPr>
                <a:t>i</a:t>
              </a:r>
              <a:r>
                <a:rPr lang="en-US" altLang="zh-CN" sz="2400">
                  <a:solidFill>
                    <a:srgbClr val="0000FF"/>
                  </a:solidFill>
                </a:rPr>
                <a:t> B</a:t>
              </a:r>
              <a:r>
                <a:rPr lang="en-US" altLang="zh-CN" sz="2400" baseline="-25000">
                  <a:solidFill>
                    <a:srgbClr val="0000FF"/>
                  </a:solidFill>
                </a:rPr>
                <a:t>i</a:t>
              </a:r>
            </a:p>
            <a:p>
              <a:pPr eaLnBrk="1" hangingPunct="1">
                <a:lnSpc>
                  <a:spcPct val="150000"/>
                </a:lnSpc>
                <a:spcBef>
                  <a:spcPct val="0"/>
                </a:spcBef>
                <a:buClrTx/>
                <a:buSzTx/>
                <a:buFontTx/>
                <a:buNone/>
              </a:pPr>
              <a:r>
                <a:rPr lang="en-US" altLang="zh-CN" sz="2400">
                  <a:solidFill>
                    <a:srgbClr val="0000FF"/>
                  </a:solidFill>
                </a:rPr>
                <a:t>S</a:t>
              </a:r>
              <a:r>
                <a:rPr lang="en-US" altLang="zh-CN" sz="2400" baseline="-25000">
                  <a:solidFill>
                    <a:srgbClr val="0000FF"/>
                  </a:solidFill>
                </a:rPr>
                <a:t>i</a:t>
              </a:r>
              <a:r>
                <a:rPr lang="en-US" altLang="zh-CN" sz="2400">
                  <a:solidFill>
                    <a:srgbClr val="0000FF"/>
                  </a:solidFill>
                </a:rPr>
                <a:t> =A</a:t>
              </a:r>
              <a:r>
                <a:rPr lang="en-US" altLang="zh-CN" sz="2400" baseline="-25000">
                  <a:solidFill>
                    <a:srgbClr val="0000FF"/>
                  </a:solidFill>
                </a:rPr>
                <a:t>i</a:t>
              </a:r>
              <a:r>
                <a:rPr lang="en-US" altLang="zh-CN" sz="2400">
                  <a:solidFill>
                    <a:srgbClr val="0000FF"/>
                  </a:solidFill>
                </a:rPr>
                <a:t>⊕B</a:t>
              </a:r>
              <a:r>
                <a:rPr lang="en-US" altLang="zh-CN" sz="2400" baseline="-25000">
                  <a:solidFill>
                    <a:srgbClr val="0000FF"/>
                  </a:solidFill>
                </a:rPr>
                <a:t>i</a:t>
              </a:r>
            </a:p>
          </p:txBody>
        </p:sp>
        <p:sp>
          <p:nvSpPr>
            <p:cNvPr id="71708" name="Rectangle 27"/>
            <p:cNvSpPr>
              <a:spLocks noChangeArrowheads="1"/>
            </p:cNvSpPr>
            <p:nvPr/>
          </p:nvSpPr>
          <p:spPr bwMode="auto">
            <a:xfrm>
              <a:off x="426083" y="753210"/>
              <a:ext cx="2271713"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000" baseline="-25000"/>
                <a:t>1. </a:t>
              </a:r>
              <a:r>
                <a:rPr lang="zh-CN" altLang="en-US" sz="4000" baseline="-25000"/>
                <a:t>半加器</a:t>
              </a:r>
              <a:endParaRPr lang="en-US" altLang="zh-CN" sz="4000" baseline="-25000"/>
            </a:p>
          </p:txBody>
        </p:sp>
      </p:grpSp>
      <p:grpSp>
        <p:nvGrpSpPr>
          <p:cNvPr id="5" name="组合 4"/>
          <p:cNvGrpSpPr>
            <a:grpSpLocks/>
          </p:cNvGrpSpPr>
          <p:nvPr/>
        </p:nvGrpSpPr>
        <p:grpSpPr bwMode="auto">
          <a:xfrm>
            <a:off x="381000" y="3838575"/>
            <a:ext cx="8477250" cy="2979738"/>
            <a:chOff x="381000" y="3837998"/>
            <a:chExt cx="8477250" cy="2980590"/>
          </a:xfrm>
        </p:grpSpPr>
        <p:grpSp>
          <p:nvGrpSpPr>
            <p:cNvPr id="71685" name="Group 171"/>
            <p:cNvGrpSpPr>
              <a:grpSpLocks/>
            </p:cNvGrpSpPr>
            <p:nvPr/>
          </p:nvGrpSpPr>
          <p:grpSpPr bwMode="auto">
            <a:xfrm>
              <a:off x="711834" y="4785200"/>
              <a:ext cx="3841749" cy="1820862"/>
              <a:chOff x="3152" y="2772"/>
              <a:chExt cx="2420" cy="1147"/>
            </a:xfrm>
          </p:grpSpPr>
          <p:sp>
            <p:nvSpPr>
              <p:cNvPr id="71690" name="Rectangle 153"/>
              <p:cNvSpPr>
                <a:spLocks noChangeArrowheads="1"/>
              </p:cNvSpPr>
              <p:nvPr/>
            </p:nvSpPr>
            <p:spPr bwMode="auto">
              <a:xfrm>
                <a:off x="3920" y="2779"/>
                <a:ext cx="749" cy="826"/>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b="0"/>
              </a:p>
            </p:txBody>
          </p:sp>
          <p:sp>
            <p:nvSpPr>
              <p:cNvPr id="71691" name="Line 154"/>
              <p:cNvSpPr>
                <a:spLocks noChangeShapeType="1"/>
              </p:cNvSpPr>
              <p:nvPr/>
            </p:nvSpPr>
            <p:spPr bwMode="auto">
              <a:xfrm>
                <a:off x="3469" y="294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2" name="Line 155"/>
              <p:cNvSpPr>
                <a:spLocks noChangeShapeType="1"/>
              </p:cNvSpPr>
              <p:nvPr/>
            </p:nvSpPr>
            <p:spPr bwMode="auto">
              <a:xfrm>
                <a:off x="3461" y="3203"/>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3" name="Line 156"/>
              <p:cNvSpPr>
                <a:spLocks noChangeShapeType="1"/>
              </p:cNvSpPr>
              <p:nvPr/>
            </p:nvSpPr>
            <p:spPr bwMode="auto">
              <a:xfrm>
                <a:off x="3481" y="3464"/>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4" name="Line 157"/>
              <p:cNvSpPr>
                <a:spLocks noChangeShapeType="1"/>
              </p:cNvSpPr>
              <p:nvPr/>
            </p:nvSpPr>
            <p:spPr bwMode="auto">
              <a:xfrm>
                <a:off x="4670" y="348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5" name="Line 158"/>
              <p:cNvSpPr>
                <a:spLocks noChangeShapeType="1"/>
              </p:cNvSpPr>
              <p:nvPr/>
            </p:nvSpPr>
            <p:spPr bwMode="auto">
              <a:xfrm>
                <a:off x="4682" y="2983"/>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6" name="Text Box 159"/>
              <p:cNvSpPr txBox="1">
                <a:spLocks noChangeArrowheads="1"/>
              </p:cNvSpPr>
              <p:nvPr/>
            </p:nvSpPr>
            <p:spPr bwMode="auto">
              <a:xfrm>
                <a:off x="3795" y="3326"/>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C</a:t>
                </a:r>
                <a:r>
                  <a:rPr lang="en-US" altLang="zh-CN" sz="2400" baseline="-25000"/>
                  <a:t>I</a:t>
                </a:r>
              </a:p>
            </p:txBody>
          </p:sp>
          <p:sp>
            <p:nvSpPr>
              <p:cNvPr id="71697" name="Text Box 160"/>
              <p:cNvSpPr txBox="1">
                <a:spLocks noChangeArrowheads="1"/>
              </p:cNvSpPr>
              <p:nvPr/>
            </p:nvSpPr>
            <p:spPr bwMode="auto">
              <a:xfrm>
                <a:off x="4324" y="3337"/>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C</a:t>
                </a:r>
                <a:r>
                  <a:rPr lang="en-US" altLang="zh-CN" sz="2400" baseline="-25000"/>
                  <a:t>O</a:t>
                </a:r>
              </a:p>
            </p:txBody>
          </p:sp>
          <p:sp>
            <p:nvSpPr>
              <p:cNvPr id="71698" name="Text Box 161"/>
              <p:cNvSpPr txBox="1">
                <a:spLocks noChangeArrowheads="1"/>
              </p:cNvSpPr>
              <p:nvPr/>
            </p:nvSpPr>
            <p:spPr bwMode="auto">
              <a:xfrm>
                <a:off x="3160" y="2800"/>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A</a:t>
                </a:r>
                <a:r>
                  <a:rPr lang="en-US" altLang="zh-CN" sz="2400" baseline="-25000"/>
                  <a:t>i</a:t>
                </a:r>
              </a:p>
            </p:txBody>
          </p:sp>
          <p:sp>
            <p:nvSpPr>
              <p:cNvPr id="71699" name="Text Box 162"/>
              <p:cNvSpPr txBox="1">
                <a:spLocks noChangeArrowheads="1"/>
              </p:cNvSpPr>
              <p:nvPr/>
            </p:nvSpPr>
            <p:spPr bwMode="auto">
              <a:xfrm>
                <a:off x="3152" y="3052"/>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B</a:t>
                </a:r>
                <a:r>
                  <a:rPr lang="en-US" altLang="zh-CN" sz="2400" baseline="-25000"/>
                  <a:t>i</a:t>
                </a:r>
              </a:p>
            </p:txBody>
          </p:sp>
          <p:sp>
            <p:nvSpPr>
              <p:cNvPr id="71700" name="Text Box 163"/>
              <p:cNvSpPr txBox="1">
                <a:spLocks noChangeArrowheads="1"/>
              </p:cNvSpPr>
              <p:nvPr/>
            </p:nvSpPr>
            <p:spPr bwMode="auto">
              <a:xfrm>
                <a:off x="3164" y="3347"/>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C</a:t>
                </a:r>
                <a:r>
                  <a:rPr lang="en-US" altLang="zh-CN" sz="2400" baseline="-25000"/>
                  <a:t>i</a:t>
                </a:r>
              </a:p>
            </p:txBody>
          </p:sp>
          <p:sp>
            <p:nvSpPr>
              <p:cNvPr id="71701" name="Text Box 164"/>
              <p:cNvSpPr txBox="1">
                <a:spLocks noChangeArrowheads="1"/>
              </p:cNvSpPr>
              <p:nvPr/>
            </p:nvSpPr>
            <p:spPr bwMode="auto">
              <a:xfrm>
                <a:off x="4959" y="2772"/>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S</a:t>
                </a:r>
                <a:r>
                  <a:rPr lang="en-US" altLang="zh-CN" sz="2400" baseline="-25000"/>
                  <a:t>i</a:t>
                </a:r>
              </a:p>
            </p:txBody>
          </p:sp>
          <p:sp>
            <p:nvSpPr>
              <p:cNvPr id="71702" name="Text Box 165"/>
              <p:cNvSpPr txBox="1">
                <a:spLocks noChangeArrowheads="1"/>
              </p:cNvSpPr>
              <p:nvPr/>
            </p:nvSpPr>
            <p:spPr bwMode="auto">
              <a:xfrm>
                <a:off x="5102" y="3374"/>
                <a:ext cx="4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C</a:t>
                </a:r>
                <a:r>
                  <a:rPr lang="en-US" altLang="zh-CN" sz="2400" baseline="-25000"/>
                  <a:t>i+1</a:t>
                </a:r>
              </a:p>
            </p:txBody>
          </p:sp>
          <p:sp>
            <p:nvSpPr>
              <p:cNvPr id="71703" name="Text Box 166"/>
              <p:cNvSpPr txBox="1">
                <a:spLocks noChangeArrowheads="1"/>
              </p:cNvSpPr>
              <p:nvPr/>
            </p:nvSpPr>
            <p:spPr bwMode="auto">
              <a:xfrm>
                <a:off x="4286" y="2818"/>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t>∑</a:t>
                </a:r>
              </a:p>
            </p:txBody>
          </p:sp>
          <p:sp>
            <p:nvSpPr>
              <p:cNvPr id="71704" name="Rectangle 4"/>
              <p:cNvSpPr>
                <a:spLocks noChangeArrowheads="1"/>
              </p:cNvSpPr>
              <p:nvPr/>
            </p:nvSpPr>
            <p:spPr bwMode="auto">
              <a:xfrm>
                <a:off x="3352" y="3669"/>
                <a:ext cx="15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t>全加器的逻辑符号图</a:t>
                </a:r>
              </a:p>
            </p:txBody>
          </p:sp>
        </p:grpSp>
        <p:sp>
          <p:nvSpPr>
            <p:cNvPr id="71686" name="Text Box 5"/>
            <p:cNvSpPr txBox="1">
              <a:spLocks noChangeArrowheads="1"/>
            </p:cNvSpPr>
            <p:nvPr/>
          </p:nvSpPr>
          <p:spPr bwMode="auto">
            <a:xfrm>
              <a:off x="4619625" y="4986089"/>
              <a:ext cx="4117975" cy="46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solidFill>
                    <a:srgbClr val="0000FF"/>
                  </a:solidFill>
                  <a:latin typeface="Arial" panose="020B0604020202020204" pitchFamily="34" charset="0"/>
                  <a:cs typeface="Arial" panose="020B0604020202020204" pitchFamily="34" charset="0"/>
                </a:rPr>
                <a:t>C</a:t>
              </a:r>
              <a:r>
                <a:rPr kumimoji="1" lang="en-US" altLang="zh-CN" sz="2400" baseline="-30000">
                  <a:solidFill>
                    <a:srgbClr val="0000FF"/>
                  </a:solidFill>
                  <a:latin typeface="Arial" panose="020B0604020202020204" pitchFamily="34" charset="0"/>
                  <a:cs typeface="Arial" panose="020B0604020202020204" pitchFamily="34" charset="0"/>
                </a:rPr>
                <a:t>i+1 </a:t>
              </a:r>
              <a:r>
                <a:rPr kumimoji="1" lang="zh-CN" altLang="en-US" sz="2400">
                  <a:solidFill>
                    <a:srgbClr val="0000FF"/>
                  </a:solidFill>
                  <a:latin typeface="Arial" panose="020B0604020202020204" pitchFamily="34" charset="0"/>
                  <a:cs typeface="Arial" panose="020B0604020202020204" pitchFamily="34" charset="0"/>
                </a:rPr>
                <a:t>＝ </a:t>
              </a:r>
              <a:r>
                <a:rPr kumimoji="1" lang="en-US" altLang="zh-CN" sz="2400">
                  <a:solidFill>
                    <a:srgbClr val="0000FF"/>
                  </a:solidFill>
                  <a:latin typeface="Arial" panose="020B0604020202020204" pitchFamily="34" charset="0"/>
                  <a:cs typeface="Arial" panose="020B0604020202020204" pitchFamily="34" charset="0"/>
                </a:rPr>
                <a:t>(A</a:t>
              </a:r>
              <a:r>
                <a:rPr kumimoji="1" lang="en-US" altLang="zh-CN" sz="2400" baseline="-30000">
                  <a:solidFill>
                    <a:srgbClr val="0000FF"/>
                  </a:solidFill>
                  <a:latin typeface="Arial" panose="020B0604020202020204" pitchFamily="34" charset="0"/>
                  <a:cs typeface="Arial" panose="020B0604020202020204" pitchFamily="34" charset="0"/>
                </a:rPr>
                <a:t>i  </a:t>
              </a:r>
              <a:r>
                <a:rPr kumimoji="1" lang="en-US" altLang="zh-CN" sz="2400">
                  <a:solidFill>
                    <a:srgbClr val="0000FF"/>
                  </a:solidFill>
                  <a:latin typeface="Arial" panose="020B0604020202020204" pitchFamily="34" charset="0"/>
                  <a:cs typeface="Arial" panose="020B0604020202020204" pitchFamily="34" charset="0"/>
                </a:rPr>
                <a:t>⊕</a:t>
              </a:r>
              <a:r>
                <a:rPr kumimoji="1" lang="en-US" altLang="zh-CN" sz="2400" baseline="-30000">
                  <a:solidFill>
                    <a:srgbClr val="0000FF"/>
                  </a:solidFill>
                  <a:latin typeface="Arial" panose="020B0604020202020204" pitchFamily="34" charset="0"/>
                  <a:cs typeface="Arial" panose="020B0604020202020204" pitchFamily="34" charset="0"/>
                </a:rPr>
                <a:t>  </a:t>
              </a:r>
              <a:r>
                <a:rPr kumimoji="1" lang="en-US" altLang="zh-CN" sz="2400">
                  <a:solidFill>
                    <a:srgbClr val="0000FF"/>
                  </a:solidFill>
                  <a:latin typeface="Arial" panose="020B0604020202020204" pitchFamily="34" charset="0"/>
                  <a:cs typeface="Arial" panose="020B0604020202020204" pitchFamily="34" charset="0"/>
                </a:rPr>
                <a:t>B</a:t>
              </a:r>
              <a:r>
                <a:rPr kumimoji="1" lang="en-US" altLang="zh-CN" sz="2400" baseline="-30000">
                  <a:solidFill>
                    <a:srgbClr val="0000FF"/>
                  </a:solidFill>
                  <a:latin typeface="Arial" panose="020B0604020202020204" pitchFamily="34" charset="0"/>
                  <a:cs typeface="Arial" panose="020B0604020202020204" pitchFamily="34" charset="0"/>
                </a:rPr>
                <a:t>i</a:t>
              </a:r>
              <a:r>
                <a:rPr kumimoji="1" lang="en-US" altLang="zh-CN" sz="2400">
                  <a:solidFill>
                    <a:srgbClr val="0000FF"/>
                  </a:solidFill>
                  <a:latin typeface="Arial" panose="020B0604020202020204" pitchFamily="34" charset="0"/>
                  <a:cs typeface="Arial" panose="020B0604020202020204" pitchFamily="34" charset="0"/>
                </a:rPr>
                <a:t>)</a:t>
              </a:r>
              <a:r>
                <a:rPr kumimoji="1" lang="en-US" altLang="zh-CN" sz="2400" baseline="-30000">
                  <a:solidFill>
                    <a:srgbClr val="0000FF"/>
                  </a:solidFill>
                  <a:latin typeface="Arial" panose="020B0604020202020204" pitchFamily="34" charset="0"/>
                  <a:cs typeface="Arial" panose="020B0604020202020204" pitchFamily="34" charset="0"/>
                </a:rPr>
                <a:t> </a:t>
              </a:r>
              <a:r>
                <a:rPr kumimoji="1" lang="en-US" altLang="zh-CN" sz="2400">
                  <a:solidFill>
                    <a:srgbClr val="0000FF"/>
                  </a:solidFill>
                  <a:latin typeface="Arial" panose="020B0604020202020204" pitchFamily="34" charset="0"/>
                  <a:cs typeface="Arial" panose="020B0604020202020204" pitchFamily="34" charset="0"/>
                </a:rPr>
                <a:t>C</a:t>
              </a:r>
              <a:r>
                <a:rPr kumimoji="1" lang="en-US" altLang="zh-CN" sz="2400" baseline="-30000">
                  <a:solidFill>
                    <a:srgbClr val="0000FF"/>
                  </a:solidFill>
                  <a:latin typeface="Arial" panose="020B0604020202020204" pitchFamily="34" charset="0"/>
                  <a:cs typeface="Arial" panose="020B0604020202020204" pitchFamily="34" charset="0"/>
                </a:rPr>
                <a:t>i </a:t>
              </a:r>
              <a:r>
                <a:rPr kumimoji="1" lang="zh-CN" altLang="en-US" sz="2400">
                  <a:solidFill>
                    <a:srgbClr val="0000FF"/>
                  </a:solidFill>
                  <a:latin typeface="Arial" panose="020B0604020202020204" pitchFamily="34" charset="0"/>
                  <a:cs typeface="Arial" panose="020B0604020202020204" pitchFamily="34" charset="0"/>
                </a:rPr>
                <a:t>＋</a:t>
              </a:r>
              <a:r>
                <a:rPr kumimoji="1" lang="en-US" altLang="zh-CN" sz="2400">
                  <a:solidFill>
                    <a:srgbClr val="0000FF"/>
                  </a:solidFill>
                  <a:latin typeface="Arial" panose="020B0604020202020204" pitchFamily="34" charset="0"/>
                  <a:cs typeface="Arial" panose="020B0604020202020204" pitchFamily="34" charset="0"/>
                </a:rPr>
                <a:t>A</a:t>
              </a:r>
              <a:r>
                <a:rPr kumimoji="1" lang="en-US" altLang="zh-CN" sz="2400" baseline="-30000">
                  <a:solidFill>
                    <a:srgbClr val="0000FF"/>
                  </a:solidFill>
                  <a:latin typeface="Arial" panose="020B0604020202020204" pitchFamily="34" charset="0"/>
                  <a:cs typeface="Arial" panose="020B0604020202020204" pitchFamily="34" charset="0"/>
                </a:rPr>
                <a:t>i</a:t>
              </a:r>
              <a:r>
                <a:rPr kumimoji="1" lang="en-US" altLang="zh-CN" sz="2400">
                  <a:solidFill>
                    <a:srgbClr val="0000FF"/>
                  </a:solidFill>
                  <a:latin typeface="Arial" panose="020B0604020202020204" pitchFamily="34" charset="0"/>
                  <a:cs typeface="Arial" panose="020B0604020202020204" pitchFamily="34" charset="0"/>
                </a:rPr>
                <a:t>B</a:t>
              </a:r>
              <a:r>
                <a:rPr kumimoji="1" lang="en-US" altLang="zh-CN" sz="2400" baseline="-30000">
                  <a:solidFill>
                    <a:srgbClr val="0000FF"/>
                  </a:solidFill>
                  <a:latin typeface="Arial" panose="020B0604020202020204" pitchFamily="34" charset="0"/>
                  <a:cs typeface="Arial" panose="020B0604020202020204" pitchFamily="34" charset="0"/>
                </a:rPr>
                <a:t>i</a:t>
              </a:r>
            </a:p>
          </p:txBody>
        </p:sp>
        <p:sp>
          <p:nvSpPr>
            <p:cNvPr id="71687" name="Text Box 5"/>
            <p:cNvSpPr txBox="1">
              <a:spLocks noChangeArrowheads="1"/>
            </p:cNvSpPr>
            <p:nvPr/>
          </p:nvSpPr>
          <p:spPr bwMode="auto">
            <a:xfrm>
              <a:off x="4654551" y="5641914"/>
              <a:ext cx="3473450" cy="46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solidFill>
                    <a:srgbClr val="0000FF"/>
                  </a:solidFill>
                  <a:latin typeface="Arial" panose="020B0604020202020204" pitchFamily="34" charset="0"/>
                  <a:cs typeface="Arial" panose="020B0604020202020204" pitchFamily="34" charset="0"/>
                </a:rPr>
                <a:t>S</a:t>
              </a:r>
              <a:r>
                <a:rPr kumimoji="1" lang="en-US" altLang="zh-CN" sz="2400" baseline="-30000">
                  <a:solidFill>
                    <a:srgbClr val="0000FF"/>
                  </a:solidFill>
                  <a:latin typeface="Arial" panose="020B0604020202020204" pitchFamily="34" charset="0"/>
                  <a:cs typeface="Arial" panose="020B0604020202020204" pitchFamily="34" charset="0"/>
                </a:rPr>
                <a:t>i </a:t>
              </a:r>
              <a:r>
                <a:rPr kumimoji="1" lang="en-US" altLang="zh-CN" sz="2400">
                  <a:solidFill>
                    <a:srgbClr val="0000FF"/>
                  </a:solidFill>
                  <a:latin typeface="Arial" panose="020B0604020202020204" pitchFamily="34" charset="0"/>
                  <a:cs typeface="Arial" panose="020B0604020202020204" pitchFamily="34" charset="0"/>
                </a:rPr>
                <a:t> = (A</a:t>
              </a:r>
              <a:r>
                <a:rPr kumimoji="1" lang="en-US" altLang="zh-CN" sz="2400" baseline="-30000">
                  <a:solidFill>
                    <a:srgbClr val="0000FF"/>
                  </a:solidFill>
                  <a:latin typeface="Arial" panose="020B0604020202020204" pitchFamily="34" charset="0"/>
                  <a:cs typeface="Arial" panose="020B0604020202020204" pitchFamily="34" charset="0"/>
                </a:rPr>
                <a:t>i  </a:t>
              </a:r>
              <a:r>
                <a:rPr kumimoji="1" lang="en-US" altLang="zh-CN" sz="2400">
                  <a:solidFill>
                    <a:srgbClr val="0000FF"/>
                  </a:solidFill>
                  <a:latin typeface="Arial" panose="020B0604020202020204" pitchFamily="34" charset="0"/>
                  <a:cs typeface="Arial" panose="020B0604020202020204" pitchFamily="34" charset="0"/>
                </a:rPr>
                <a:t>⊕</a:t>
              </a:r>
              <a:r>
                <a:rPr kumimoji="1" lang="en-US" altLang="zh-CN" sz="2400" baseline="-30000">
                  <a:solidFill>
                    <a:srgbClr val="0000FF"/>
                  </a:solidFill>
                  <a:latin typeface="Arial" panose="020B0604020202020204" pitchFamily="34" charset="0"/>
                  <a:cs typeface="Arial" panose="020B0604020202020204" pitchFamily="34" charset="0"/>
                </a:rPr>
                <a:t>  </a:t>
              </a:r>
              <a:r>
                <a:rPr kumimoji="1" lang="en-US" altLang="zh-CN" sz="2400">
                  <a:solidFill>
                    <a:srgbClr val="0000FF"/>
                  </a:solidFill>
                  <a:latin typeface="Arial" panose="020B0604020202020204" pitchFamily="34" charset="0"/>
                  <a:cs typeface="Arial" panose="020B0604020202020204" pitchFamily="34" charset="0"/>
                </a:rPr>
                <a:t>B</a:t>
              </a:r>
              <a:r>
                <a:rPr kumimoji="1" lang="en-US" altLang="zh-CN" sz="2400" baseline="-30000">
                  <a:solidFill>
                    <a:srgbClr val="0000FF"/>
                  </a:solidFill>
                  <a:latin typeface="Arial" panose="020B0604020202020204" pitchFamily="34" charset="0"/>
                  <a:cs typeface="Arial" panose="020B0604020202020204" pitchFamily="34" charset="0"/>
                </a:rPr>
                <a:t>i</a:t>
              </a:r>
              <a:r>
                <a:rPr kumimoji="1" lang="en-US" altLang="zh-CN" sz="2400">
                  <a:solidFill>
                    <a:srgbClr val="0000FF"/>
                  </a:solidFill>
                  <a:latin typeface="Arial" panose="020B0604020202020204" pitchFamily="34" charset="0"/>
                  <a:cs typeface="Arial" panose="020B0604020202020204" pitchFamily="34" charset="0"/>
                </a:rPr>
                <a:t>) ⊕</a:t>
              </a:r>
              <a:r>
                <a:rPr kumimoji="1" lang="en-US" altLang="zh-CN" sz="2400" baseline="-30000">
                  <a:solidFill>
                    <a:srgbClr val="0000FF"/>
                  </a:solidFill>
                  <a:latin typeface="Arial" panose="020B0604020202020204" pitchFamily="34" charset="0"/>
                  <a:cs typeface="Arial" panose="020B0604020202020204" pitchFamily="34" charset="0"/>
                </a:rPr>
                <a:t> </a:t>
              </a:r>
              <a:r>
                <a:rPr kumimoji="1" lang="en-US" altLang="zh-CN" sz="2400">
                  <a:solidFill>
                    <a:srgbClr val="0000FF"/>
                  </a:solidFill>
                  <a:latin typeface="Arial" panose="020B0604020202020204" pitchFamily="34" charset="0"/>
                  <a:cs typeface="Arial" panose="020B0604020202020204" pitchFamily="34" charset="0"/>
                </a:rPr>
                <a:t>C</a:t>
              </a:r>
              <a:r>
                <a:rPr kumimoji="1" lang="en-US" altLang="zh-CN" sz="2400" baseline="-30000">
                  <a:solidFill>
                    <a:srgbClr val="0000FF"/>
                  </a:solidFill>
                  <a:latin typeface="Arial" panose="020B0604020202020204" pitchFamily="34" charset="0"/>
                  <a:cs typeface="Arial" panose="020B0604020202020204" pitchFamily="34" charset="0"/>
                </a:rPr>
                <a:t>i </a:t>
              </a:r>
            </a:p>
          </p:txBody>
        </p:sp>
        <p:sp>
          <p:nvSpPr>
            <p:cNvPr id="29" name="矩形 28"/>
            <p:cNvSpPr/>
            <p:nvPr/>
          </p:nvSpPr>
          <p:spPr>
            <a:xfrm>
              <a:off x="381000" y="3923748"/>
              <a:ext cx="8477250" cy="289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1689" name="Rectangle 27"/>
            <p:cNvSpPr>
              <a:spLocks noChangeArrowheads="1"/>
            </p:cNvSpPr>
            <p:nvPr/>
          </p:nvSpPr>
          <p:spPr bwMode="auto">
            <a:xfrm>
              <a:off x="426083" y="3837998"/>
              <a:ext cx="2271713"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000" baseline="-25000"/>
                <a:t>2. </a:t>
              </a:r>
              <a:r>
                <a:rPr lang="zh-CN" altLang="en-US" sz="4000" baseline="-25000"/>
                <a:t>全加器</a:t>
              </a:r>
              <a:endParaRPr lang="en-US" altLang="zh-CN" sz="4000" baseline="-25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34975" y="274638"/>
            <a:ext cx="7793038" cy="477837"/>
          </a:xfrm>
        </p:spPr>
        <p:txBody>
          <a:bodyPr/>
          <a:lstStyle/>
          <a:p>
            <a:pPr eaLnBrk="1" hangingPunct="1"/>
            <a:r>
              <a:rPr lang="en-US" altLang="zh-CN" sz="3200"/>
              <a:t>5.5 </a:t>
            </a:r>
            <a:r>
              <a:rPr lang="zh-CN" altLang="en-US" sz="3200"/>
              <a:t>算术运算电路</a:t>
            </a:r>
          </a:p>
        </p:txBody>
      </p:sp>
      <p:pic>
        <p:nvPicPr>
          <p:cNvPr id="3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747838"/>
            <a:ext cx="8188325" cy="23034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4294188"/>
            <a:ext cx="8208962" cy="2465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9" name="Rectangle 27"/>
          <p:cNvSpPr>
            <a:spLocks noChangeArrowheads="1"/>
          </p:cNvSpPr>
          <p:nvPr/>
        </p:nvSpPr>
        <p:spPr bwMode="auto">
          <a:xfrm>
            <a:off x="515938" y="981075"/>
            <a:ext cx="22717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aseline="-25000"/>
              <a:t>全加器电路</a:t>
            </a:r>
            <a:endParaRPr lang="en-US" altLang="zh-CN" sz="4000" baseline="-25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198438" y="836613"/>
            <a:ext cx="8775700" cy="3252787"/>
          </a:xfrm>
        </p:spPr>
        <p:txBody>
          <a:bodyPr/>
          <a:lstStyle/>
          <a:p>
            <a:pPr marL="361950" indent="-361950" eaLnBrk="1" hangingPunct="1">
              <a:lnSpc>
                <a:spcPct val="105000"/>
              </a:lnSpc>
              <a:defRPr/>
            </a:pPr>
            <a:r>
              <a:rPr lang="zh-CN" altLang="en-US" sz="2400" dirty="0"/>
              <a:t>实现多位二进制数加法运算的电路称为</a:t>
            </a:r>
            <a:r>
              <a:rPr lang="zh-CN" altLang="en-US" sz="2400" dirty="0">
                <a:solidFill>
                  <a:srgbClr val="0000FF"/>
                </a:solidFill>
              </a:rPr>
              <a:t>二进制加法器。</a:t>
            </a:r>
            <a:endParaRPr lang="en-US" altLang="zh-CN" sz="2400" dirty="0">
              <a:solidFill>
                <a:srgbClr val="0000FF"/>
              </a:solidFill>
            </a:endParaRPr>
          </a:p>
          <a:p>
            <a:pPr marL="361950" indent="-361950" eaLnBrk="1" hangingPunct="1">
              <a:lnSpc>
                <a:spcPct val="105000"/>
              </a:lnSpc>
              <a:defRPr/>
            </a:pPr>
            <a:r>
              <a:rPr lang="zh-CN" altLang="en-US" sz="2400" dirty="0"/>
              <a:t>按相加过程中进位方法的不同，可将二进制加法器分为：</a:t>
            </a:r>
            <a:endParaRPr lang="en-US" altLang="zh-CN" sz="2400" dirty="0"/>
          </a:p>
          <a:p>
            <a:pPr marL="762000" lvl="1" indent="-361950" eaLnBrk="1" hangingPunct="1">
              <a:lnSpc>
                <a:spcPct val="105000"/>
              </a:lnSpc>
              <a:defRPr/>
            </a:pPr>
            <a:r>
              <a:rPr lang="zh-CN" altLang="en-US" sz="2000" dirty="0"/>
              <a:t>串行</a:t>
            </a:r>
            <a:r>
              <a:rPr lang="en-US" altLang="zh-CN" sz="2000" dirty="0"/>
              <a:t>(</a:t>
            </a:r>
            <a:r>
              <a:rPr lang="zh-CN" altLang="en-US" sz="2000" dirty="0"/>
              <a:t>行波</a:t>
            </a:r>
            <a:r>
              <a:rPr lang="en-US" altLang="zh-CN" sz="2000" dirty="0"/>
              <a:t>)</a:t>
            </a:r>
            <a:r>
              <a:rPr lang="zh-CN" altLang="en-US" sz="2000" dirty="0"/>
              <a:t>进位加法</a:t>
            </a:r>
            <a:endParaRPr lang="en-US" altLang="zh-CN" sz="2000" dirty="0"/>
          </a:p>
          <a:p>
            <a:pPr marL="762000" lvl="1" indent="-361950" eaLnBrk="1" hangingPunct="1">
              <a:lnSpc>
                <a:spcPct val="105000"/>
              </a:lnSpc>
              <a:defRPr/>
            </a:pPr>
            <a:r>
              <a:rPr lang="zh-CN" altLang="en-US" sz="2000" dirty="0"/>
              <a:t>并行</a:t>
            </a:r>
            <a:r>
              <a:rPr lang="en-US" altLang="zh-CN" sz="2000" dirty="0"/>
              <a:t>(</a:t>
            </a:r>
            <a:r>
              <a:rPr lang="zh-CN" altLang="en-US" sz="2000" dirty="0"/>
              <a:t>先行</a:t>
            </a:r>
            <a:r>
              <a:rPr lang="en-US" altLang="zh-CN" sz="2000" dirty="0"/>
              <a:t>)</a:t>
            </a:r>
            <a:r>
              <a:rPr lang="zh-CN" altLang="en-US" sz="2000" dirty="0"/>
              <a:t>进位加法器。</a:t>
            </a:r>
          </a:p>
          <a:p>
            <a:pPr marL="0" indent="0" eaLnBrk="1" hangingPunct="1">
              <a:lnSpc>
                <a:spcPct val="105000"/>
              </a:lnSpc>
              <a:buFont typeface="Wingdings" panose="05000000000000000000" pitchFamily="2" charset="2"/>
              <a:buNone/>
              <a:defRPr/>
            </a:pPr>
            <a:r>
              <a:rPr lang="en-US" altLang="zh-CN" sz="2400" dirty="0"/>
              <a:t>1. </a:t>
            </a:r>
            <a:r>
              <a:rPr lang="zh-CN" altLang="en-US" sz="2400" dirty="0"/>
              <a:t>串行进位加法器</a:t>
            </a:r>
          </a:p>
          <a:p>
            <a:pPr marL="361950" indent="-361950" eaLnBrk="1" hangingPunct="1">
              <a:lnSpc>
                <a:spcPct val="105000"/>
              </a:lnSpc>
              <a:defRPr/>
            </a:pPr>
            <a:r>
              <a:rPr lang="zh-CN" altLang="en-US" sz="2000" dirty="0"/>
              <a:t>串行进位加法器可完全由全加器构成，最低位的进位输入置为</a:t>
            </a:r>
            <a:r>
              <a:rPr lang="en-US" altLang="zh-CN" sz="2000" dirty="0"/>
              <a:t>0</a:t>
            </a:r>
          </a:p>
          <a:p>
            <a:pPr marL="361950" indent="-361950" eaLnBrk="1" hangingPunct="1">
              <a:lnSpc>
                <a:spcPct val="105000"/>
              </a:lnSpc>
              <a:defRPr/>
            </a:pPr>
            <a:r>
              <a:rPr lang="zh-CN" altLang="en-US" sz="2000" dirty="0"/>
              <a:t>低位全加器运算产生的进位输出作为高位全加器的进位输入</a:t>
            </a:r>
            <a:endParaRPr lang="en-US" altLang="zh-CN" sz="2000" dirty="0"/>
          </a:p>
          <a:p>
            <a:pPr marL="361950" indent="-361950" eaLnBrk="1" hangingPunct="1">
              <a:lnSpc>
                <a:spcPct val="105000"/>
              </a:lnSpc>
              <a:defRPr/>
            </a:pPr>
            <a:r>
              <a:rPr lang="zh-CN" altLang="en-US" sz="2000" dirty="0">
                <a:solidFill>
                  <a:srgbClr val="0000FF"/>
                </a:solidFill>
              </a:rPr>
              <a:t>进位信号是从低位向高位逐位向前推进的</a:t>
            </a:r>
            <a:r>
              <a:rPr lang="zh-CN" altLang="en-US" sz="2000" dirty="0"/>
              <a:t>。</a:t>
            </a:r>
            <a:endParaRPr lang="en-US" altLang="zh-CN" sz="2000" dirty="0"/>
          </a:p>
        </p:txBody>
      </p:sp>
      <p:pic>
        <p:nvPicPr>
          <p:cNvPr id="696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4198938"/>
            <a:ext cx="8823325"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5"/>
          <p:cNvSpPr>
            <a:spLocks noChangeArrowheads="1"/>
          </p:cNvSpPr>
          <p:nvPr/>
        </p:nvSpPr>
        <p:spPr bwMode="auto">
          <a:xfrm>
            <a:off x="4733925" y="6394450"/>
            <a:ext cx="31210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tabLst>
                <a:tab pos="708025" algn="l"/>
              </a:tabLst>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708025" algn="l"/>
              </a:tabLst>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708025" algn="l"/>
              </a:tabLst>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708025" algn="l"/>
              </a:tabLst>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708025" algn="l"/>
              </a:tabLst>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708025" algn="l"/>
              </a:tabLst>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708025" algn="l"/>
              </a:tabLst>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708025" algn="l"/>
              </a:tabLst>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708025" algn="l"/>
              </a:tabLst>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800"/>
              <a:t>4</a:t>
            </a:r>
            <a:r>
              <a:rPr lang="zh-CN" altLang="en-US" sz="1800"/>
              <a:t>位串行进位加法器逻辑电路</a:t>
            </a:r>
          </a:p>
        </p:txBody>
      </p:sp>
      <p:sp>
        <p:nvSpPr>
          <p:cNvPr id="73733" name="标题 1"/>
          <p:cNvSpPr>
            <a:spLocks noGrp="1"/>
          </p:cNvSpPr>
          <p:nvPr>
            <p:ph type="title"/>
          </p:nvPr>
        </p:nvSpPr>
        <p:spPr>
          <a:xfrm>
            <a:off x="315913" y="238125"/>
            <a:ext cx="7793037" cy="477838"/>
          </a:xfrm>
        </p:spPr>
        <p:txBody>
          <a:bodyPr/>
          <a:lstStyle/>
          <a:p>
            <a:r>
              <a:rPr lang="en-US" altLang="zh-CN"/>
              <a:t>5.5.1</a:t>
            </a:r>
            <a:r>
              <a:rPr lang="zh-CN" altLang="en-US"/>
              <a:t>　二进制加法器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6563">
                                            <p:txEl>
                                              <p:pRg st="1" end="1"/>
                                            </p:txEl>
                                          </p:spTgt>
                                        </p:tgtEl>
                                        <p:attrNameLst>
                                          <p:attrName>style.visibility</p:attrName>
                                        </p:attrNameLst>
                                      </p:cBhvr>
                                      <p:to>
                                        <p:strVal val="visible"/>
                                      </p:to>
                                    </p:set>
                                    <p:animEffect transition="in" filter="barn(inVertical)">
                                      <p:cBhvr>
                                        <p:cTn id="7" dur="500"/>
                                        <p:tgtEl>
                                          <p:spTgt spid="6656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6563">
                                            <p:txEl>
                                              <p:pRg st="2" end="2"/>
                                            </p:txEl>
                                          </p:spTgt>
                                        </p:tgtEl>
                                        <p:attrNameLst>
                                          <p:attrName>style.visibility</p:attrName>
                                        </p:attrNameLst>
                                      </p:cBhvr>
                                      <p:to>
                                        <p:strVal val="visible"/>
                                      </p:to>
                                    </p:set>
                                    <p:animEffect transition="in" filter="barn(inVertical)">
                                      <p:cBhvr>
                                        <p:cTn id="10" dur="500"/>
                                        <p:tgtEl>
                                          <p:spTgt spid="6656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animEffect transition="in" filter="barn(inVertical)">
                                      <p:cBhvr>
                                        <p:cTn id="13" dur="500"/>
                                        <p:tgtEl>
                                          <p:spTgt spid="665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66563">
                                            <p:txEl>
                                              <p:pRg st="4" end="4"/>
                                            </p:txEl>
                                          </p:spTgt>
                                        </p:tgtEl>
                                        <p:attrNameLst>
                                          <p:attrName>style.visibility</p:attrName>
                                        </p:attrNameLst>
                                      </p:cBhvr>
                                      <p:to>
                                        <p:strVal val="visible"/>
                                      </p:to>
                                    </p:set>
                                    <p:animEffect transition="in" filter="barn(inVertical)">
                                      <p:cBhvr>
                                        <p:cTn id="18" dur="500"/>
                                        <p:tgtEl>
                                          <p:spTgt spid="6656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66563">
                                            <p:txEl>
                                              <p:pRg st="5" end="5"/>
                                            </p:txEl>
                                          </p:spTgt>
                                        </p:tgtEl>
                                        <p:attrNameLst>
                                          <p:attrName>style.visibility</p:attrName>
                                        </p:attrNameLst>
                                      </p:cBhvr>
                                      <p:to>
                                        <p:strVal val="visible"/>
                                      </p:to>
                                    </p:set>
                                    <p:animEffect transition="in" filter="barn(inVertical)">
                                      <p:cBhvr>
                                        <p:cTn id="21" dur="500"/>
                                        <p:tgtEl>
                                          <p:spTgt spid="6656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66563">
                                            <p:txEl>
                                              <p:pRg st="6" end="6"/>
                                            </p:txEl>
                                          </p:spTgt>
                                        </p:tgtEl>
                                        <p:attrNameLst>
                                          <p:attrName>style.visibility</p:attrName>
                                        </p:attrNameLst>
                                      </p:cBhvr>
                                      <p:to>
                                        <p:strVal val="visible"/>
                                      </p:to>
                                    </p:set>
                                    <p:animEffect transition="in" filter="barn(inVertical)">
                                      <p:cBhvr>
                                        <p:cTn id="24" dur="500"/>
                                        <p:tgtEl>
                                          <p:spTgt spid="6656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66563">
                                            <p:txEl>
                                              <p:pRg st="7" end="7"/>
                                            </p:txEl>
                                          </p:spTgt>
                                        </p:tgtEl>
                                        <p:attrNameLst>
                                          <p:attrName>style.visibility</p:attrName>
                                        </p:attrNameLst>
                                      </p:cBhvr>
                                      <p:to>
                                        <p:strVal val="visible"/>
                                      </p:to>
                                    </p:set>
                                    <p:animEffect transition="in" filter="barn(inVertical)">
                                      <p:cBhvr>
                                        <p:cTn id="27" dur="500"/>
                                        <p:tgtEl>
                                          <p:spTgt spid="6656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69635"/>
                                        </p:tgtEl>
                                        <p:attrNameLst>
                                          <p:attrName>style.visibility</p:attrName>
                                        </p:attrNameLst>
                                      </p:cBhvr>
                                      <p:to>
                                        <p:strVal val="visible"/>
                                      </p:to>
                                    </p:set>
                                    <p:animEffect transition="in" filter="barn(inVertical)">
                                      <p:cBhvr>
                                        <p:cTn id="32" dur="500"/>
                                        <p:tgtEl>
                                          <p:spTgt spid="6963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69636"/>
                                        </p:tgtEl>
                                        <p:attrNameLst>
                                          <p:attrName>style.visibility</p:attrName>
                                        </p:attrNameLst>
                                      </p:cBhvr>
                                      <p:to>
                                        <p:strVal val="visible"/>
                                      </p:to>
                                    </p:set>
                                    <p:animEffect transition="in" filter="barn(inVertical)">
                                      <p:cBhvr>
                                        <p:cTn id="35"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0" y="508000"/>
            <a:ext cx="9144000" cy="6327775"/>
          </a:xfrm>
          <a:solidFill>
            <a:schemeClr val="bg1"/>
          </a:solidFill>
        </p:spPr>
        <p:txBody>
          <a:bodyPr/>
          <a:lstStyle/>
          <a:p>
            <a:pPr eaLnBrk="1" hangingPunct="1">
              <a:lnSpc>
                <a:spcPct val="95000"/>
              </a:lnSpc>
              <a:buFont typeface="Wingdings" panose="05000000000000000000" pitchFamily="2" charset="2"/>
              <a:buNone/>
            </a:pPr>
            <a:r>
              <a:rPr lang="es-ES" altLang="zh-CN" sz="1800"/>
              <a:t>module decoder138(e1,e2,e3,c,b,a,Y);</a:t>
            </a:r>
          </a:p>
          <a:p>
            <a:pPr eaLnBrk="1" hangingPunct="1">
              <a:lnSpc>
                <a:spcPct val="95000"/>
              </a:lnSpc>
              <a:buFont typeface="Wingdings" panose="05000000000000000000" pitchFamily="2" charset="2"/>
              <a:buNone/>
            </a:pPr>
            <a:r>
              <a:rPr lang="es-ES" altLang="zh-CN" sz="1800"/>
              <a:t>  input e1,e2,e3,c,b,a;	</a:t>
            </a:r>
            <a:r>
              <a:rPr lang="es-ES" altLang="zh-CN" sz="1800">
                <a:solidFill>
                  <a:srgbClr val="6600FF"/>
                </a:solidFill>
              </a:rPr>
              <a:t>//</a:t>
            </a:r>
            <a:r>
              <a:rPr lang="zh-CN" altLang="fr-FR" sz="1800">
                <a:solidFill>
                  <a:srgbClr val="6600FF"/>
                </a:solidFill>
              </a:rPr>
              <a:t>输入端口</a:t>
            </a:r>
            <a:r>
              <a:rPr lang="zh-CN" altLang="es-ES" sz="1800">
                <a:solidFill>
                  <a:srgbClr val="6600FF"/>
                </a:solidFill>
                <a:latin typeface="Arial" panose="020B0604020202020204" pitchFamily="34" charset="0"/>
              </a:rPr>
              <a:t> </a:t>
            </a:r>
            <a:r>
              <a:rPr lang="es-ES" altLang="zh-CN" sz="1800">
                <a:solidFill>
                  <a:srgbClr val="6600FF"/>
                </a:solidFill>
              </a:rPr>
              <a:t>:e1,e2,e3</a:t>
            </a:r>
            <a:r>
              <a:rPr lang="es-ES" altLang="zh-CN" sz="1800">
                <a:solidFill>
                  <a:srgbClr val="6600FF"/>
                </a:solidFill>
                <a:latin typeface="Arial" panose="020B0604020202020204" pitchFamily="34" charset="0"/>
              </a:rPr>
              <a:t> </a:t>
            </a:r>
            <a:r>
              <a:rPr lang="zh-CN" altLang="fr-FR" sz="1800">
                <a:solidFill>
                  <a:srgbClr val="6600FF"/>
                </a:solidFill>
              </a:rPr>
              <a:t>使能</a:t>
            </a:r>
            <a:r>
              <a:rPr lang="zh-CN" altLang="es-ES" sz="1800">
                <a:solidFill>
                  <a:srgbClr val="6600FF"/>
                </a:solidFill>
              </a:rPr>
              <a:t>，</a:t>
            </a:r>
            <a:r>
              <a:rPr lang="es-ES" altLang="zh-CN" sz="1800">
                <a:solidFill>
                  <a:srgbClr val="6600FF"/>
                </a:solidFill>
              </a:rPr>
              <a:t>c,b,a</a:t>
            </a:r>
            <a:r>
              <a:rPr lang="zh-CN" altLang="fr-FR" sz="1800">
                <a:solidFill>
                  <a:srgbClr val="6600FF"/>
                </a:solidFill>
              </a:rPr>
              <a:t>为三位二进制数输入</a:t>
            </a:r>
            <a:endParaRPr lang="zh-CN" altLang="es-ES" sz="1800">
              <a:solidFill>
                <a:srgbClr val="6600FF"/>
              </a:solidFill>
            </a:endParaRPr>
          </a:p>
          <a:p>
            <a:pPr eaLnBrk="1" hangingPunct="1">
              <a:lnSpc>
                <a:spcPct val="95000"/>
              </a:lnSpc>
              <a:buFont typeface="Wingdings" panose="05000000000000000000" pitchFamily="2" charset="2"/>
              <a:buNone/>
            </a:pPr>
            <a:r>
              <a:rPr lang="zh-CN" altLang="es-ES" sz="1800"/>
              <a:t>  </a:t>
            </a:r>
            <a:r>
              <a:rPr lang="fr-FR" altLang="zh-CN" sz="1800"/>
              <a:t>output[0:7] Y;		</a:t>
            </a:r>
            <a:r>
              <a:rPr lang="fr-FR" altLang="zh-CN" sz="1800">
                <a:solidFill>
                  <a:srgbClr val="6600FF"/>
                </a:solidFill>
              </a:rPr>
              <a:t>//8</a:t>
            </a:r>
            <a:r>
              <a:rPr lang="zh-CN" altLang="fr-FR" sz="1800">
                <a:solidFill>
                  <a:srgbClr val="6600FF"/>
                </a:solidFill>
              </a:rPr>
              <a:t>个输出端口</a:t>
            </a:r>
          </a:p>
          <a:p>
            <a:pPr eaLnBrk="1" hangingPunct="1">
              <a:lnSpc>
                <a:spcPct val="95000"/>
              </a:lnSpc>
              <a:buFont typeface="Wingdings" panose="05000000000000000000" pitchFamily="2" charset="2"/>
              <a:buNone/>
            </a:pPr>
            <a:r>
              <a:rPr lang="zh-CN" altLang="fr-FR" sz="1800"/>
              <a:t>  </a:t>
            </a:r>
            <a:r>
              <a:rPr lang="fr-FR" altLang="zh-CN" sz="1800"/>
              <a:t>reg[0:7] Y;  		</a:t>
            </a:r>
            <a:r>
              <a:rPr lang="fr-FR" altLang="zh-CN" sz="1800">
                <a:solidFill>
                  <a:srgbClr val="6600FF"/>
                </a:solidFill>
              </a:rPr>
              <a:t>//</a:t>
            </a:r>
            <a:r>
              <a:rPr lang="zh-CN" altLang="fr-FR" sz="1800">
                <a:solidFill>
                  <a:srgbClr val="6600FF"/>
                </a:solidFill>
              </a:rPr>
              <a:t>寄存器变量说明，在过程中赋值的变量必须说明成</a:t>
            </a:r>
            <a:r>
              <a:rPr lang="fr-FR" altLang="zh-CN" sz="1800">
                <a:solidFill>
                  <a:srgbClr val="6600FF"/>
                </a:solidFill>
              </a:rPr>
              <a:t>reg</a:t>
            </a:r>
            <a:r>
              <a:rPr lang="zh-CN" altLang="fr-FR" sz="1800">
                <a:solidFill>
                  <a:srgbClr val="6600FF"/>
                </a:solidFill>
              </a:rPr>
              <a:t>型</a:t>
            </a:r>
          </a:p>
          <a:p>
            <a:pPr eaLnBrk="1" hangingPunct="1">
              <a:lnSpc>
                <a:spcPct val="95000"/>
              </a:lnSpc>
              <a:buFont typeface="Wingdings" panose="05000000000000000000" pitchFamily="2" charset="2"/>
              <a:buNone/>
            </a:pPr>
            <a:r>
              <a:rPr lang="zh-CN" altLang="fr-FR" sz="1800"/>
              <a:t>  </a:t>
            </a:r>
            <a:r>
              <a:rPr lang="fr-FR" altLang="zh-CN" sz="1800"/>
              <a:t>always @(e1,e2,e3,c,b,a)begin </a:t>
            </a:r>
            <a:r>
              <a:rPr lang="fr-FR" altLang="zh-CN" sz="1800">
                <a:solidFill>
                  <a:srgbClr val="6600FF"/>
                </a:solidFill>
              </a:rPr>
              <a:t>//</a:t>
            </a:r>
            <a:r>
              <a:rPr lang="zh-CN" altLang="fr-FR" sz="1800">
                <a:solidFill>
                  <a:srgbClr val="6600FF"/>
                </a:solidFill>
              </a:rPr>
              <a:t>过程语句开始，当敏感信号有变化，过程就执行</a:t>
            </a:r>
          </a:p>
          <a:p>
            <a:pPr eaLnBrk="1" hangingPunct="1">
              <a:lnSpc>
                <a:spcPct val="95000"/>
              </a:lnSpc>
              <a:buFont typeface="Wingdings" panose="05000000000000000000" pitchFamily="2" charset="2"/>
              <a:buNone/>
            </a:pPr>
            <a:r>
              <a:rPr lang="zh-CN" altLang="fr-FR" sz="1800"/>
              <a:t>    </a:t>
            </a:r>
            <a:r>
              <a:rPr lang="fr-FR" altLang="zh-CN" sz="1800"/>
              <a:t>if((e1==1)&amp;&amp;(e2+e3==0))   </a:t>
            </a:r>
            <a:r>
              <a:rPr lang="fr-FR" altLang="zh-CN" sz="1800">
                <a:solidFill>
                  <a:srgbClr val="6600FF"/>
                </a:solidFill>
              </a:rPr>
              <a:t>//</a:t>
            </a:r>
            <a:r>
              <a:rPr lang="zh-CN" altLang="fr-FR" sz="1800">
                <a:solidFill>
                  <a:srgbClr val="6600FF"/>
                </a:solidFill>
              </a:rPr>
              <a:t>如果使能输入信号有效</a:t>
            </a:r>
          </a:p>
          <a:p>
            <a:pPr eaLnBrk="1" hangingPunct="1">
              <a:lnSpc>
                <a:spcPct val="95000"/>
              </a:lnSpc>
              <a:buFont typeface="Wingdings" panose="05000000000000000000" pitchFamily="2" charset="2"/>
              <a:buNone/>
            </a:pPr>
            <a:r>
              <a:rPr lang="zh-CN" altLang="fr-FR" sz="1800"/>
              <a:t>         </a:t>
            </a:r>
            <a:r>
              <a:rPr lang="fr-FR" altLang="zh-CN" sz="1800"/>
              <a:t>case({c,b,a})		</a:t>
            </a:r>
            <a:r>
              <a:rPr lang="fr-FR" altLang="zh-CN" sz="1800">
                <a:solidFill>
                  <a:srgbClr val="6600FF"/>
                </a:solidFill>
              </a:rPr>
              <a:t>//case</a:t>
            </a:r>
            <a:r>
              <a:rPr lang="zh-CN" altLang="fr-FR" sz="1800">
                <a:solidFill>
                  <a:srgbClr val="6600FF"/>
                </a:solidFill>
              </a:rPr>
              <a:t>语句开始，根据需译码的二进制数输入值</a:t>
            </a:r>
          </a:p>
          <a:p>
            <a:pPr eaLnBrk="1" hangingPunct="1">
              <a:lnSpc>
                <a:spcPct val="95000"/>
              </a:lnSpc>
              <a:buFont typeface="Wingdings" panose="05000000000000000000" pitchFamily="2" charset="2"/>
              <a:buNone/>
            </a:pPr>
            <a:r>
              <a:rPr lang="zh-CN" altLang="fr-FR" sz="1800"/>
              <a:t>        </a:t>
            </a:r>
            <a:r>
              <a:rPr lang="en-US" altLang="zh-CN" sz="1800"/>
              <a:t>	</a:t>
            </a:r>
            <a:r>
              <a:rPr lang="fr-FR" altLang="zh-CN" sz="1800"/>
              <a:t>3'b000:Y=8'b01111111;  </a:t>
            </a:r>
            <a:r>
              <a:rPr lang="fr-FR" altLang="zh-CN" sz="1800">
                <a:solidFill>
                  <a:srgbClr val="6600FF"/>
                </a:solidFill>
              </a:rPr>
              <a:t>//</a:t>
            </a:r>
            <a:r>
              <a:rPr lang="zh-CN" altLang="fr-FR" sz="1800">
                <a:solidFill>
                  <a:srgbClr val="6600FF"/>
                </a:solidFill>
              </a:rPr>
              <a:t>若为</a:t>
            </a:r>
            <a:r>
              <a:rPr lang="fr-FR" altLang="zh-CN" sz="1800">
                <a:solidFill>
                  <a:srgbClr val="6600FF"/>
                </a:solidFill>
              </a:rPr>
              <a:t>0</a:t>
            </a:r>
            <a:r>
              <a:rPr lang="zh-CN" altLang="fr-FR" sz="1800">
                <a:solidFill>
                  <a:srgbClr val="6600FF"/>
                </a:solidFill>
              </a:rPr>
              <a:t>，则译码器输出</a:t>
            </a:r>
            <a:r>
              <a:rPr lang="fr-FR" altLang="zh-CN" sz="1800">
                <a:solidFill>
                  <a:srgbClr val="6600FF"/>
                </a:solidFill>
              </a:rPr>
              <a:t>Y[0]</a:t>
            </a:r>
            <a:r>
              <a:rPr lang="zh-CN" altLang="fr-FR" sz="1800">
                <a:solidFill>
                  <a:srgbClr val="6600FF"/>
                </a:solidFill>
              </a:rPr>
              <a:t>有效</a:t>
            </a:r>
          </a:p>
          <a:p>
            <a:pPr eaLnBrk="1" hangingPunct="1">
              <a:lnSpc>
                <a:spcPct val="95000"/>
              </a:lnSpc>
              <a:buFont typeface="Wingdings" panose="05000000000000000000" pitchFamily="2" charset="2"/>
              <a:buNone/>
            </a:pPr>
            <a:r>
              <a:rPr lang="zh-CN" altLang="fr-FR" sz="1800"/>
              <a:t>        </a:t>
            </a:r>
            <a:r>
              <a:rPr lang="en-US" altLang="zh-CN" sz="1800"/>
              <a:t>	</a:t>
            </a:r>
            <a:r>
              <a:rPr lang="fr-FR" altLang="zh-CN" sz="1800"/>
              <a:t>3'b001:Y=8'b10111111;  </a:t>
            </a:r>
            <a:r>
              <a:rPr lang="fr-FR" altLang="zh-CN" sz="1800">
                <a:solidFill>
                  <a:srgbClr val="6600FF"/>
                </a:solidFill>
              </a:rPr>
              <a:t>//</a:t>
            </a:r>
            <a:r>
              <a:rPr lang="zh-CN" altLang="fr-FR" sz="1800">
                <a:solidFill>
                  <a:srgbClr val="6600FF"/>
                </a:solidFill>
              </a:rPr>
              <a:t>若为</a:t>
            </a:r>
            <a:r>
              <a:rPr lang="fr-FR" altLang="zh-CN" sz="1800">
                <a:solidFill>
                  <a:srgbClr val="6600FF"/>
                </a:solidFill>
              </a:rPr>
              <a:t>1</a:t>
            </a:r>
            <a:r>
              <a:rPr lang="zh-CN" altLang="fr-FR" sz="1800">
                <a:solidFill>
                  <a:srgbClr val="6600FF"/>
                </a:solidFill>
              </a:rPr>
              <a:t>，则译码器输出</a:t>
            </a:r>
            <a:r>
              <a:rPr lang="fr-FR" altLang="zh-CN" sz="1800">
                <a:solidFill>
                  <a:srgbClr val="6600FF"/>
                </a:solidFill>
              </a:rPr>
              <a:t>Y[1]</a:t>
            </a:r>
            <a:r>
              <a:rPr lang="zh-CN" altLang="fr-FR" sz="1800">
                <a:solidFill>
                  <a:srgbClr val="6600FF"/>
                </a:solidFill>
              </a:rPr>
              <a:t>有效</a:t>
            </a:r>
          </a:p>
          <a:p>
            <a:pPr eaLnBrk="1" hangingPunct="1">
              <a:lnSpc>
                <a:spcPct val="95000"/>
              </a:lnSpc>
              <a:buFont typeface="Wingdings" panose="05000000000000000000" pitchFamily="2" charset="2"/>
              <a:buNone/>
            </a:pPr>
            <a:r>
              <a:rPr lang="zh-CN" altLang="fr-FR" sz="1800"/>
              <a:t>        </a:t>
            </a:r>
            <a:r>
              <a:rPr lang="en-US" altLang="zh-CN" sz="1800"/>
              <a:t>	</a:t>
            </a:r>
            <a:r>
              <a:rPr lang="fr-FR" altLang="zh-CN" sz="1800"/>
              <a:t>3'b010:Y=8'b11011111;  </a:t>
            </a:r>
            <a:r>
              <a:rPr lang="fr-FR" altLang="zh-CN" sz="1800">
                <a:solidFill>
                  <a:srgbClr val="6600FF"/>
                </a:solidFill>
              </a:rPr>
              <a:t>//</a:t>
            </a:r>
            <a:r>
              <a:rPr lang="zh-CN" altLang="fr-FR" sz="1800">
                <a:solidFill>
                  <a:srgbClr val="6600FF"/>
                </a:solidFill>
              </a:rPr>
              <a:t>若为</a:t>
            </a:r>
            <a:r>
              <a:rPr lang="fr-FR" altLang="zh-CN" sz="1800">
                <a:solidFill>
                  <a:srgbClr val="6600FF"/>
                </a:solidFill>
              </a:rPr>
              <a:t>2</a:t>
            </a:r>
            <a:r>
              <a:rPr lang="zh-CN" altLang="fr-FR" sz="1800">
                <a:solidFill>
                  <a:srgbClr val="6600FF"/>
                </a:solidFill>
              </a:rPr>
              <a:t>，则译码器输出</a:t>
            </a:r>
            <a:r>
              <a:rPr lang="fr-FR" altLang="zh-CN" sz="1800">
                <a:solidFill>
                  <a:srgbClr val="6600FF"/>
                </a:solidFill>
              </a:rPr>
              <a:t>Y[2]</a:t>
            </a:r>
            <a:r>
              <a:rPr lang="zh-CN" altLang="fr-FR" sz="1800">
                <a:solidFill>
                  <a:srgbClr val="6600FF"/>
                </a:solidFill>
              </a:rPr>
              <a:t>有效</a:t>
            </a:r>
          </a:p>
          <a:p>
            <a:pPr eaLnBrk="1" hangingPunct="1">
              <a:lnSpc>
                <a:spcPct val="95000"/>
              </a:lnSpc>
              <a:buFont typeface="Wingdings" panose="05000000000000000000" pitchFamily="2" charset="2"/>
              <a:buNone/>
            </a:pPr>
            <a:r>
              <a:rPr lang="zh-CN" altLang="fr-FR" sz="1800"/>
              <a:t>        </a:t>
            </a:r>
            <a:r>
              <a:rPr lang="en-US" altLang="zh-CN" sz="1800"/>
              <a:t>	</a:t>
            </a:r>
            <a:r>
              <a:rPr lang="fr-FR" altLang="zh-CN" sz="1800"/>
              <a:t>3'b011:Y=</a:t>
            </a:r>
            <a:r>
              <a:rPr lang="en-US" altLang="zh-CN" sz="1800"/>
              <a:t>8'b11101111;</a:t>
            </a:r>
            <a:r>
              <a:rPr lang="fr-FR" altLang="zh-CN" sz="1800"/>
              <a:t>  </a:t>
            </a:r>
            <a:r>
              <a:rPr lang="fr-FR" altLang="zh-CN" sz="1800">
                <a:solidFill>
                  <a:srgbClr val="6600FF"/>
                </a:solidFill>
              </a:rPr>
              <a:t>//</a:t>
            </a:r>
            <a:r>
              <a:rPr lang="zh-CN" altLang="fr-FR" sz="1800">
                <a:solidFill>
                  <a:srgbClr val="6600FF"/>
                </a:solidFill>
              </a:rPr>
              <a:t>若为</a:t>
            </a:r>
            <a:r>
              <a:rPr lang="fr-FR" altLang="zh-CN" sz="1800">
                <a:solidFill>
                  <a:srgbClr val="6600FF"/>
                </a:solidFill>
              </a:rPr>
              <a:t>3</a:t>
            </a:r>
            <a:r>
              <a:rPr lang="zh-CN" altLang="fr-FR" sz="1800">
                <a:solidFill>
                  <a:srgbClr val="6600FF"/>
                </a:solidFill>
              </a:rPr>
              <a:t>，则译码器输出</a:t>
            </a:r>
            <a:r>
              <a:rPr lang="fr-FR" altLang="zh-CN" sz="1800">
                <a:solidFill>
                  <a:srgbClr val="6600FF"/>
                </a:solidFill>
              </a:rPr>
              <a:t>Y[3]</a:t>
            </a:r>
            <a:r>
              <a:rPr lang="zh-CN" altLang="fr-FR" sz="1800">
                <a:solidFill>
                  <a:srgbClr val="6600FF"/>
                </a:solidFill>
              </a:rPr>
              <a:t>有效</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	3'b100:Y=8'b11110111;</a:t>
            </a:r>
            <a:r>
              <a:rPr lang="fr-FR" altLang="zh-CN" sz="1800"/>
              <a:t>  </a:t>
            </a:r>
            <a:r>
              <a:rPr lang="fr-FR" altLang="zh-CN" sz="1800">
                <a:solidFill>
                  <a:srgbClr val="6600FF"/>
                </a:solidFill>
              </a:rPr>
              <a:t>//</a:t>
            </a:r>
            <a:r>
              <a:rPr lang="zh-CN" altLang="fr-FR" sz="1800">
                <a:solidFill>
                  <a:srgbClr val="6600FF"/>
                </a:solidFill>
              </a:rPr>
              <a:t>若为</a:t>
            </a:r>
            <a:r>
              <a:rPr lang="fr-FR" altLang="zh-CN" sz="1800">
                <a:solidFill>
                  <a:srgbClr val="6600FF"/>
                </a:solidFill>
              </a:rPr>
              <a:t>4</a:t>
            </a:r>
            <a:r>
              <a:rPr lang="zh-CN" altLang="fr-FR" sz="1800">
                <a:solidFill>
                  <a:srgbClr val="6600FF"/>
                </a:solidFill>
              </a:rPr>
              <a:t>，则译码器输出</a:t>
            </a:r>
            <a:r>
              <a:rPr lang="fr-FR" altLang="zh-CN" sz="1800">
                <a:solidFill>
                  <a:srgbClr val="6600FF"/>
                </a:solidFill>
              </a:rPr>
              <a:t>Y[4]</a:t>
            </a:r>
            <a:r>
              <a:rPr lang="zh-CN" altLang="fr-FR" sz="1800">
                <a:solidFill>
                  <a:srgbClr val="6600FF"/>
                </a:solidFill>
              </a:rPr>
              <a:t>有效</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	3'b101:Y=8'b11111011;</a:t>
            </a:r>
            <a:r>
              <a:rPr lang="fr-FR" altLang="zh-CN" sz="1800"/>
              <a:t>  </a:t>
            </a:r>
            <a:r>
              <a:rPr lang="fr-FR" altLang="zh-CN" sz="1800">
                <a:solidFill>
                  <a:srgbClr val="6600FF"/>
                </a:solidFill>
              </a:rPr>
              <a:t>//</a:t>
            </a:r>
            <a:r>
              <a:rPr lang="zh-CN" altLang="fr-FR" sz="1800">
                <a:solidFill>
                  <a:srgbClr val="6600FF"/>
                </a:solidFill>
              </a:rPr>
              <a:t>若为</a:t>
            </a:r>
            <a:r>
              <a:rPr lang="fr-FR" altLang="zh-CN" sz="1800">
                <a:solidFill>
                  <a:srgbClr val="6600FF"/>
                </a:solidFill>
              </a:rPr>
              <a:t>5</a:t>
            </a:r>
            <a:r>
              <a:rPr lang="zh-CN" altLang="fr-FR" sz="1800">
                <a:solidFill>
                  <a:srgbClr val="6600FF"/>
                </a:solidFill>
              </a:rPr>
              <a:t>，则译码器输出</a:t>
            </a:r>
            <a:r>
              <a:rPr lang="fr-FR" altLang="zh-CN" sz="1800">
                <a:solidFill>
                  <a:srgbClr val="6600FF"/>
                </a:solidFill>
              </a:rPr>
              <a:t>Y[5]</a:t>
            </a:r>
            <a:r>
              <a:rPr lang="zh-CN" altLang="fr-FR" sz="1800">
                <a:solidFill>
                  <a:srgbClr val="6600FF"/>
                </a:solidFill>
              </a:rPr>
              <a:t>有效</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	3'b110:Y=8'b11111101;</a:t>
            </a:r>
            <a:r>
              <a:rPr lang="fr-FR" altLang="zh-CN" sz="1800"/>
              <a:t>  </a:t>
            </a:r>
            <a:r>
              <a:rPr lang="fr-FR" altLang="zh-CN" sz="1800">
                <a:solidFill>
                  <a:srgbClr val="6600FF"/>
                </a:solidFill>
              </a:rPr>
              <a:t>//</a:t>
            </a:r>
            <a:r>
              <a:rPr lang="zh-CN" altLang="fr-FR" sz="1800">
                <a:solidFill>
                  <a:srgbClr val="6600FF"/>
                </a:solidFill>
              </a:rPr>
              <a:t>若为</a:t>
            </a:r>
            <a:r>
              <a:rPr lang="fr-FR" altLang="zh-CN" sz="1800">
                <a:solidFill>
                  <a:srgbClr val="6600FF"/>
                </a:solidFill>
              </a:rPr>
              <a:t>6</a:t>
            </a:r>
            <a:r>
              <a:rPr lang="zh-CN" altLang="fr-FR" sz="1800">
                <a:solidFill>
                  <a:srgbClr val="6600FF"/>
                </a:solidFill>
              </a:rPr>
              <a:t>，则译码器输出</a:t>
            </a:r>
            <a:r>
              <a:rPr lang="fr-FR" altLang="zh-CN" sz="1800">
                <a:solidFill>
                  <a:srgbClr val="6600FF"/>
                </a:solidFill>
              </a:rPr>
              <a:t>Y[6]</a:t>
            </a:r>
            <a:r>
              <a:rPr lang="zh-CN" altLang="fr-FR" sz="1800">
                <a:solidFill>
                  <a:srgbClr val="6600FF"/>
                </a:solidFill>
              </a:rPr>
              <a:t>有效</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	3'b111:Y=8'b11111110;</a:t>
            </a:r>
            <a:r>
              <a:rPr lang="fr-FR" altLang="zh-CN" sz="1800"/>
              <a:t>  </a:t>
            </a:r>
            <a:r>
              <a:rPr lang="fr-FR" altLang="zh-CN" sz="1800">
                <a:solidFill>
                  <a:srgbClr val="6600FF"/>
                </a:solidFill>
              </a:rPr>
              <a:t>//</a:t>
            </a:r>
            <a:r>
              <a:rPr lang="zh-CN" altLang="fr-FR" sz="1800">
                <a:solidFill>
                  <a:srgbClr val="6600FF"/>
                </a:solidFill>
              </a:rPr>
              <a:t>若为</a:t>
            </a:r>
            <a:r>
              <a:rPr lang="fr-FR" altLang="zh-CN" sz="1800">
                <a:solidFill>
                  <a:srgbClr val="6600FF"/>
                </a:solidFill>
              </a:rPr>
              <a:t>7</a:t>
            </a:r>
            <a:r>
              <a:rPr lang="zh-CN" altLang="fr-FR" sz="1800">
                <a:solidFill>
                  <a:srgbClr val="6600FF"/>
                </a:solidFill>
              </a:rPr>
              <a:t>，则译码器输出</a:t>
            </a:r>
            <a:r>
              <a:rPr lang="fr-FR" altLang="zh-CN" sz="1800">
                <a:solidFill>
                  <a:srgbClr val="6600FF"/>
                </a:solidFill>
              </a:rPr>
              <a:t>Y[7]</a:t>
            </a:r>
            <a:r>
              <a:rPr lang="zh-CN" altLang="fr-FR" sz="1800">
                <a:solidFill>
                  <a:srgbClr val="6600FF"/>
                </a:solidFill>
              </a:rPr>
              <a:t>有效</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	default:Y=8'b11111111;  </a:t>
            </a:r>
            <a:r>
              <a:rPr lang="en-US" altLang="zh-CN" sz="1800">
                <a:solidFill>
                  <a:srgbClr val="6600FF"/>
                </a:solidFill>
              </a:rPr>
              <a:t>//</a:t>
            </a:r>
            <a:r>
              <a:rPr lang="zh-CN" altLang="en-US" sz="1800">
                <a:solidFill>
                  <a:srgbClr val="6600FF"/>
                </a:solidFill>
              </a:rPr>
              <a:t>否则</a:t>
            </a:r>
            <a:r>
              <a:rPr lang="zh-CN" altLang="fr-FR" sz="1800">
                <a:solidFill>
                  <a:srgbClr val="6600FF"/>
                </a:solidFill>
              </a:rPr>
              <a:t>，译码器无有效信号输出</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endcase		</a:t>
            </a:r>
            <a:r>
              <a:rPr lang="en-US" altLang="zh-CN" sz="1800">
                <a:solidFill>
                  <a:srgbClr val="6600FF"/>
                </a:solidFill>
              </a:rPr>
              <a:t>//case</a:t>
            </a:r>
            <a:r>
              <a:rPr lang="zh-CN" altLang="fr-FR" sz="1800">
                <a:solidFill>
                  <a:srgbClr val="6600FF"/>
                </a:solidFill>
              </a:rPr>
              <a:t>语句结束</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else Y=8'b11111111;     </a:t>
            </a:r>
            <a:r>
              <a:rPr lang="en-US" altLang="zh-CN" sz="1800">
                <a:solidFill>
                  <a:srgbClr val="6600FF"/>
                </a:solidFill>
              </a:rPr>
              <a:t>//</a:t>
            </a:r>
            <a:r>
              <a:rPr lang="zh-CN" altLang="fr-FR" sz="1800">
                <a:solidFill>
                  <a:srgbClr val="6600FF"/>
                </a:solidFill>
              </a:rPr>
              <a:t>输入使能信号无效，译码器无有效信号输出</a:t>
            </a:r>
            <a:endParaRPr lang="zh-CN" altLang="en-US" sz="1800">
              <a:solidFill>
                <a:srgbClr val="6600FF"/>
              </a:solidFill>
            </a:endParaRPr>
          </a:p>
          <a:p>
            <a:pPr eaLnBrk="1" hangingPunct="1">
              <a:lnSpc>
                <a:spcPct val="95000"/>
              </a:lnSpc>
              <a:buFont typeface="Wingdings" panose="05000000000000000000" pitchFamily="2" charset="2"/>
              <a:buNone/>
            </a:pPr>
            <a:r>
              <a:rPr lang="zh-CN" altLang="en-US" sz="1800"/>
              <a:t>  </a:t>
            </a:r>
            <a:r>
              <a:rPr lang="en-US" altLang="zh-CN" sz="1800"/>
              <a:t>end			</a:t>
            </a:r>
            <a:r>
              <a:rPr lang="en-US" altLang="zh-CN" sz="1800">
                <a:solidFill>
                  <a:srgbClr val="6600FF"/>
                </a:solidFill>
              </a:rPr>
              <a:t>//</a:t>
            </a:r>
            <a:r>
              <a:rPr lang="zh-CN" altLang="fr-FR" sz="1800">
                <a:solidFill>
                  <a:srgbClr val="6600FF"/>
                </a:solidFill>
              </a:rPr>
              <a:t>过程语句结束</a:t>
            </a:r>
          </a:p>
          <a:p>
            <a:pPr eaLnBrk="1" hangingPunct="1">
              <a:lnSpc>
                <a:spcPct val="95000"/>
              </a:lnSpc>
              <a:buFont typeface="Wingdings" panose="05000000000000000000" pitchFamily="2" charset="2"/>
              <a:buNone/>
            </a:pPr>
            <a:r>
              <a:rPr lang="fr-FR" altLang="zh-CN" sz="1800"/>
              <a:t>endmodule</a:t>
            </a:r>
            <a:endParaRPr lang="en-US" altLang="zh-CN" sz="1800"/>
          </a:p>
        </p:txBody>
      </p:sp>
      <p:sp>
        <p:nvSpPr>
          <p:cNvPr id="5" name="Rectangle 18"/>
          <p:cNvSpPr>
            <a:spLocks noChangeArrowheads="1"/>
          </p:cNvSpPr>
          <p:nvPr/>
        </p:nvSpPr>
        <p:spPr bwMode="auto">
          <a:xfrm>
            <a:off x="401638" y="2411413"/>
            <a:ext cx="8496300" cy="3467100"/>
          </a:xfrm>
          <a:prstGeom prst="rect">
            <a:avLst/>
          </a:prstGeom>
          <a:solidFill>
            <a:srgbClr val="FF0000">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6" name="Rectangle 18"/>
          <p:cNvSpPr>
            <a:spLocks noChangeArrowheads="1"/>
          </p:cNvSpPr>
          <p:nvPr/>
        </p:nvSpPr>
        <p:spPr bwMode="auto">
          <a:xfrm>
            <a:off x="155575" y="1801813"/>
            <a:ext cx="8858250" cy="4700587"/>
          </a:xfrm>
          <a:prstGeom prst="rect">
            <a:avLst/>
          </a:prstGeom>
          <a:solidFill>
            <a:srgbClr val="99CCFF">
              <a:alpha val="25882"/>
            </a:srgb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0245" name="Rectangle 18"/>
          <p:cNvSpPr>
            <a:spLocks noChangeArrowheads="1"/>
          </p:cNvSpPr>
          <p:nvPr/>
        </p:nvSpPr>
        <p:spPr bwMode="auto">
          <a:xfrm>
            <a:off x="111125" y="46038"/>
            <a:ext cx="8858250" cy="403225"/>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a:t>74HC138</a:t>
            </a:r>
            <a:r>
              <a:rPr lang="zh-CN" altLang="en-US" sz="2400" b="0"/>
              <a:t>的</a:t>
            </a:r>
            <a:r>
              <a:rPr lang="en-US" altLang="zh-CN" sz="2400" b="0"/>
              <a:t>Verilog HDL</a:t>
            </a:r>
            <a:r>
              <a:rPr lang="zh-CN" altLang="en-US" sz="2400" b="0"/>
              <a:t>描述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90513" y="200025"/>
            <a:ext cx="8237537" cy="554038"/>
          </a:xfrm>
        </p:spPr>
        <p:txBody>
          <a:bodyPr/>
          <a:lstStyle/>
          <a:p>
            <a:pPr eaLnBrk="1" hangingPunct="1"/>
            <a:r>
              <a:rPr lang="en-US" altLang="zh-CN" sz="2400"/>
              <a:t>【</a:t>
            </a:r>
            <a:r>
              <a:rPr lang="zh-CN" altLang="en-US" sz="2400"/>
              <a:t>例</a:t>
            </a:r>
            <a:r>
              <a:rPr lang="en-US" altLang="zh-CN" sz="2400"/>
              <a:t>5.3】</a:t>
            </a:r>
            <a:r>
              <a:rPr lang="zh-CN" altLang="en-US" sz="2400"/>
              <a:t>试用</a:t>
            </a:r>
            <a:r>
              <a:rPr lang="en-US" altLang="zh-CN" sz="2400"/>
              <a:t>Verilog HDL</a:t>
            </a:r>
            <a:r>
              <a:rPr lang="zh-CN" altLang="en-US" sz="2400"/>
              <a:t>设计一个</a:t>
            </a:r>
            <a:r>
              <a:rPr lang="en-US" altLang="zh-CN" sz="2400"/>
              <a:t>4</a:t>
            </a:r>
            <a:r>
              <a:rPr lang="zh-CN" altLang="en-US" sz="2400"/>
              <a:t>位串行进位加法器</a:t>
            </a:r>
            <a:r>
              <a:rPr lang="zh-CN" altLang="en-US" sz="3200"/>
              <a:t> </a:t>
            </a:r>
          </a:p>
        </p:txBody>
      </p:sp>
      <p:sp>
        <p:nvSpPr>
          <p:cNvPr id="74755" name="Rectangle 3"/>
          <p:cNvSpPr>
            <a:spLocks noGrp="1" noChangeArrowheads="1"/>
          </p:cNvSpPr>
          <p:nvPr>
            <p:ph type="body" idx="1"/>
          </p:nvPr>
        </p:nvSpPr>
        <p:spPr>
          <a:xfrm>
            <a:off x="179388" y="855663"/>
            <a:ext cx="8775700" cy="5789612"/>
          </a:xfrm>
        </p:spPr>
        <p:txBody>
          <a:bodyPr/>
          <a:lstStyle/>
          <a:p>
            <a:pPr eaLnBrk="1" hangingPunct="1">
              <a:lnSpc>
                <a:spcPct val="90000"/>
              </a:lnSpc>
              <a:buFont typeface="Wingdings" panose="05000000000000000000" pitchFamily="2" charset="2"/>
              <a:buNone/>
            </a:pPr>
            <a:r>
              <a:rPr lang="en-US" altLang="zh-CN" sz="2000" dirty="0"/>
              <a:t>module adder(A,B,c0,S,c4);	</a:t>
            </a:r>
            <a:r>
              <a:rPr lang="en-US" altLang="zh-CN" sz="2000" dirty="0">
                <a:solidFill>
                  <a:srgbClr val="6600FF"/>
                </a:solidFill>
              </a:rPr>
              <a:t>//4</a:t>
            </a:r>
            <a:r>
              <a:rPr lang="zh-CN" altLang="en-US" sz="2000" dirty="0">
                <a:solidFill>
                  <a:srgbClr val="6600FF"/>
                </a:solidFill>
              </a:rPr>
              <a:t>位串行进位加法器</a:t>
            </a:r>
          </a:p>
          <a:p>
            <a:pPr lvl="1" eaLnBrk="1" hangingPunct="1">
              <a:lnSpc>
                <a:spcPct val="90000"/>
              </a:lnSpc>
              <a:buFont typeface="Wingdings" panose="05000000000000000000" pitchFamily="2" charset="2"/>
              <a:buNone/>
            </a:pPr>
            <a:r>
              <a:rPr lang="zh-CN" altLang="en-US" sz="1800" dirty="0"/>
              <a:t>  </a:t>
            </a:r>
            <a:r>
              <a:rPr lang="en-US" altLang="zh-CN" sz="2000" dirty="0"/>
              <a:t>input[3:0] A,B; 	</a:t>
            </a:r>
            <a:r>
              <a:rPr lang="en-US" altLang="zh-CN" sz="2000" dirty="0">
                <a:solidFill>
                  <a:srgbClr val="6600FF"/>
                </a:solidFill>
              </a:rPr>
              <a:t>//</a:t>
            </a:r>
            <a:r>
              <a:rPr lang="zh-CN" altLang="en-US" sz="2000" dirty="0">
                <a:solidFill>
                  <a:srgbClr val="6600FF"/>
                </a:solidFill>
              </a:rPr>
              <a:t>两个相加的</a:t>
            </a:r>
            <a:r>
              <a:rPr lang="en-US" altLang="zh-CN" sz="2000" dirty="0">
                <a:solidFill>
                  <a:srgbClr val="6600FF"/>
                </a:solidFill>
              </a:rPr>
              <a:t>4</a:t>
            </a:r>
            <a:r>
              <a:rPr lang="zh-CN" altLang="en-US" sz="2000" dirty="0">
                <a:solidFill>
                  <a:srgbClr val="6600FF"/>
                </a:solidFill>
              </a:rPr>
              <a:t>位输入二进制数</a:t>
            </a:r>
          </a:p>
          <a:p>
            <a:pPr lvl="1" eaLnBrk="1" hangingPunct="1">
              <a:lnSpc>
                <a:spcPct val="90000"/>
              </a:lnSpc>
              <a:buFont typeface="Wingdings" panose="05000000000000000000" pitchFamily="2" charset="2"/>
              <a:buNone/>
            </a:pPr>
            <a:r>
              <a:rPr lang="zh-CN" altLang="en-US" sz="2000" dirty="0"/>
              <a:t>  </a:t>
            </a:r>
            <a:r>
              <a:rPr lang="en-US" altLang="zh-CN" sz="2000" dirty="0"/>
              <a:t>input c0;		</a:t>
            </a:r>
            <a:r>
              <a:rPr lang="en-US" altLang="zh-CN" sz="2000" dirty="0">
                <a:solidFill>
                  <a:srgbClr val="6600FF"/>
                </a:solidFill>
              </a:rPr>
              <a:t>//</a:t>
            </a:r>
            <a:r>
              <a:rPr lang="zh-CN" altLang="en-US" sz="2000" dirty="0">
                <a:solidFill>
                  <a:srgbClr val="6600FF"/>
                </a:solidFill>
              </a:rPr>
              <a:t>最低位的进位输入</a:t>
            </a:r>
          </a:p>
          <a:p>
            <a:pPr lvl="1" eaLnBrk="1" hangingPunct="1">
              <a:lnSpc>
                <a:spcPct val="90000"/>
              </a:lnSpc>
              <a:buFont typeface="Wingdings" panose="05000000000000000000" pitchFamily="2" charset="2"/>
              <a:buNone/>
            </a:pPr>
            <a:r>
              <a:rPr lang="zh-CN" altLang="en-US" sz="2000" dirty="0"/>
              <a:t>  </a:t>
            </a:r>
            <a:r>
              <a:rPr lang="en-US" altLang="zh-CN" sz="2000" dirty="0"/>
              <a:t>output[3:0] S;	</a:t>
            </a:r>
            <a:r>
              <a:rPr lang="en-US" altLang="zh-CN" sz="2000" dirty="0">
                <a:solidFill>
                  <a:srgbClr val="6600FF"/>
                </a:solidFill>
              </a:rPr>
              <a:t>//4</a:t>
            </a:r>
            <a:r>
              <a:rPr lang="zh-CN" altLang="en-US" sz="2000" dirty="0">
                <a:solidFill>
                  <a:srgbClr val="6600FF"/>
                </a:solidFill>
              </a:rPr>
              <a:t>位的和</a:t>
            </a:r>
          </a:p>
          <a:p>
            <a:pPr lvl="1" eaLnBrk="1" hangingPunct="1">
              <a:lnSpc>
                <a:spcPct val="90000"/>
              </a:lnSpc>
              <a:buFont typeface="Wingdings" panose="05000000000000000000" pitchFamily="2" charset="2"/>
              <a:buNone/>
            </a:pPr>
            <a:r>
              <a:rPr lang="zh-CN" altLang="en-US" sz="2000" dirty="0"/>
              <a:t>  </a:t>
            </a:r>
            <a:r>
              <a:rPr lang="en-US" altLang="zh-CN" sz="2000" dirty="0"/>
              <a:t>output c4;		</a:t>
            </a:r>
            <a:r>
              <a:rPr lang="en-US" altLang="zh-CN" sz="2000" dirty="0">
                <a:solidFill>
                  <a:srgbClr val="6600FF"/>
                </a:solidFill>
              </a:rPr>
              <a:t>//</a:t>
            </a:r>
            <a:r>
              <a:rPr lang="zh-CN" altLang="en-US" sz="2000" dirty="0">
                <a:solidFill>
                  <a:srgbClr val="6600FF"/>
                </a:solidFill>
              </a:rPr>
              <a:t>最高位的进位</a:t>
            </a:r>
          </a:p>
          <a:p>
            <a:pPr lvl="1" eaLnBrk="1" hangingPunct="1">
              <a:lnSpc>
                <a:spcPct val="90000"/>
              </a:lnSpc>
              <a:buFont typeface="Wingdings" panose="05000000000000000000" pitchFamily="2" charset="2"/>
              <a:buNone/>
            </a:pPr>
            <a:r>
              <a:rPr lang="zh-CN" altLang="en-US" sz="2000" dirty="0"/>
              <a:t>  </a:t>
            </a:r>
            <a:r>
              <a:rPr lang="en-US" altLang="zh-CN" sz="2000" dirty="0"/>
              <a:t>wire[1:3] C;	</a:t>
            </a:r>
            <a:r>
              <a:rPr lang="en-US" altLang="zh-CN" sz="2000" dirty="0">
                <a:solidFill>
                  <a:srgbClr val="6600FF"/>
                </a:solidFill>
              </a:rPr>
              <a:t>//</a:t>
            </a:r>
            <a:r>
              <a:rPr lang="zh-CN" altLang="en-US" sz="2000" dirty="0">
                <a:solidFill>
                  <a:srgbClr val="6600FF"/>
                </a:solidFill>
              </a:rPr>
              <a:t>中间进位</a:t>
            </a:r>
          </a:p>
          <a:p>
            <a:pPr lvl="1" eaLnBrk="1" hangingPunct="1">
              <a:lnSpc>
                <a:spcPct val="90000"/>
              </a:lnSpc>
              <a:buFont typeface="Wingdings" panose="05000000000000000000" pitchFamily="2" charset="2"/>
              <a:buNone/>
            </a:pPr>
            <a:r>
              <a:rPr lang="zh-CN" altLang="en-US" sz="2000" dirty="0"/>
              <a:t>	</a:t>
            </a:r>
            <a:r>
              <a:rPr lang="en-US" altLang="zh-CN" sz="2000" dirty="0">
                <a:solidFill>
                  <a:srgbClr val="6600FF"/>
                </a:solidFill>
              </a:rPr>
              <a:t>//</a:t>
            </a:r>
            <a:r>
              <a:rPr lang="zh-CN" altLang="en-US" sz="2000" dirty="0">
                <a:solidFill>
                  <a:srgbClr val="6600FF"/>
                </a:solidFill>
              </a:rPr>
              <a:t>由</a:t>
            </a:r>
            <a:r>
              <a:rPr lang="en-US" altLang="zh-CN" sz="2000" dirty="0">
                <a:solidFill>
                  <a:srgbClr val="6600FF"/>
                </a:solidFill>
              </a:rPr>
              <a:t>4</a:t>
            </a:r>
            <a:r>
              <a:rPr lang="zh-CN" altLang="en-US" sz="2000" dirty="0">
                <a:solidFill>
                  <a:srgbClr val="6600FF"/>
                </a:solidFill>
              </a:rPr>
              <a:t>个全加器实例化构成的串行进位加法器</a:t>
            </a:r>
          </a:p>
          <a:p>
            <a:pPr lvl="1" eaLnBrk="1" hangingPunct="1">
              <a:lnSpc>
                <a:spcPct val="90000"/>
              </a:lnSpc>
              <a:buFont typeface="Wingdings" panose="05000000000000000000" pitchFamily="2" charset="2"/>
              <a:buNone/>
            </a:pPr>
            <a:r>
              <a:rPr lang="zh-CN" altLang="en-US" sz="2000" dirty="0"/>
              <a:t>  </a:t>
            </a:r>
            <a:r>
              <a:rPr lang="en-US" altLang="zh-CN" sz="2000" dirty="0" err="1"/>
              <a:t>f_adder</a:t>
            </a:r>
            <a:r>
              <a:rPr lang="en-US" altLang="zh-CN" sz="2000" dirty="0"/>
              <a:t> u1(A[0],B[0],</a:t>
            </a:r>
            <a:r>
              <a:rPr lang="en-US" altLang="zh-CN" sz="2000" dirty="0">
                <a:solidFill>
                  <a:srgbClr val="A50021"/>
                </a:solidFill>
              </a:rPr>
              <a:t>c0</a:t>
            </a:r>
            <a:r>
              <a:rPr lang="en-US" altLang="zh-CN" sz="2000" dirty="0"/>
              <a:t>,S[0],</a:t>
            </a:r>
            <a:r>
              <a:rPr lang="en-US" altLang="zh-CN" sz="2000" dirty="0">
                <a:solidFill>
                  <a:schemeClr val="hlink"/>
                </a:solidFill>
              </a:rPr>
              <a:t>C[1]</a:t>
            </a:r>
            <a:r>
              <a:rPr lang="en-US" altLang="zh-CN" sz="2000" dirty="0"/>
              <a:t>);</a:t>
            </a:r>
          </a:p>
          <a:p>
            <a:pPr lvl="1" eaLnBrk="1" hangingPunct="1">
              <a:lnSpc>
                <a:spcPct val="90000"/>
              </a:lnSpc>
              <a:buFont typeface="Wingdings" panose="05000000000000000000" pitchFamily="2" charset="2"/>
              <a:buNone/>
            </a:pPr>
            <a:r>
              <a:rPr lang="en-US" altLang="zh-CN" sz="2000" dirty="0"/>
              <a:t>  </a:t>
            </a:r>
            <a:r>
              <a:rPr lang="en-US" altLang="zh-CN" sz="2000" dirty="0" err="1"/>
              <a:t>f_adder</a:t>
            </a:r>
            <a:r>
              <a:rPr lang="en-US" altLang="zh-CN" sz="2000" dirty="0"/>
              <a:t> u2(A[1],B[1],</a:t>
            </a:r>
            <a:r>
              <a:rPr lang="en-US" altLang="zh-CN" sz="2000" dirty="0">
                <a:solidFill>
                  <a:schemeClr val="hlink"/>
                </a:solidFill>
              </a:rPr>
              <a:t>C[1]</a:t>
            </a:r>
            <a:r>
              <a:rPr lang="en-US" altLang="zh-CN" sz="2000" dirty="0"/>
              <a:t>,S[1],</a:t>
            </a:r>
            <a:r>
              <a:rPr lang="en-US" altLang="zh-CN" sz="2000" dirty="0">
                <a:solidFill>
                  <a:srgbClr val="CC0099"/>
                </a:solidFill>
              </a:rPr>
              <a:t>C[2]</a:t>
            </a:r>
            <a:r>
              <a:rPr lang="en-US" altLang="zh-CN" sz="2000" dirty="0"/>
              <a:t>);</a:t>
            </a:r>
          </a:p>
          <a:p>
            <a:pPr lvl="1" eaLnBrk="1" hangingPunct="1">
              <a:lnSpc>
                <a:spcPct val="90000"/>
              </a:lnSpc>
              <a:buFont typeface="Wingdings" panose="05000000000000000000" pitchFamily="2" charset="2"/>
              <a:buNone/>
            </a:pPr>
            <a:r>
              <a:rPr lang="en-US" altLang="zh-CN" sz="2000" dirty="0"/>
              <a:t>  </a:t>
            </a:r>
            <a:r>
              <a:rPr lang="en-US" altLang="zh-CN" sz="2000" dirty="0" err="1"/>
              <a:t>f_adder</a:t>
            </a:r>
            <a:r>
              <a:rPr lang="en-US" altLang="zh-CN" sz="2000" dirty="0"/>
              <a:t> u3(A[2],B[2],</a:t>
            </a:r>
            <a:r>
              <a:rPr lang="en-US" altLang="zh-CN" sz="2000" dirty="0">
                <a:solidFill>
                  <a:srgbClr val="CC0099"/>
                </a:solidFill>
              </a:rPr>
              <a:t>C[2]</a:t>
            </a:r>
            <a:r>
              <a:rPr lang="en-US" altLang="zh-CN" sz="2000" dirty="0"/>
              <a:t>,S[2],</a:t>
            </a:r>
            <a:r>
              <a:rPr lang="en-US" altLang="zh-CN" sz="2000" dirty="0">
                <a:solidFill>
                  <a:srgbClr val="6600FF"/>
                </a:solidFill>
              </a:rPr>
              <a:t>C[3]</a:t>
            </a:r>
            <a:r>
              <a:rPr lang="en-US" altLang="zh-CN" sz="2000" dirty="0"/>
              <a:t>);</a:t>
            </a:r>
          </a:p>
          <a:p>
            <a:pPr lvl="1" eaLnBrk="1" hangingPunct="1">
              <a:lnSpc>
                <a:spcPct val="90000"/>
              </a:lnSpc>
              <a:buFont typeface="Wingdings" panose="05000000000000000000" pitchFamily="2" charset="2"/>
              <a:buNone/>
            </a:pPr>
            <a:r>
              <a:rPr lang="en-US" altLang="zh-CN" sz="2000" dirty="0"/>
              <a:t>  </a:t>
            </a:r>
            <a:r>
              <a:rPr lang="en-US" altLang="zh-CN" sz="2000" dirty="0" err="1"/>
              <a:t>f_adder</a:t>
            </a:r>
            <a:r>
              <a:rPr lang="en-US" altLang="zh-CN" sz="2000" dirty="0"/>
              <a:t> u4(A[3],B[3],</a:t>
            </a:r>
            <a:r>
              <a:rPr lang="en-US" altLang="zh-CN" sz="2000" dirty="0">
                <a:solidFill>
                  <a:srgbClr val="6600FF"/>
                </a:solidFill>
              </a:rPr>
              <a:t>C[3]</a:t>
            </a:r>
            <a:r>
              <a:rPr lang="en-US" altLang="zh-CN" sz="2000" dirty="0"/>
              <a:t>,S[3],</a:t>
            </a:r>
            <a:r>
              <a:rPr lang="en-US" altLang="zh-CN" sz="2000" dirty="0">
                <a:solidFill>
                  <a:srgbClr val="A50021"/>
                </a:solidFill>
              </a:rPr>
              <a:t>c4</a:t>
            </a:r>
            <a:r>
              <a:rPr lang="en-US" altLang="zh-CN" sz="2000" dirty="0"/>
              <a:t>);</a:t>
            </a:r>
            <a:endParaRPr lang="en-US" altLang="zh-CN" sz="1800" dirty="0"/>
          </a:p>
          <a:p>
            <a:pPr eaLnBrk="1" hangingPunct="1">
              <a:lnSpc>
                <a:spcPct val="90000"/>
              </a:lnSpc>
              <a:buFont typeface="Wingdings" panose="05000000000000000000" pitchFamily="2" charset="2"/>
              <a:buNone/>
            </a:pPr>
            <a:r>
              <a:rPr lang="en-US" altLang="zh-CN" sz="2000" dirty="0" err="1"/>
              <a:t>endmodule</a:t>
            </a:r>
            <a:endParaRPr lang="en-US" altLang="zh-CN" sz="2000" dirty="0"/>
          </a:p>
        </p:txBody>
      </p:sp>
      <p:sp>
        <p:nvSpPr>
          <p:cNvPr id="5" name="Text Box 79"/>
          <p:cNvSpPr txBox="1">
            <a:spLocks noChangeArrowheads="1"/>
          </p:cNvSpPr>
          <p:nvPr/>
        </p:nvSpPr>
        <p:spPr bwMode="auto">
          <a:xfrm>
            <a:off x="-7938" y="922338"/>
            <a:ext cx="9094788" cy="7080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dirty="0">
                <a:latin typeface="Arial" panose="020B0604020202020204" pitchFamily="34" charset="0"/>
              </a:rPr>
              <a:t>潜在问题：加法电路不能立即转换，进位在加法器中传递时增加了延时，</a:t>
            </a:r>
            <a:endParaRPr lang="en-US" altLang="zh-CN" sz="2000" dirty="0">
              <a:latin typeface="Arial" panose="020B0604020202020204" pitchFamily="34" charset="0"/>
            </a:endParaRPr>
          </a:p>
          <a:p>
            <a:pPr eaLnBrk="1" hangingPunct="1">
              <a:spcBef>
                <a:spcPct val="0"/>
              </a:spcBef>
              <a:buClrTx/>
              <a:buSzTx/>
              <a:buFontTx/>
              <a:buNone/>
            </a:pPr>
            <a:r>
              <a:rPr lang="zh-CN" altLang="en-US" sz="2000" dirty="0">
                <a:latin typeface="Arial" panose="020B0604020202020204" pitchFamily="34" charset="0"/>
              </a:rPr>
              <a:t>更重要的是，可能还会产生一些错误的之间状态。</a:t>
            </a:r>
          </a:p>
        </p:txBody>
      </p:sp>
      <p:pic>
        <p:nvPicPr>
          <p:cNvPr id="6" name="Picture 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538"/>
            <a:ext cx="9086850" cy="1858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3" y="4886325"/>
            <a:ext cx="903287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0663" y="238125"/>
            <a:ext cx="7793037" cy="477838"/>
          </a:xfrm>
        </p:spPr>
        <p:txBody>
          <a:bodyPr/>
          <a:lstStyle/>
          <a:p>
            <a:pPr eaLnBrk="1" hangingPunct="1"/>
            <a:r>
              <a:rPr lang="en-US" altLang="zh-CN" sz="3200"/>
              <a:t>2</a:t>
            </a:r>
            <a:r>
              <a:rPr lang="zh-CN" altLang="en-US" sz="3200"/>
              <a:t>　并行进位加法器</a:t>
            </a:r>
          </a:p>
        </p:txBody>
      </p:sp>
      <p:sp>
        <p:nvSpPr>
          <p:cNvPr id="75779" name="Rectangle 3"/>
          <p:cNvSpPr>
            <a:spLocks noGrp="1" noChangeArrowheads="1"/>
          </p:cNvSpPr>
          <p:nvPr>
            <p:ph type="body" idx="1"/>
          </p:nvPr>
        </p:nvSpPr>
        <p:spPr>
          <a:xfrm>
            <a:off x="179388" y="798513"/>
            <a:ext cx="8775700" cy="1041400"/>
          </a:xfrm>
        </p:spPr>
        <p:txBody>
          <a:bodyPr/>
          <a:lstStyle/>
          <a:p>
            <a:pPr eaLnBrk="1" hangingPunct="1">
              <a:spcBef>
                <a:spcPts val="0"/>
              </a:spcBef>
            </a:pPr>
            <a:r>
              <a:rPr lang="zh-CN" altLang="en-US" sz="2000" dirty="0">
                <a:solidFill>
                  <a:srgbClr val="0000FF"/>
                </a:solidFill>
              </a:rPr>
              <a:t>并行进位又叫先行进位或超前进位</a:t>
            </a:r>
            <a:r>
              <a:rPr lang="zh-CN" altLang="en-US" sz="2000" dirty="0"/>
              <a:t>，</a:t>
            </a:r>
            <a:endParaRPr lang="en-US" altLang="zh-CN" sz="2000" dirty="0"/>
          </a:p>
          <a:p>
            <a:pPr marL="0" indent="0" eaLnBrk="1" hangingPunct="1">
              <a:spcBef>
                <a:spcPts val="0"/>
              </a:spcBef>
              <a:buNone/>
            </a:pPr>
            <a:r>
              <a:rPr lang="en-US" altLang="zh-CN" sz="2000" dirty="0"/>
              <a:t>    </a:t>
            </a:r>
            <a:r>
              <a:rPr lang="zh-CN" altLang="en-US" sz="2000" dirty="0"/>
              <a:t>为了解决串行进位运算速度问题而设计。</a:t>
            </a:r>
          </a:p>
        </p:txBody>
      </p:sp>
      <p:pic>
        <p:nvPicPr>
          <p:cNvPr id="4" name="Picture 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3249613"/>
            <a:ext cx="9086850" cy="1857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bwMode="auto">
          <a:xfrm>
            <a:off x="190500" y="1441450"/>
            <a:ext cx="8775700"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35000"/>
              </a:lnSpc>
            </a:pPr>
            <a:r>
              <a:rPr lang="zh-CN" altLang="en-US" sz="2000" dirty="0"/>
              <a:t>在串行进位加法器中：</a:t>
            </a:r>
            <a:endParaRPr lang="en-US" altLang="zh-CN" sz="2000" dirty="0"/>
          </a:p>
          <a:p>
            <a:pPr lvl="1" eaLnBrk="1" hangingPunct="1">
              <a:lnSpc>
                <a:spcPct val="135000"/>
              </a:lnSpc>
            </a:pPr>
            <a:r>
              <a:rPr lang="zh-CN" altLang="en-US" sz="1800" dirty="0"/>
              <a:t>高位的运算要等到低位的进位到了以后才能进行</a:t>
            </a:r>
            <a:endParaRPr lang="en-US" altLang="zh-CN" sz="1800" dirty="0"/>
          </a:p>
          <a:p>
            <a:pPr lvl="1" eaLnBrk="1" hangingPunct="1">
              <a:lnSpc>
                <a:spcPct val="135000"/>
              </a:lnSpc>
            </a:pPr>
            <a:r>
              <a:rPr lang="zh-CN" altLang="en-US" sz="1800" dirty="0"/>
              <a:t>降低了运算器的运算速度</a:t>
            </a:r>
            <a:endParaRPr lang="en-US" altLang="zh-CN" sz="1800" dirty="0"/>
          </a:p>
          <a:p>
            <a:pPr lvl="1" eaLnBrk="1" hangingPunct="1">
              <a:lnSpc>
                <a:spcPct val="135000"/>
              </a:lnSpc>
            </a:pPr>
            <a:r>
              <a:rPr lang="zh-CN" altLang="en-US" sz="1800" dirty="0"/>
              <a:t>而且这种影响会随着位数的增加而增加。</a:t>
            </a:r>
            <a:endParaRPr lang="en-US" altLang="zh-CN" sz="1800" dirty="0"/>
          </a:p>
        </p:txBody>
      </p:sp>
      <p:sp>
        <p:nvSpPr>
          <p:cNvPr id="6" name="Rectangle 3"/>
          <p:cNvSpPr txBox="1">
            <a:spLocks noChangeArrowheads="1"/>
          </p:cNvSpPr>
          <p:nvPr/>
        </p:nvSpPr>
        <p:spPr bwMode="auto">
          <a:xfrm>
            <a:off x="254000" y="5165725"/>
            <a:ext cx="87757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35000"/>
              </a:lnSpc>
            </a:pPr>
            <a:r>
              <a:rPr lang="zh-CN" altLang="en-US" sz="1800" dirty="0"/>
              <a:t>如果每一位的运算都不需要等待低位进位的到来</a:t>
            </a:r>
            <a:endParaRPr lang="en-US" altLang="zh-CN" sz="1800" dirty="0"/>
          </a:p>
          <a:p>
            <a:pPr eaLnBrk="1" hangingPunct="1">
              <a:lnSpc>
                <a:spcPct val="135000"/>
              </a:lnSpc>
            </a:pPr>
            <a:r>
              <a:rPr lang="zh-CN" altLang="en-US" sz="1800" dirty="0"/>
              <a:t>而直接由参加运算的二进制数及最低位的进位来进行运算</a:t>
            </a:r>
            <a:endParaRPr lang="en-US" altLang="zh-CN" sz="1800" dirty="0"/>
          </a:p>
          <a:p>
            <a:pPr eaLnBrk="1" hangingPunct="1">
              <a:lnSpc>
                <a:spcPct val="135000"/>
              </a:lnSpc>
            </a:pPr>
            <a:r>
              <a:rPr lang="zh-CN" altLang="en-US" sz="1800" dirty="0"/>
              <a:t>产生本位和以及向高位的进位</a:t>
            </a:r>
            <a:endParaRPr lang="en-US" altLang="zh-CN" sz="1800" dirty="0"/>
          </a:p>
          <a:p>
            <a:pPr eaLnBrk="1" hangingPunct="1">
              <a:lnSpc>
                <a:spcPct val="135000"/>
              </a:lnSpc>
            </a:pPr>
            <a:r>
              <a:rPr lang="zh-CN" altLang="en-US" sz="1800" dirty="0"/>
              <a:t>则运算器的运算速度就会大大提高。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a:xfrm>
            <a:off x="179388" y="836613"/>
            <a:ext cx="8775700" cy="2192337"/>
          </a:xfrm>
        </p:spPr>
        <p:txBody>
          <a:bodyPr/>
          <a:lstStyle/>
          <a:p>
            <a:pPr eaLnBrk="1" hangingPunct="1">
              <a:lnSpc>
                <a:spcPct val="135000"/>
              </a:lnSpc>
            </a:pPr>
            <a:r>
              <a:rPr lang="zh-CN" altLang="en-US" sz="2400" dirty="0"/>
              <a:t>由于全加器的进位逻辑表达式可以写成</a:t>
            </a:r>
            <a:r>
              <a:rPr lang="en-US" altLang="zh-CN" sz="2400" dirty="0"/>
              <a:t>:</a:t>
            </a:r>
          </a:p>
          <a:p>
            <a:pPr eaLnBrk="1" hangingPunct="1">
              <a:lnSpc>
                <a:spcPct val="135000"/>
              </a:lnSpc>
            </a:pPr>
            <a:endParaRPr lang="en-US" altLang="zh-CN" sz="2400" dirty="0"/>
          </a:p>
          <a:p>
            <a:pPr eaLnBrk="1" hangingPunct="1">
              <a:lnSpc>
                <a:spcPct val="135000"/>
              </a:lnSpc>
            </a:pPr>
            <a:r>
              <a:rPr lang="zh-CN" altLang="en-US" sz="2400" dirty="0"/>
              <a:t>其中，</a:t>
            </a:r>
            <a:r>
              <a:rPr lang="en-US" altLang="zh-CN" sz="2400" dirty="0"/>
              <a:t>A</a:t>
            </a:r>
            <a:r>
              <a:rPr lang="en-US" altLang="zh-CN" sz="2400" baseline="-25000" dirty="0"/>
              <a:t>i</a:t>
            </a:r>
            <a:r>
              <a:rPr lang="zh-CN" altLang="en-US" sz="2400" dirty="0"/>
              <a:t>和</a:t>
            </a:r>
            <a:r>
              <a:rPr lang="en-US" altLang="zh-CN" sz="2400" dirty="0"/>
              <a:t>B</a:t>
            </a:r>
            <a:r>
              <a:rPr lang="en-US" altLang="zh-CN" sz="2400" baseline="-25000" dirty="0"/>
              <a:t>i</a:t>
            </a:r>
            <a:r>
              <a:rPr lang="zh-CN" altLang="en-US" sz="2400" dirty="0"/>
              <a:t>是全加器的数据输入，</a:t>
            </a:r>
            <a:r>
              <a:rPr lang="en-US" altLang="zh-CN" sz="2400" dirty="0"/>
              <a:t>C</a:t>
            </a:r>
            <a:r>
              <a:rPr lang="en-US" altLang="zh-CN" sz="2400" baseline="-25000" dirty="0"/>
              <a:t>i</a:t>
            </a:r>
            <a:r>
              <a:rPr lang="zh-CN" altLang="en-US" sz="2400" dirty="0"/>
              <a:t>是来自低位的进位输入，</a:t>
            </a:r>
            <a:r>
              <a:rPr lang="en-US" altLang="zh-CN" sz="2400" dirty="0"/>
              <a:t>C</a:t>
            </a:r>
            <a:r>
              <a:rPr lang="en-US" altLang="zh-CN" sz="2400" baseline="-25000" dirty="0"/>
              <a:t>i+1</a:t>
            </a:r>
            <a:r>
              <a:rPr lang="zh-CN" altLang="en-US" sz="2400" dirty="0"/>
              <a:t>是本位向高位的进位输出。</a:t>
            </a:r>
          </a:p>
        </p:txBody>
      </p:sp>
      <p:sp>
        <p:nvSpPr>
          <p:cNvPr id="7680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7680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7680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76806" name="Object 8"/>
          <p:cNvGraphicFramePr>
            <a:graphicFrameLocks noChangeAspect="1"/>
          </p:cNvGraphicFramePr>
          <p:nvPr/>
        </p:nvGraphicFramePr>
        <p:xfrm>
          <a:off x="842963" y="1481138"/>
          <a:ext cx="3748087" cy="506412"/>
        </p:xfrm>
        <a:graphic>
          <a:graphicData uri="http://schemas.openxmlformats.org/presentationml/2006/ole">
            <mc:AlternateContent xmlns:mc="http://schemas.openxmlformats.org/markup-compatibility/2006">
              <mc:Choice xmlns:v="urn:schemas-microsoft-com:vml" Requires="v">
                <p:oleObj name="公式" r:id="rId2" imgW="1586123" imgH="215713" progId="Equation.3">
                  <p:embed/>
                </p:oleObj>
              </mc:Choice>
              <mc:Fallback>
                <p:oleObj name="公式" r:id="rId2" imgW="1586123" imgH="215713"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481138"/>
                        <a:ext cx="374808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7" name="Rectangle 2"/>
          <p:cNvSpPr txBox="1">
            <a:spLocks noChangeArrowheads="1"/>
          </p:cNvSpPr>
          <p:nvPr/>
        </p:nvSpPr>
        <p:spPr bwMode="auto">
          <a:xfrm>
            <a:off x="220663" y="238125"/>
            <a:ext cx="7793037"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tx2"/>
                </a:solidFill>
              </a:rPr>
              <a:t>2</a:t>
            </a:r>
            <a:r>
              <a:rPr lang="zh-CN" altLang="en-US">
                <a:solidFill>
                  <a:schemeClr val="tx2"/>
                </a:solidFill>
              </a:rPr>
              <a:t>　并行进位加法器</a:t>
            </a:r>
          </a:p>
        </p:txBody>
      </p:sp>
      <p:sp>
        <p:nvSpPr>
          <p:cNvPr id="8" name="Rectangle 3"/>
          <p:cNvSpPr txBox="1">
            <a:spLocks noChangeArrowheads="1"/>
          </p:cNvSpPr>
          <p:nvPr/>
        </p:nvSpPr>
        <p:spPr bwMode="auto">
          <a:xfrm>
            <a:off x="198438" y="3140075"/>
            <a:ext cx="8775700"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35000"/>
              </a:lnSpc>
            </a:pPr>
            <a:r>
              <a:rPr lang="zh-CN" altLang="en-US" sz="2400"/>
              <a:t>设</a:t>
            </a:r>
            <a:r>
              <a:rPr lang="en-US" altLang="zh-CN" sz="2400"/>
              <a:t>G</a:t>
            </a:r>
            <a:r>
              <a:rPr lang="en-US" altLang="zh-CN" sz="2400" baseline="-25000"/>
              <a:t>i</a:t>
            </a:r>
            <a:r>
              <a:rPr lang="en-US" altLang="zh-CN" sz="2400"/>
              <a:t>=A</a:t>
            </a:r>
            <a:r>
              <a:rPr lang="en-US" altLang="zh-CN" sz="2400" baseline="-25000"/>
              <a:t>i</a:t>
            </a:r>
            <a:r>
              <a:rPr lang="en-US" altLang="zh-CN" sz="2400"/>
              <a:t>B</a:t>
            </a:r>
            <a:r>
              <a:rPr lang="en-US" altLang="zh-CN" sz="2400" baseline="-25000"/>
              <a:t>i</a:t>
            </a:r>
            <a:r>
              <a:rPr lang="zh-CN" altLang="en-US" sz="2400"/>
              <a:t>，称为</a:t>
            </a:r>
            <a:r>
              <a:rPr lang="zh-CN" altLang="en-US" sz="2400">
                <a:solidFill>
                  <a:srgbClr val="0000FF"/>
                </a:solidFill>
              </a:rPr>
              <a:t>进位发生</a:t>
            </a:r>
            <a:r>
              <a:rPr lang="zh-CN" altLang="en-US" sz="2400"/>
              <a:t>，即当参加本位运算的两个二进制位均为</a:t>
            </a:r>
            <a:r>
              <a:rPr lang="en-US" altLang="zh-CN" sz="2400"/>
              <a:t>1</a:t>
            </a:r>
            <a:r>
              <a:rPr lang="zh-CN" altLang="en-US" sz="2400"/>
              <a:t>时，一定会向高位发生进位；</a:t>
            </a:r>
            <a:endParaRPr lang="en-US" altLang="zh-CN" sz="2400"/>
          </a:p>
          <a:p>
            <a:pPr eaLnBrk="1" hangingPunct="1">
              <a:lnSpc>
                <a:spcPct val="135000"/>
              </a:lnSpc>
            </a:pPr>
            <a:r>
              <a:rPr lang="zh-CN" altLang="en-US" sz="2400"/>
              <a:t>设</a:t>
            </a:r>
            <a:r>
              <a:rPr lang="en-US" altLang="zh-CN" sz="2400"/>
              <a:t>P</a:t>
            </a:r>
            <a:r>
              <a:rPr lang="en-US" altLang="zh-CN" sz="2400" baseline="-25000"/>
              <a:t>i</a:t>
            </a:r>
            <a:r>
              <a:rPr lang="en-US" altLang="zh-CN" sz="2400"/>
              <a:t>=A</a:t>
            </a:r>
            <a:r>
              <a:rPr lang="en-US" altLang="zh-CN" sz="2400" baseline="-25000"/>
              <a:t>i </a:t>
            </a:r>
            <a:r>
              <a:rPr kumimoji="1" lang="en-US" altLang="zh-CN" sz="2400"/>
              <a:t>⊕</a:t>
            </a:r>
            <a:r>
              <a:rPr lang="en-US" altLang="zh-CN" sz="2400"/>
              <a:t> B</a:t>
            </a:r>
            <a:r>
              <a:rPr lang="en-US" altLang="zh-CN" sz="2400" baseline="-25000"/>
              <a:t>i</a:t>
            </a:r>
            <a:r>
              <a:rPr lang="en-US" altLang="zh-CN" sz="2400"/>
              <a:t> </a:t>
            </a:r>
            <a:r>
              <a:rPr lang="zh-CN" altLang="en-US" sz="2400"/>
              <a:t>，称为</a:t>
            </a:r>
            <a:r>
              <a:rPr lang="zh-CN" altLang="en-US" sz="2400">
                <a:solidFill>
                  <a:srgbClr val="0000FF"/>
                </a:solidFill>
              </a:rPr>
              <a:t>进位传递</a:t>
            </a:r>
            <a:r>
              <a:rPr lang="zh-CN" altLang="en-US" sz="2400"/>
              <a:t>，即当参加本位运算的两个二进制位之一为</a:t>
            </a:r>
            <a:r>
              <a:rPr lang="en-US" altLang="zh-CN" sz="2400"/>
              <a:t>1</a:t>
            </a:r>
            <a:r>
              <a:rPr lang="zh-CN" altLang="en-US" sz="2400"/>
              <a:t>时，会将来自低位的进位传递给高位；</a:t>
            </a:r>
            <a:endParaRPr lang="en-US" altLang="zh-CN" sz="2400"/>
          </a:p>
          <a:p>
            <a:pPr eaLnBrk="1" hangingPunct="1">
              <a:lnSpc>
                <a:spcPct val="135000"/>
              </a:lnSpc>
            </a:pPr>
            <a:r>
              <a:rPr lang="zh-CN" altLang="en-US" sz="2400"/>
              <a:t>则进位逻辑表达式可改写成： </a:t>
            </a:r>
            <a:r>
              <a:rPr lang="en-US" altLang="zh-CN" sz="2400"/>
              <a:t>C</a:t>
            </a:r>
            <a:r>
              <a:rPr lang="en-US" altLang="zh-CN" sz="2400" baseline="-25000"/>
              <a:t>i+1</a:t>
            </a:r>
            <a:r>
              <a:rPr lang="en-US" altLang="zh-CN" sz="2400"/>
              <a:t>=G</a:t>
            </a:r>
            <a:r>
              <a:rPr lang="en-US" altLang="zh-CN" sz="2400" baseline="-25000"/>
              <a:t>i</a:t>
            </a:r>
            <a:r>
              <a:rPr lang="en-US" altLang="zh-CN" sz="2400"/>
              <a:t>+P</a:t>
            </a:r>
            <a:r>
              <a:rPr lang="en-US" altLang="zh-CN" sz="2400" baseline="-25000"/>
              <a:t>i</a:t>
            </a:r>
            <a:r>
              <a:rPr lang="en-US" altLang="zh-CN" sz="2400"/>
              <a:t>C</a:t>
            </a:r>
            <a:r>
              <a:rPr lang="en-US" altLang="zh-CN" sz="2400" baseline="-25000"/>
              <a:t>i</a:t>
            </a:r>
            <a:r>
              <a:rPr lang="en-US" altLang="zh-CN"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p:txBody>
          <a:bodyPr/>
          <a:lstStyle/>
          <a:p>
            <a:pPr eaLnBrk="1" hangingPunct="1">
              <a:lnSpc>
                <a:spcPct val="130000"/>
              </a:lnSpc>
            </a:pPr>
            <a:r>
              <a:rPr lang="zh-CN" altLang="en-US" sz="2400"/>
              <a:t>落实到</a:t>
            </a:r>
            <a:r>
              <a:rPr lang="en-US" altLang="zh-CN" sz="2400"/>
              <a:t>4</a:t>
            </a:r>
            <a:r>
              <a:rPr lang="zh-CN" altLang="en-US" sz="2400"/>
              <a:t>位加法器中可得：</a:t>
            </a:r>
          </a:p>
          <a:p>
            <a:pPr eaLnBrk="1" hangingPunct="1">
              <a:lnSpc>
                <a:spcPct val="130000"/>
              </a:lnSpc>
            </a:pPr>
            <a:r>
              <a:rPr lang="en-US" altLang="zh-CN" sz="2400"/>
              <a:t>C</a:t>
            </a:r>
            <a:r>
              <a:rPr lang="en-US" altLang="zh-CN" sz="2400" baseline="-25000"/>
              <a:t>1</a:t>
            </a:r>
            <a:r>
              <a:rPr lang="en-US" altLang="zh-CN" sz="2400"/>
              <a:t>=G</a:t>
            </a:r>
            <a:r>
              <a:rPr lang="en-US" altLang="zh-CN" sz="2400" baseline="-25000"/>
              <a:t>0</a:t>
            </a:r>
            <a:r>
              <a:rPr lang="en-US" altLang="zh-CN" sz="2400"/>
              <a:t>+P</a:t>
            </a:r>
            <a:r>
              <a:rPr lang="en-US" altLang="zh-CN" sz="2400" baseline="-25000"/>
              <a:t>0</a:t>
            </a:r>
            <a:r>
              <a:rPr lang="en-US" altLang="zh-CN" sz="2400"/>
              <a:t>C</a:t>
            </a:r>
            <a:r>
              <a:rPr lang="en-US" altLang="zh-CN" sz="2400" baseline="-25000"/>
              <a:t>0</a:t>
            </a:r>
            <a:endParaRPr lang="en-US" altLang="zh-CN" sz="2400"/>
          </a:p>
          <a:p>
            <a:pPr eaLnBrk="1" hangingPunct="1">
              <a:lnSpc>
                <a:spcPct val="130000"/>
              </a:lnSpc>
            </a:pPr>
            <a:r>
              <a:rPr lang="en-US" altLang="zh-CN" sz="2400"/>
              <a:t>C</a:t>
            </a:r>
            <a:r>
              <a:rPr lang="en-US" altLang="zh-CN" sz="2400" baseline="-25000"/>
              <a:t>2</a:t>
            </a:r>
            <a:r>
              <a:rPr lang="en-US" altLang="zh-CN" sz="2400"/>
              <a:t>=G</a:t>
            </a:r>
            <a:r>
              <a:rPr lang="en-US" altLang="zh-CN" sz="2400" baseline="-25000"/>
              <a:t>1</a:t>
            </a:r>
            <a:r>
              <a:rPr lang="en-US" altLang="zh-CN" sz="2400"/>
              <a:t>+P</a:t>
            </a:r>
            <a:r>
              <a:rPr lang="en-US" altLang="zh-CN" sz="2400" baseline="-25000"/>
              <a:t>1</a:t>
            </a:r>
            <a:r>
              <a:rPr lang="en-US" altLang="zh-CN" sz="2400"/>
              <a:t>C</a:t>
            </a:r>
            <a:r>
              <a:rPr lang="en-US" altLang="zh-CN" sz="2400" baseline="-25000"/>
              <a:t>1</a:t>
            </a:r>
            <a:r>
              <a:rPr lang="en-US" altLang="zh-CN" sz="2400"/>
              <a:t>= G</a:t>
            </a:r>
            <a:r>
              <a:rPr lang="en-US" altLang="zh-CN" sz="2400" baseline="-25000"/>
              <a:t>1</a:t>
            </a:r>
            <a:r>
              <a:rPr lang="en-US" altLang="zh-CN" sz="2400"/>
              <a:t>+P</a:t>
            </a:r>
            <a:r>
              <a:rPr lang="en-US" altLang="zh-CN" sz="2400" baseline="-25000"/>
              <a:t>1</a:t>
            </a:r>
            <a:r>
              <a:rPr lang="en-US" altLang="zh-CN" sz="2400"/>
              <a:t> (G</a:t>
            </a:r>
            <a:r>
              <a:rPr lang="en-US" altLang="zh-CN" sz="2400" baseline="-25000"/>
              <a:t>0</a:t>
            </a:r>
            <a:r>
              <a:rPr lang="en-US" altLang="zh-CN" sz="2400"/>
              <a:t>+P</a:t>
            </a:r>
            <a:r>
              <a:rPr lang="en-US" altLang="zh-CN" sz="2400" baseline="-25000"/>
              <a:t>0</a:t>
            </a:r>
            <a:r>
              <a:rPr lang="en-US" altLang="zh-CN" sz="2400"/>
              <a:t>C</a:t>
            </a:r>
            <a:r>
              <a:rPr lang="en-US" altLang="zh-CN" sz="2400" baseline="-25000"/>
              <a:t>0</a:t>
            </a:r>
            <a:r>
              <a:rPr lang="en-US" altLang="zh-CN" sz="2400"/>
              <a:t>)= G</a:t>
            </a:r>
            <a:r>
              <a:rPr lang="en-US" altLang="zh-CN" sz="2400" baseline="-25000"/>
              <a:t>1</a:t>
            </a:r>
            <a:r>
              <a:rPr lang="en-US" altLang="zh-CN" sz="2400"/>
              <a:t>+P</a:t>
            </a:r>
            <a:r>
              <a:rPr lang="en-US" altLang="zh-CN" sz="2400" baseline="-25000"/>
              <a:t>1</a:t>
            </a:r>
            <a:r>
              <a:rPr lang="en-US" altLang="zh-CN" sz="2400"/>
              <a:t>G</a:t>
            </a:r>
            <a:r>
              <a:rPr lang="en-US" altLang="zh-CN" sz="2400" baseline="-25000"/>
              <a:t>0</a:t>
            </a:r>
            <a:r>
              <a:rPr lang="en-US" altLang="zh-CN" sz="2400"/>
              <a:t>+P</a:t>
            </a:r>
            <a:r>
              <a:rPr lang="en-US" altLang="zh-CN" sz="2400" baseline="-25000"/>
              <a:t>1</a:t>
            </a:r>
            <a:r>
              <a:rPr lang="en-US" altLang="zh-CN" sz="2400"/>
              <a:t>P</a:t>
            </a:r>
            <a:r>
              <a:rPr lang="en-US" altLang="zh-CN" sz="2400" baseline="-25000"/>
              <a:t>0</a:t>
            </a:r>
            <a:r>
              <a:rPr lang="en-US" altLang="zh-CN" sz="2400"/>
              <a:t>C</a:t>
            </a:r>
            <a:r>
              <a:rPr lang="en-US" altLang="zh-CN" sz="2400" baseline="-25000"/>
              <a:t>0</a:t>
            </a:r>
            <a:endParaRPr lang="en-US" altLang="zh-CN" sz="2400"/>
          </a:p>
          <a:p>
            <a:pPr eaLnBrk="1" hangingPunct="1">
              <a:lnSpc>
                <a:spcPct val="130000"/>
              </a:lnSpc>
            </a:pPr>
            <a:r>
              <a:rPr lang="en-US" altLang="zh-CN" sz="2400"/>
              <a:t>C</a:t>
            </a:r>
            <a:r>
              <a:rPr lang="en-US" altLang="zh-CN" sz="2400" baseline="-25000"/>
              <a:t>3</a:t>
            </a:r>
            <a:r>
              <a:rPr lang="en-US" altLang="zh-CN" sz="2400"/>
              <a:t>=G</a:t>
            </a:r>
            <a:r>
              <a:rPr lang="en-US" altLang="zh-CN" sz="2400" baseline="-25000"/>
              <a:t>2</a:t>
            </a:r>
            <a:r>
              <a:rPr lang="en-US" altLang="zh-CN" sz="2400"/>
              <a:t>+P</a:t>
            </a:r>
            <a:r>
              <a:rPr lang="en-US" altLang="zh-CN" sz="2400" baseline="-25000"/>
              <a:t>2</a:t>
            </a:r>
            <a:r>
              <a:rPr lang="en-US" altLang="zh-CN" sz="2400"/>
              <a:t>C</a:t>
            </a:r>
            <a:r>
              <a:rPr lang="en-US" altLang="zh-CN" sz="2400" baseline="-25000"/>
              <a:t>2</a:t>
            </a:r>
            <a:r>
              <a:rPr lang="en-US" altLang="zh-CN" sz="2400"/>
              <a:t>==G</a:t>
            </a:r>
            <a:r>
              <a:rPr lang="en-US" altLang="zh-CN" sz="2400" baseline="-25000"/>
              <a:t>2</a:t>
            </a:r>
            <a:r>
              <a:rPr lang="en-US" altLang="zh-CN" sz="2400"/>
              <a:t>+P</a:t>
            </a:r>
            <a:r>
              <a:rPr lang="en-US" altLang="zh-CN" sz="2400" baseline="-25000"/>
              <a:t>2</a:t>
            </a:r>
            <a:r>
              <a:rPr lang="en-US" altLang="zh-CN" sz="2400"/>
              <a:t>(G</a:t>
            </a:r>
            <a:r>
              <a:rPr lang="en-US" altLang="zh-CN" sz="2400" baseline="-25000"/>
              <a:t>1</a:t>
            </a:r>
            <a:r>
              <a:rPr lang="en-US" altLang="zh-CN" sz="2400"/>
              <a:t>+P</a:t>
            </a:r>
            <a:r>
              <a:rPr lang="en-US" altLang="zh-CN" sz="2400" baseline="-25000"/>
              <a:t>1</a:t>
            </a:r>
            <a:r>
              <a:rPr lang="en-US" altLang="zh-CN" sz="2400"/>
              <a:t>G</a:t>
            </a:r>
            <a:r>
              <a:rPr lang="en-US" altLang="zh-CN" sz="2400" baseline="-25000"/>
              <a:t>0</a:t>
            </a:r>
            <a:r>
              <a:rPr lang="en-US" altLang="zh-CN" sz="2400"/>
              <a:t>+P</a:t>
            </a:r>
            <a:r>
              <a:rPr lang="en-US" altLang="zh-CN" sz="2400" baseline="-25000"/>
              <a:t>1</a:t>
            </a:r>
            <a:r>
              <a:rPr lang="en-US" altLang="zh-CN" sz="2400"/>
              <a:t>P</a:t>
            </a:r>
            <a:r>
              <a:rPr lang="en-US" altLang="zh-CN" sz="2400" baseline="-25000"/>
              <a:t>0</a:t>
            </a:r>
            <a:r>
              <a:rPr lang="en-US" altLang="zh-CN" sz="2400"/>
              <a:t>C</a:t>
            </a:r>
            <a:r>
              <a:rPr lang="en-US" altLang="zh-CN" sz="2400" baseline="-25000"/>
              <a:t>0</a:t>
            </a:r>
            <a:r>
              <a:rPr lang="en-US" altLang="zh-CN" sz="2400"/>
              <a:t>)</a:t>
            </a:r>
          </a:p>
          <a:p>
            <a:pPr eaLnBrk="1" hangingPunct="1">
              <a:lnSpc>
                <a:spcPct val="130000"/>
              </a:lnSpc>
              <a:buFont typeface="Wingdings" panose="05000000000000000000" pitchFamily="2" charset="2"/>
              <a:buNone/>
            </a:pPr>
            <a:r>
              <a:rPr lang="en-US" altLang="zh-CN" sz="2400"/>
              <a:t>        =G</a:t>
            </a:r>
            <a:r>
              <a:rPr lang="en-US" altLang="zh-CN" sz="2400" baseline="-25000"/>
              <a:t>2</a:t>
            </a:r>
            <a:r>
              <a:rPr lang="en-US" altLang="zh-CN" sz="2400"/>
              <a:t>+P</a:t>
            </a:r>
            <a:r>
              <a:rPr lang="en-US" altLang="zh-CN" sz="2400" baseline="-25000"/>
              <a:t>2</a:t>
            </a:r>
            <a:r>
              <a:rPr lang="en-US" altLang="zh-CN" sz="2400"/>
              <a:t>G</a:t>
            </a:r>
            <a:r>
              <a:rPr lang="en-US" altLang="zh-CN" sz="2400" baseline="-25000"/>
              <a:t>1</a:t>
            </a:r>
            <a:r>
              <a:rPr lang="en-US" altLang="zh-CN" sz="2400"/>
              <a:t>+ P</a:t>
            </a:r>
            <a:r>
              <a:rPr lang="en-US" altLang="zh-CN" sz="2400" baseline="-25000"/>
              <a:t>2</a:t>
            </a:r>
            <a:r>
              <a:rPr lang="en-US" altLang="zh-CN" sz="2400"/>
              <a:t>P</a:t>
            </a:r>
            <a:r>
              <a:rPr lang="en-US" altLang="zh-CN" sz="2400" baseline="-25000"/>
              <a:t>1</a:t>
            </a:r>
            <a:r>
              <a:rPr lang="en-US" altLang="zh-CN" sz="2400"/>
              <a:t>G</a:t>
            </a:r>
            <a:r>
              <a:rPr lang="en-US" altLang="zh-CN" sz="2400" baseline="-25000"/>
              <a:t>0</a:t>
            </a:r>
            <a:r>
              <a:rPr lang="en-US" altLang="zh-CN" sz="2400"/>
              <a:t>+ P</a:t>
            </a:r>
            <a:r>
              <a:rPr lang="en-US" altLang="zh-CN" sz="2400" baseline="-25000"/>
              <a:t>2</a:t>
            </a:r>
            <a:r>
              <a:rPr lang="en-US" altLang="zh-CN" sz="2400"/>
              <a:t>P</a:t>
            </a:r>
            <a:r>
              <a:rPr lang="en-US" altLang="zh-CN" sz="2400" baseline="-25000"/>
              <a:t>1</a:t>
            </a:r>
            <a:r>
              <a:rPr lang="en-US" altLang="zh-CN" sz="2400"/>
              <a:t>P</a:t>
            </a:r>
            <a:r>
              <a:rPr lang="en-US" altLang="zh-CN" sz="2400" baseline="-25000"/>
              <a:t>0</a:t>
            </a:r>
            <a:r>
              <a:rPr lang="en-US" altLang="zh-CN" sz="2400"/>
              <a:t>C</a:t>
            </a:r>
            <a:r>
              <a:rPr lang="en-US" altLang="zh-CN" sz="2400" baseline="-25000"/>
              <a:t>0</a:t>
            </a:r>
            <a:endParaRPr lang="en-US" altLang="zh-CN" sz="2400"/>
          </a:p>
          <a:p>
            <a:pPr eaLnBrk="1" hangingPunct="1">
              <a:lnSpc>
                <a:spcPct val="130000"/>
              </a:lnSpc>
            </a:pPr>
            <a:r>
              <a:rPr lang="en-US" altLang="zh-CN" sz="2400"/>
              <a:t>C</a:t>
            </a:r>
            <a:r>
              <a:rPr lang="en-US" altLang="zh-CN" sz="2400" baseline="-25000"/>
              <a:t>4</a:t>
            </a:r>
            <a:r>
              <a:rPr lang="en-US" altLang="zh-CN" sz="2400"/>
              <a:t>=G</a:t>
            </a:r>
            <a:r>
              <a:rPr lang="en-US" altLang="zh-CN" sz="2400" baseline="-25000"/>
              <a:t>3</a:t>
            </a:r>
            <a:r>
              <a:rPr lang="en-US" altLang="zh-CN" sz="2400"/>
              <a:t>+P</a:t>
            </a:r>
            <a:r>
              <a:rPr lang="en-US" altLang="zh-CN" sz="2400" baseline="-25000"/>
              <a:t>3</a:t>
            </a:r>
            <a:r>
              <a:rPr lang="en-US" altLang="zh-CN" sz="2400"/>
              <a:t>C</a:t>
            </a:r>
            <a:r>
              <a:rPr lang="en-US" altLang="zh-CN" sz="2400" baseline="-25000"/>
              <a:t>3</a:t>
            </a:r>
          </a:p>
          <a:p>
            <a:pPr eaLnBrk="1" hangingPunct="1">
              <a:lnSpc>
                <a:spcPct val="130000"/>
              </a:lnSpc>
              <a:buFont typeface="Wingdings" panose="05000000000000000000" pitchFamily="2" charset="2"/>
              <a:buNone/>
            </a:pPr>
            <a:r>
              <a:rPr lang="en-US" altLang="zh-CN" sz="2400"/>
              <a:t>        =G</a:t>
            </a:r>
            <a:r>
              <a:rPr lang="en-US" altLang="zh-CN" sz="2400" baseline="-25000"/>
              <a:t>3</a:t>
            </a:r>
            <a:r>
              <a:rPr lang="en-US" altLang="zh-CN" sz="2400"/>
              <a:t>+P</a:t>
            </a:r>
            <a:r>
              <a:rPr lang="en-US" altLang="zh-CN" sz="2400" baseline="-25000"/>
              <a:t>3</a:t>
            </a:r>
            <a:r>
              <a:rPr lang="en-US" altLang="zh-CN" sz="2400"/>
              <a:t>(G</a:t>
            </a:r>
            <a:r>
              <a:rPr lang="en-US" altLang="zh-CN" sz="2400" baseline="-25000"/>
              <a:t>2</a:t>
            </a:r>
            <a:r>
              <a:rPr lang="en-US" altLang="zh-CN" sz="2400"/>
              <a:t>+P</a:t>
            </a:r>
            <a:r>
              <a:rPr lang="en-US" altLang="zh-CN" sz="2400" baseline="-25000"/>
              <a:t>2</a:t>
            </a:r>
            <a:r>
              <a:rPr lang="en-US" altLang="zh-CN" sz="2400"/>
              <a:t>G</a:t>
            </a:r>
            <a:r>
              <a:rPr lang="en-US" altLang="zh-CN" sz="2400" baseline="-25000"/>
              <a:t>1</a:t>
            </a:r>
            <a:r>
              <a:rPr lang="en-US" altLang="zh-CN" sz="2400"/>
              <a:t>+ P</a:t>
            </a:r>
            <a:r>
              <a:rPr lang="en-US" altLang="zh-CN" sz="2400" baseline="-25000"/>
              <a:t>2</a:t>
            </a:r>
            <a:r>
              <a:rPr lang="en-US" altLang="zh-CN" sz="2400"/>
              <a:t>P</a:t>
            </a:r>
            <a:r>
              <a:rPr lang="en-US" altLang="zh-CN" sz="2400" baseline="-25000"/>
              <a:t>1</a:t>
            </a:r>
            <a:r>
              <a:rPr lang="en-US" altLang="zh-CN" sz="2400"/>
              <a:t>G</a:t>
            </a:r>
            <a:r>
              <a:rPr lang="en-US" altLang="zh-CN" sz="2400" baseline="-25000"/>
              <a:t>0</a:t>
            </a:r>
            <a:r>
              <a:rPr lang="en-US" altLang="zh-CN" sz="2400"/>
              <a:t>+ P</a:t>
            </a:r>
            <a:r>
              <a:rPr lang="en-US" altLang="zh-CN" sz="2400" baseline="-25000"/>
              <a:t>2</a:t>
            </a:r>
            <a:r>
              <a:rPr lang="en-US" altLang="zh-CN" sz="2400"/>
              <a:t>P</a:t>
            </a:r>
            <a:r>
              <a:rPr lang="en-US" altLang="zh-CN" sz="2400" baseline="-25000"/>
              <a:t>1</a:t>
            </a:r>
            <a:r>
              <a:rPr lang="en-US" altLang="zh-CN" sz="2400"/>
              <a:t>P</a:t>
            </a:r>
            <a:r>
              <a:rPr lang="en-US" altLang="zh-CN" sz="2400" baseline="-25000"/>
              <a:t>0</a:t>
            </a:r>
            <a:r>
              <a:rPr lang="en-US" altLang="zh-CN" sz="2400"/>
              <a:t>C</a:t>
            </a:r>
            <a:r>
              <a:rPr lang="en-US" altLang="zh-CN" sz="2400" baseline="-25000"/>
              <a:t>0</a:t>
            </a:r>
            <a:r>
              <a:rPr lang="en-US" altLang="zh-CN" sz="2400"/>
              <a:t>)</a:t>
            </a:r>
          </a:p>
          <a:p>
            <a:pPr eaLnBrk="1" hangingPunct="1">
              <a:lnSpc>
                <a:spcPct val="130000"/>
              </a:lnSpc>
              <a:buFont typeface="Wingdings" panose="05000000000000000000" pitchFamily="2" charset="2"/>
              <a:buNone/>
            </a:pPr>
            <a:r>
              <a:rPr lang="en-US" altLang="zh-CN" sz="2400"/>
              <a:t>        =G</a:t>
            </a:r>
            <a:r>
              <a:rPr lang="en-US" altLang="zh-CN" sz="2400" baseline="-25000"/>
              <a:t>3</a:t>
            </a:r>
            <a:r>
              <a:rPr lang="en-US" altLang="zh-CN" sz="2400"/>
              <a:t>+P</a:t>
            </a:r>
            <a:r>
              <a:rPr lang="en-US" altLang="zh-CN" sz="2400" baseline="-25000"/>
              <a:t>3</a:t>
            </a:r>
            <a:r>
              <a:rPr lang="en-US" altLang="zh-CN" sz="2400"/>
              <a:t>G</a:t>
            </a:r>
            <a:r>
              <a:rPr lang="en-US" altLang="zh-CN" sz="2400" baseline="-25000"/>
              <a:t>2</a:t>
            </a:r>
            <a:r>
              <a:rPr lang="en-US" altLang="zh-CN" sz="2400"/>
              <a:t>+ P</a:t>
            </a:r>
            <a:r>
              <a:rPr lang="en-US" altLang="zh-CN" sz="2400" baseline="-25000"/>
              <a:t>3</a:t>
            </a:r>
            <a:r>
              <a:rPr lang="en-US" altLang="zh-CN" sz="2400"/>
              <a:t>P</a:t>
            </a:r>
            <a:r>
              <a:rPr lang="en-US" altLang="zh-CN" sz="2400" baseline="-25000"/>
              <a:t>2</a:t>
            </a:r>
            <a:r>
              <a:rPr lang="en-US" altLang="zh-CN" sz="2400"/>
              <a:t>G</a:t>
            </a:r>
            <a:r>
              <a:rPr lang="en-US" altLang="zh-CN" sz="2400" baseline="-25000"/>
              <a:t>1</a:t>
            </a:r>
            <a:r>
              <a:rPr lang="en-US" altLang="zh-CN" sz="2400"/>
              <a:t>+ P</a:t>
            </a:r>
            <a:r>
              <a:rPr lang="en-US" altLang="zh-CN" sz="2400" baseline="-25000"/>
              <a:t>3</a:t>
            </a:r>
            <a:r>
              <a:rPr lang="en-US" altLang="zh-CN" sz="2400"/>
              <a:t>P</a:t>
            </a:r>
            <a:r>
              <a:rPr lang="en-US" altLang="zh-CN" sz="2400" baseline="-25000"/>
              <a:t>2</a:t>
            </a:r>
            <a:r>
              <a:rPr lang="en-US" altLang="zh-CN" sz="2400"/>
              <a:t>P</a:t>
            </a:r>
            <a:r>
              <a:rPr lang="en-US" altLang="zh-CN" sz="2400" baseline="-25000"/>
              <a:t>1</a:t>
            </a:r>
            <a:r>
              <a:rPr lang="en-US" altLang="zh-CN" sz="2400"/>
              <a:t>G</a:t>
            </a:r>
            <a:r>
              <a:rPr lang="en-US" altLang="zh-CN" sz="2400" baseline="-25000"/>
              <a:t>0</a:t>
            </a:r>
            <a:r>
              <a:rPr lang="en-US" altLang="zh-CN" sz="2400"/>
              <a:t>+ P</a:t>
            </a:r>
            <a:r>
              <a:rPr lang="en-US" altLang="zh-CN" sz="2400" baseline="-25000"/>
              <a:t>3</a:t>
            </a:r>
            <a:r>
              <a:rPr lang="en-US" altLang="zh-CN" sz="2400"/>
              <a:t>P</a:t>
            </a:r>
            <a:r>
              <a:rPr lang="en-US" altLang="zh-CN" sz="2400" baseline="-25000"/>
              <a:t>2</a:t>
            </a:r>
            <a:r>
              <a:rPr lang="en-US" altLang="zh-CN" sz="2400"/>
              <a:t>P</a:t>
            </a:r>
            <a:r>
              <a:rPr lang="en-US" altLang="zh-CN" sz="2400" baseline="-25000"/>
              <a:t>1</a:t>
            </a:r>
            <a:r>
              <a:rPr lang="en-US" altLang="zh-CN" sz="2400"/>
              <a:t>P</a:t>
            </a:r>
            <a:r>
              <a:rPr lang="en-US" altLang="zh-CN" sz="2400" baseline="-25000"/>
              <a:t>0</a:t>
            </a:r>
            <a:r>
              <a:rPr lang="en-US" altLang="zh-CN" sz="2400"/>
              <a:t>C</a:t>
            </a:r>
            <a:r>
              <a:rPr lang="en-US" altLang="zh-CN" sz="2400" baseline="-25000"/>
              <a:t>0</a:t>
            </a:r>
          </a:p>
        </p:txBody>
      </p:sp>
      <p:sp>
        <p:nvSpPr>
          <p:cNvPr id="77827" name="Rectangle 4"/>
          <p:cNvSpPr>
            <a:spLocks noChangeArrowheads="1"/>
          </p:cNvSpPr>
          <p:nvPr/>
        </p:nvSpPr>
        <p:spPr bwMode="auto">
          <a:xfrm>
            <a:off x="144463" y="5600769"/>
            <a:ext cx="87852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dirty="0">
                <a:solidFill>
                  <a:srgbClr val="0000FF"/>
                </a:solidFill>
              </a:rPr>
              <a:t>每一级的进位：</a:t>
            </a:r>
            <a:r>
              <a:rPr lang="zh-CN" altLang="en-US" sz="2000" dirty="0"/>
              <a:t>均可由参加运算的</a:t>
            </a:r>
            <a:r>
              <a:rPr lang="en-US" altLang="zh-CN" sz="2000" dirty="0"/>
              <a:t>A</a:t>
            </a:r>
            <a:r>
              <a:rPr lang="en-US" altLang="zh-CN" sz="2000" baseline="-25000" dirty="0"/>
              <a:t>i</a:t>
            </a:r>
            <a:r>
              <a:rPr lang="zh-CN" altLang="en-US" sz="2000" dirty="0"/>
              <a:t>、</a:t>
            </a:r>
            <a:r>
              <a:rPr lang="en-US" altLang="zh-CN" sz="2000" dirty="0"/>
              <a:t>B</a:t>
            </a:r>
            <a:r>
              <a:rPr lang="en-US" altLang="zh-CN" sz="2000" baseline="-25000" dirty="0"/>
              <a:t>i</a:t>
            </a:r>
            <a:r>
              <a:rPr lang="zh-CN" altLang="en-US" sz="2000" dirty="0"/>
              <a:t>以及最低位的进位</a:t>
            </a:r>
            <a:r>
              <a:rPr lang="en-US" altLang="zh-CN" sz="2000" dirty="0"/>
              <a:t>C</a:t>
            </a:r>
            <a:r>
              <a:rPr lang="en-US" altLang="zh-CN" sz="2000" baseline="-25000" dirty="0"/>
              <a:t>0</a:t>
            </a:r>
            <a:r>
              <a:rPr lang="zh-CN" altLang="en-US" sz="2000" dirty="0"/>
              <a:t>直接产生；</a:t>
            </a:r>
            <a:endParaRPr lang="en-US" altLang="zh-CN" sz="2000" dirty="0"/>
          </a:p>
          <a:p>
            <a:pPr eaLnBrk="1" hangingPunct="1">
              <a:spcBef>
                <a:spcPct val="0"/>
              </a:spcBef>
              <a:buClrTx/>
              <a:buSzTx/>
              <a:buFontTx/>
              <a:buNone/>
            </a:pPr>
            <a:r>
              <a:rPr lang="zh-CN" altLang="en-US" sz="2000" dirty="0">
                <a:solidFill>
                  <a:srgbClr val="0000FF"/>
                </a:solidFill>
              </a:rPr>
              <a:t>本位和</a:t>
            </a:r>
            <a:r>
              <a:rPr lang="zh-CN" altLang="en-US" sz="2000" dirty="0"/>
              <a:t>：由参加本位运算的两个二进制数及进位输入异或产生；</a:t>
            </a:r>
          </a:p>
        </p:txBody>
      </p:sp>
      <p:sp>
        <p:nvSpPr>
          <p:cNvPr id="77828" name="Rectangle 2"/>
          <p:cNvSpPr>
            <a:spLocks noGrp="1" noChangeArrowheads="1"/>
          </p:cNvSpPr>
          <p:nvPr>
            <p:ph type="title"/>
          </p:nvPr>
        </p:nvSpPr>
        <p:spPr>
          <a:xfrm>
            <a:off x="220663" y="238125"/>
            <a:ext cx="7793037" cy="477838"/>
          </a:xfrm>
        </p:spPr>
        <p:txBody>
          <a:bodyPr/>
          <a:lstStyle/>
          <a:p>
            <a:pPr eaLnBrk="1" hangingPunct="1"/>
            <a:r>
              <a:rPr lang="en-US" altLang="zh-CN" sz="3200"/>
              <a:t>2</a:t>
            </a:r>
            <a:r>
              <a:rPr lang="zh-CN" altLang="en-US" sz="3200"/>
              <a:t>　并行进位加法器</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620713" y="5240338"/>
            <a:ext cx="75612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FF"/>
                </a:solidFill>
              </a:rPr>
              <a:t>C</a:t>
            </a:r>
            <a:r>
              <a:rPr lang="en-US" altLang="zh-CN" sz="2400" baseline="-25000">
                <a:solidFill>
                  <a:srgbClr val="0000FF"/>
                </a:solidFill>
              </a:rPr>
              <a:t>1</a:t>
            </a:r>
            <a:r>
              <a:rPr lang="en-US" altLang="zh-CN" sz="2400">
                <a:solidFill>
                  <a:srgbClr val="0000FF"/>
                </a:solidFill>
              </a:rPr>
              <a:t>=A</a:t>
            </a:r>
            <a:r>
              <a:rPr lang="en-US" altLang="zh-CN" sz="2400" baseline="-25000">
                <a:solidFill>
                  <a:srgbClr val="0000FF"/>
                </a:solidFill>
              </a:rPr>
              <a:t>0</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+C</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0</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a:t>
            </a:r>
            <a:r>
              <a:rPr lang="zh-CN" altLang="en-US" sz="2400">
                <a:solidFill>
                  <a:srgbClr val="0000FF"/>
                </a:solidFill>
              </a:rPr>
              <a:t>；</a:t>
            </a:r>
          </a:p>
          <a:p>
            <a:pPr eaLnBrk="1" hangingPunct="1">
              <a:spcBef>
                <a:spcPct val="0"/>
              </a:spcBef>
              <a:buClrTx/>
              <a:buSzTx/>
              <a:buFontTx/>
              <a:buNone/>
            </a:pPr>
            <a:r>
              <a:rPr lang="en-US" altLang="zh-CN" sz="2400">
                <a:solidFill>
                  <a:srgbClr val="0000FF"/>
                </a:solidFill>
              </a:rPr>
              <a:t>C</a:t>
            </a:r>
            <a:r>
              <a:rPr lang="en-US" altLang="zh-CN" sz="2400" baseline="-25000">
                <a:solidFill>
                  <a:srgbClr val="0000FF"/>
                </a:solidFill>
              </a:rPr>
              <a:t>2</a:t>
            </a:r>
            <a:r>
              <a:rPr lang="en-US" altLang="zh-CN" sz="2400">
                <a:solidFill>
                  <a:srgbClr val="0000FF"/>
                </a:solidFill>
              </a:rPr>
              <a:t>=A</a:t>
            </a:r>
            <a:r>
              <a:rPr lang="en-US" altLang="zh-CN" sz="2400" baseline="-25000">
                <a:solidFill>
                  <a:srgbClr val="0000FF"/>
                </a:solidFill>
              </a:rPr>
              <a:t>1</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1</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0</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1</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1</a:t>
            </a:r>
            <a:r>
              <a:rPr lang="en-US" altLang="zh-CN" sz="2400">
                <a:solidFill>
                  <a:srgbClr val="0000FF"/>
                </a:solidFill>
                <a:sym typeface="Symbol" panose="05050102010706020507" pitchFamily="18" charset="2"/>
              </a:rPr>
              <a:t>)+C</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1</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1</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0</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 </a:t>
            </a:r>
            <a:r>
              <a:rPr lang="zh-CN" altLang="en-US" sz="2400">
                <a:solidFill>
                  <a:srgbClr val="0000FF"/>
                </a:solidFill>
              </a:rPr>
              <a:t>；</a:t>
            </a:r>
          </a:p>
          <a:p>
            <a:pPr eaLnBrk="1" hangingPunct="1">
              <a:spcBef>
                <a:spcPct val="0"/>
              </a:spcBef>
              <a:buClrTx/>
              <a:buSzTx/>
              <a:buFontTx/>
              <a:buNone/>
            </a:pPr>
            <a:r>
              <a:rPr lang="en-US" altLang="zh-CN" sz="2400">
                <a:solidFill>
                  <a:srgbClr val="0000FF"/>
                </a:solidFill>
              </a:rPr>
              <a:t>C</a:t>
            </a:r>
            <a:r>
              <a:rPr lang="en-US" altLang="zh-CN" sz="2400" baseline="-25000">
                <a:solidFill>
                  <a:srgbClr val="0000FF"/>
                </a:solidFill>
              </a:rPr>
              <a:t>3</a:t>
            </a:r>
            <a:r>
              <a:rPr lang="en-US" altLang="zh-CN" sz="2400">
                <a:solidFill>
                  <a:srgbClr val="0000FF"/>
                </a:solidFill>
              </a:rPr>
              <a:t>=A</a:t>
            </a:r>
            <a:r>
              <a:rPr lang="en-US" altLang="zh-CN" sz="2400" baseline="-25000">
                <a:solidFill>
                  <a:srgbClr val="0000FF"/>
                </a:solidFill>
              </a:rPr>
              <a:t>2</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2</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1</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1</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2</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2</a:t>
            </a:r>
            <a:r>
              <a:rPr lang="en-US" altLang="zh-CN" sz="2400">
                <a:solidFill>
                  <a:srgbClr val="0000FF"/>
                </a:solidFill>
                <a:sym typeface="Symbol" panose="05050102010706020507" pitchFamily="18" charset="2"/>
              </a:rPr>
              <a:t>)+ </a:t>
            </a:r>
            <a:r>
              <a:rPr lang="en-US" altLang="zh-CN" sz="2400">
                <a:solidFill>
                  <a:srgbClr val="0000FF"/>
                </a:solidFill>
              </a:rPr>
              <a:t>A</a:t>
            </a:r>
            <a:r>
              <a:rPr lang="en-US" altLang="zh-CN" sz="2400" baseline="-25000">
                <a:solidFill>
                  <a:srgbClr val="0000FF"/>
                </a:solidFill>
              </a:rPr>
              <a:t>0</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2</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2</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1</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1</a:t>
            </a:r>
            <a:r>
              <a:rPr lang="en-US" altLang="zh-CN" sz="2400">
                <a:solidFill>
                  <a:srgbClr val="0000FF"/>
                </a:solidFill>
                <a:sym typeface="Symbol" panose="05050102010706020507" pitchFamily="18" charset="2"/>
              </a:rPr>
              <a:t>)+ </a:t>
            </a:r>
          </a:p>
          <a:p>
            <a:pPr eaLnBrk="1" hangingPunct="1">
              <a:spcBef>
                <a:spcPct val="0"/>
              </a:spcBef>
              <a:buClrTx/>
              <a:buSzTx/>
              <a:buFontTx/>
              <a:buNone/>
            </a:pPr>
            <a:r>
              <a:rPr lang="en-US" altLang="zh-CN" sz="2400">
                <a:solidFill>
                  <a:srgbClr val="0000FF"/>
                </a:solidFill>
                <a:sym typeface="Symbol" panose="05050102010706020507" pitchFamily="18" charset="2"/>
              </a:rPr>
              <a:t>	  C</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2</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2</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1</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1</a:t>
            </a:r>
            <a:r>
              <a:rPr lang="en-US" altLang="zh-CN" sz="2400">
                <a:solidFill>
                  <a:srgbClr val="0000FF"/>
                </a:solidFill>
                <a:sym typeface="Symbol" panose="05050102010706020507" pitchFamily="18" charset="2"/>
              </a:rPr>
              <a:t>)(</a:t>
            </a:r>
            <a:r>
              <a:rPr lang="en-US" altLang="zh-CN" sz="2400">
                <a:solidFill>
                  <a:srgbClr val="0000FF"/>
                </a:solidFill>
              </a:rPr>
              <a:t>A</a:t>
            </a:r>
            <a:r>
              <a:rPr lang="en-US" altLang="zh-CN" sz="2400" baseline="-25000">
                <a:solidFill>
                  <a:srgbClr val="0000FF"/>
                </a:solidFill>
              </a:rPr>
              <a:t>0</a:t>
            </a:r>
            <a:r>
              <a:rPr lang="en-US" altLang="zh-CN" sz="2400">
                <a:solidFill>
                  <a:srgbClr val="0000FF"/>
                </a:solidFill>
                <a:sym typeface="Symbol" panose="05050102010706020507" pitchFamily="18" charset="2"/>
              </a:rPr>
              <a:t>+B</a:t>
            </a:r>
            <a:r>
              <a:rPr lang="en-US" altLang="zh-CN" sz="2400" baseline="-25000">
                <a:solidFill>
                  <a:srgbClr val="0000FF"/>
                </a:solidFill>
                <a:sym typeface="Symbol" panose="05050102010706020507" pitchFamily="18" charset="2"/>
              </a:rPr>
              <a:t>0</a:t>
            </a:r>
            <a:r>
              <a:rPr lang="en-US" altLang="zh-CN" sz="2400">
                <a:solidFill>
                  <a:srgbClr val="0000FF"/>
                </a:solidFill>
                <a:sym typeface="Symbol" panose="05050102010706020507" pitchFamily="18" charset="2"/>
              </a:rPr>
              <a:t>) </a:t>
            </a:r>
            <a:r>
              <a:rPr lang="zh-CN" altLang="en-US" sz="2400">
                <a:solidFill>
                  <a:srgbClr val="0000FF"/>
                </a:solidFill>
              </a:rPr>
              <a:t>；</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65088"/>
            <a:ext cx="829627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idx="1"/>
          </p:nvPr>
        </p:nvSpPr>
        <p:spPr>
          <a:xfrm>
            <a:off x="179388" y="836613"/>
            <a:ext cx="8775700" cy="1403350"/>
          </a:xfrm>
        </p:spPr>
        <p:txBody>
          <a:bodyPr/>
          <a:lstStyle/>
          <a:p>
            <a:pPr eaLnBrk="1" hangingPunct="1">
              <a:lnSpc>
                <a:spcPct val="105000"/>
              </a:lnSpc>
            </a:pPr>
            <a:r>
              <a:rPr lang="en-US" altLang="zh-CN" sz="2400" dirty="0"/>
              <a:t>74HC283</a:t>
            </a:r>
            <a:r>
              <a:rPr lang="zh-CN" altLang="en-US" sz="2400" dirty="0"/>
              <a:t>：</a:t>
            </a:r>
            <a:r>
              <a:rPr lang="en-US" altLang="zh-CN" sz="2400" dirty="0"/>
              <a:t>4</a:t>
            </a:r>
            <a:r>
              <a:rPr lang="zh-CN" altLang="en-US" sz="2400" dirty="0"/>
              <a:t>位并行进位加法器。</a:t>
            </a:r>
          </a:p>
        </p:txBody>
      </p:sp>
      <p:pic>
        <p:nvPicPr>
          <p:cNvPr id="798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2759075"/>
            <a:ext cx="2290762"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975" y="2832100"/>
            <a:ext cx="4886325"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Rectangle 6"/>
          <p:cNvSpPr>
            <a:spLocks noChangeArrowheads="1"/>
          </p:cNvSpPr>
          <p:nvPr/>
        </p:nvSpPr>
        <p:spPr bwMode="auto">
          <a:xfrm>
            <a:off x="0" y="6018213"/>
            <a:ext cx="88407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t>(a) 74HC283</a:t>
            </a:r>
            <a:r>
              <a:rPr lang="zh-CN" altLang="en-US" sz="1800"/>
              <a:t>的逻辑图                        </a:t>
            </a:r>
            <a:r>
              <a:rPr lang="en-US" altLang="zh-CN" sz="1800"/>
              <a:t>(b)74HC283</a:t>
            </a:r>
            <a:r>
              <a:rPr lang="zh-CN" altLang="en-US" sz="1800"/>
              <a:t>仿真示例</a:t>
            </a:r>
            <a:r>
              <a:rPr lang="en-US" altLang="zh-CN" sz="1800"/>
              <a:t>0110+1101=10011 </a:t>
            </a:r>
          </a:p>
        </p:txBody>
      </p:sp>
      <p:sp>
        <p:nvSpPr>
          <p:cNvPr id="79878" name="Rectangle 2"/>
          <p:cNvSpPr>
            <a:spLocks noGrp="1" noChangeArrowheads="1"/>
          </p:cNvSpPr>
          <p:nvPr>
            <p:ph type="title"/>
          </p:nvPr>
        </p:nvSpPr>
        <p:spPr>
          <a:xfrm>
            <a:off x="220663" y="238125"/>
            <a:ext cx="7793037" cy="477838"/>
          </a:xfrm>
        </p:spPr>
        <p:txBody>
          <a:bodyPr/>
          <a:lstStyle/>
          <a:p>
            <a:pPr eaLnBrk="1" hangingPunct="1"/>
            <a:r>
              <a:rPr lang="en-US" altLang="zh-CN" sz="3200"/>
              <a:t>2</a:t>
            </a:r>
            <a:r>
              <a:rPr lang="zh-CN" altLang="en-US" sz="3200"/>
              <a:t>　并行进位加法器</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15913" y="257175"/>
            <a:ext cx="7793037" cy="477838"/>
          </a:xfrm>
        </p:spPr>
        <p:txBody>
          <a:bodyPr/>
          <a:lstStyle/>
          <a:p>
            <a:pPr eaLnBrk="1" hangingPunct="1"/>
            <a:r>
              <a:rPr lang="en-US" altLang="zh-CN"/>
              <a:t>5.5.2 </a:t>
            </a:r>
            <a:r>
              <a:rPr lang="zh-CN" altLang="en-US"/>
              <a:t>二进制减法器</a:t>
            </a:r>
          </a:p>
        </p:txBody>
      </p:sp>
      <p:sp>
        <p:nvSpPr>
          <p:cNvPr id="80899" name="Rectangle 3"/>
          <p:cNvSpPr>
            <a:spLocks noGrp="1" noChangeArrowheads="1"/>
          </p:cNvSpPr>
          <p:nvPr>
            <p:ph type="body" idx="1"/>
          </p:nvPr>
        </p:nvSpPr>
        <p:spPr>
          <a:xfrm>
            <a:off x="185284" y="757238"/>
            <a:ext cx="8775700" cy="5703887"/>
          </a:xfrm>
        </p:spPr>
        <p:txBody>
          <a:bodyPr/>
          <a:lstStyle/>
          <a:p>
            <a:pPr eaLnBrk="1" hangingPunct="1">
              <a:lnSpc>
                <a:spcPct val="125000"/>
              </a:lnSpc>
            </a:pPr>
            <a:r>
              <a:rPr lang="zh-CN" altLang="en-US" sz="2400" dirty="0"/>
              <a:t>计算机中的加法和减法运算是用补码来实现的。</a:t>
            </a:r>
            <a:endParaRPr lang="en-US" altLang="zh-CN" sz="2400" dirty="0"/>
          </a:p>
          <a:p>
            <a:pPr eaLnBrk="1" hangingPunct="1">
              <a:lnSpc>
                <a:spcPct val="125000"/>
              </a:lnSpc>
            </a:pPr>
            <a:r>
              <a:rPr lang="zh-CN" altLang="en-US" sz="2400" dirty="0"/>
              <a:t>对于补码的减法运算，其运算规则有：</a:t>
            </a:r>
          </a:p>
          <a:p>
            <a:pPr eaLnBrk="1" hangingPunct="1">
              <a:lnSpc>
                <a:spcPct val="125000"/>
              </a:lnSpc>
            </a:pPr>
            <a:r>
              <a:rPr lang="zh-CN" altLang="en-US" sz="2400" dirty="0"/>
              <a:t>	</a:t>
            </a:r>
            <a:r>
              <a:rPr lang="en-US" altLang="zh-CN" sz="2400" dirty="0"/>
              <a:t>[A - B]</a:t>
            </a:r>
            <a:r>
              <a:rPr lang="zh-CN" altLang="en-US" sz="2400" baseline="-25000" dirty="0"/>
              <a:t>补</a:t>
            </a:r>
            <a:r>
              <a:rPr lang="zh-CN" altLang="en-US" sz="2400" dirty="0"/>
              <a:t> </a:t>
            </a:r>
            <a:r>
              <a:rPr lang="en-US" altLang="zh-CN" sz="2400" dirty="0"/>
              <a:t>= [A]</a:t>
            </a:r>
            <a:r>
              <a:rPr lang="zh-CN" altLang="en-US" sz="2400" baseline="-25000" dirty="0"/>
              <a:t>补</a:t>
            </a:r>
            <a:r>
              <a:rPr lang="en-US" altLang="zh-CN" sz="2400" dirty="0"/>
              <a:t>+ [-B]</a:t>
            </a:r>
            <a:r>
              <a:rPr lang="zh-CN" altLang="en-US" sz="2400" baseline="-25000" dirty="0"/>
              <a:t>补</a:t>
            </a:r>
            <a:endParaRPr lang="zh-CN" altLang="en-US" sz="2400" dirty="0"/>
          </a:p>
          <a:p>
            <a:pPr eaLnBrk="1" hangingPunct="1">
              <a:lnSpc>
                <a:spcPct val="125000"/>
              </a:lnSpc>
            </a:pPr>
            <a:r>
              <a:rPr lang="zh-CN" altLang="en-US" sz="2400" dirty="0"/>
              <a:t>对于定点二进制整数来说，</a:t>
            </a:r>
            <a:r>
              <a:rPr lang="en-US" altLang="zh-CN" sz="2400" dirty="0"/>
              <a:t>[-B]</a:t>
            </a:r>
            <a:r>
              <a:rPr lang="zh-CN" altLang="en-US" sz="2400" baseline="-25000" dirty="0"/>
              <a:t>补</a:t>
            </a:r>
            <a:r>
              <a:rPr lang="en-US" altLang="zh-CN" sz="2400" dirty="0"/>
              <a:t>= B +1</a:t>
            </a:r>
          </a:p>
          <a:p>
            <a:pPr eaLnBrk="1" hangingPunct="1">
              <a:lnSpc>
                <a:spcPct val="125000"/>
              </a:lnSpc>
            </a:pPr>
            <a:r>
              <a:rPr lang="zh-CN" altLang="en-US" sz="2400" dirty="0"/>
              <a:t>只要将</a:t>
            </a:r>
            <a:r>
              <a:rPr lang="en-US" altLang="zh-CN" sz="2400" dirty="0"/>
              <a:t>B</a:t>
            </a:r>
            <a:r>
              <a:rPr lang="zh-CN" altLang="en-US" sz="2400" dirty="0"/>
              <a:t>各位取反，再加上</a:t>
            </a:r>
            <a:r>
              <a:rPr lang="en-US" altLang="zh-CN" sz="2400" dirty="0"/>
              <a:t>1</a:t>
            </a:r>
            <a:r>
              <a:rPr lang="zh-CN" altLang="en-US" sz="2400" dirty="0"/>
              <a:t>，即可得到</a:t>
            </a:r>
            <a:r>
              <a:rPr lang="en-US" altLang="zh-CN" sz="2400" dirty="0"/>
              <a:t>[-B]</a:t>
            </a:r>
            <a:r>
              <a:rPr lang="zh-CN" altLang="en-US" sz="2400" baseline="-25000" dirty="0"/>
              <a:t>补</a:t>
            </a:r>
            <a:r>
              <a:rPr lang="zh-CN" altLang="en-US" sz="2400" dirty="0"/>
              <a:t>。</a:t>
            </a:r>
            <a:endParaRPr lang="en-US" altLang="zh-CN" sz="2400" dirty="0"/>
          </a:p>
        </p:txBody>
      </p:sp>
      <p:sp>
        <p:nvSpPr>
          <p:cNvPr id="80900" name="Line 4"/>
          <p:cNvSpPr>
            <a:spLocks noChangeShapeType="1"/>
          </p:cNvSpPr>
          <p:nvPr/>
        </p:nvSpPr>
        <p:spPr bwMode="auto">
          <a:xfrm>
            <a:off x="5437187" y="2441864"/>
            <a:ext cx="2174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3324225"/>
            <a:ext cx="408305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4"/>
          <p:cNvSpPr>
            <a:spLocks noChangeArrowheads="1"/>
          </p:cNvSpPr>
          <p:nvPr/>
        </p:nvSpPr>
        <p:spPr bwMode="auto">
          <a:xfrm>
            <a:off x="169863" y="6389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A – B = A + (-B) = A + B + 1</a:t>
            </a:r>
            <a:endParaRPr lang="zh-CN" altLang="en-US" sz="2400"/>
          </a:p>
        </p:txBody>
      </p:sp>
      <p:grpSp>
        <p:nvGrpSpPr>
          <p:cNvPr id="7" name="Group 6"/>
          <p:cNvGrpSpPr>
            <a:grpSpLocks/>
          </p:cNvGrpSpPr>
          <p:nvPr/>
        </p:nvGrpSpPr>
        <p:grpSpPr bwMode="auto">
          <a:xfrm>
            <a:off x="5403850" y="3689350"/>
            <a:ext cx="3540125" cy="2660650"/>
            <a:chOff x="3414" y="2104"/>
            <a:chExt cx="2230" cy="1676"/>
          </a:xfrm>
        </p:grpSpPr>
        <p:sp>
          <p:nvSpPr>
            <p:cNvPr id="80905" name="Rectangle 6"/>
            <p:cNvSpPr>
              <a:spLocks noChangeArrowheads="1"/>
            </p:cNvSpPr>
            <p:nvPr/>
          </p:nvSpPr>
          <p:spPr bwMode="auto">
            <a:xfrm>
              <a:off x="3572" y="2104"/>
              <a:ext cx="1905" cy="252"/>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t>减法运算表示成加法运算</a:t>
              </a:r>
            </a:p>
          </p:txBody>
        </p:sp>
        <p:sp>
          <p:nvSpPr>
            <p:cNvPr id="80906" name="Rectangle 7"/>
            <p:cNvSpPr>
              <a:spLocks noChangeArrowheads="1"/>
            </p:cNvSpPr>
            <p:nvPr/>
          </p:nvSpPr>
          <p:spPr bwMode="auto">
            <a:xfrm>
              <a:off x="3736" y="2575"/>
              <a:ext cx="1579" cy="252"/>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t>将两加数各自求补码</a:t>
              </a:r>
            </a:p>
          </p:txBody>
        </p:sp>
        <p:sp>
          <p:nvSpPr>
            <p:cNvPr id="80907" name="Rectangle 8"/>
            <p:cNvSpPr>
              <a:spLocks noChangeArrowheads="1"/>
            </p:cNvSpPr>
            <p:nvPr/>
          </p:nvSpPr>
          <p:spPr bwMode="auto">
            <a:xfrm>
              <a:off x="3491" y="3044"/>
              <a:ext cx="2067" cy="252"/>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t>两个补码相加并丢掉溢出位</a:t>
              </a:r>
            </a:p>
          </p:txBody>
        </p:sp>
        <p:sp>
          <p:nvSpPr>
            <p:cNvPr id="80908" name="Rectangle 9"/>
            <p:cNvSpPr>
              <a:spLocks noChangeArrowheads="1"/>
            </p:cNvSpPr>
            <p:nvPr/>
          </p:nvSpPr>
          <p:spPr bwMode="auto">
            <a:xfrm>
              <a:off x="3414" y="3528"/>
              <a:ext cx="2230" cy="252"/>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t>运算结果再次求补得到原码值</a:t>
              </a:r>
            </a:p>
          </p:txBody>
        </p:sp>
        <p:sp>
          <p:nvSpPr>
            <p:cNvPr id="80909" name="Line 10"/>
            <p:cNvSpPr>
              <a:spLocks noChangeShapeType="1"/>
            </p:cNvSpPr>
            <p:nvPr/>
          </p:nvSpPr>
          <p:spPr bwMode="auto">
            <a:xfrm>
              <a:off x="4529" y="2350"/>
              <a:ext cx="0" cy="22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0910" name="Line 12"/>
            <p:cNvSpPr>
              <a:spLocks noChangeShapeType="1"/>
            </p:cNvSpPr>
            <p:nvPr/>
          </p:nvSpPr>
          <p:spPr bwMode="auto">
            <a:xfrm>
              <a:off x="4529" y="2819"/>
              <a:ext cx="0" cy="22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0911" name="Line 13"/>
            <p:cNvSpPr>
              <a:spLocks noChangeShapeType="1"/>
            </p:cNvSpPr>
            <p:nvPr/>
          </p:nvSpPr>
          <p:spPr bwMode="auto">
            <a:xfrm>
              <a:off x="4525" y="3304"/>
              <a:ext cx="0" cy="22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5" name="Line 4"/>
          <p:cNvSpPr>
            <a:spLocks noChangeShapeType="1"/>
          </p:cNvSpPr>
          <p:nvPr/>
        </p:nvSpPr>
        <p:spPr bwMode="auto">
          <a:xfrm>
            <a:off x="3797300" y="6461125"/>
            <a:ext cx="2174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158875"/>
            <a:ext cx="229711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081088"/>
            <a:ext cx="5221288"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6"/>
          <p:cNvSpPr>
            <a:spLocks noChangeArrowheads="1"/>
          </p:cNvSpPr>
          <p:nvPr/>
        </p:nvSpPr>
        <p:spPr bwMode="auto">
          <a:xfrm>
            <a:off x="0" y="4122738"/>
            <a:ext cx="297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5.26 4</a:t>
            </a:r>
            <a:r>
              <a:rPr lang="zh-CN" altLang="en-US" sz="1800"/>
              <a:t>位二进制求反电路</a:t>
            </a:r>
          </a:p>
        </p:txBody>
      </p:sp>
      <p:sp>
        <p:nvSpPr>
          <p:cNvPr id="81925" name="Rectangle 7"/>
          <p:cNvSpPr>
            <a:spLocks noChangeArrowheads="1"/>
          </p:cNvSpPr>
          <p:nvPr/>
        </p:nvSpPr>
        <p:spPr bwMode="auto">
          <a:xfrm>
            <a:off x="4775200" y="4333875"/>
            <a:ext cx="3327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5.27 </a:t>
            </a:r>
            <a:r>
              <a:rPr lang="zh-CN" altLang="en-US" sz="1800"/>
              <a:t>减法运算仿真示例</a:t>
            </a:r>
          </a:p>
          <a:p>
            <a:pPr eaLnBrk="1" hangingPunct="1">
              <a:spcBef>
                <a:spcPct val="0"/>
              </a:spcBef>
              <a:buClrTx/>
              <a:buSzTx/>
              <a:buFontTx/>
              <a:buNone/>
            </a:pPr>
            <a:r>
              <a:rPr lang="en-US" altLang="zh-CN" sz="1800"/>
              <a:t>0110-0011=0110+1100+1</a:t>
            </a:r>
          </a:p>
          <a:p>
            <a:pPr eaLnBrk="1" hangingPunct="1">
              <a:spcBef>
                <a:spcPct val="0"/>
              </a:spcBef>
              <a:buClrTx/>
              <a:buSzTx/>
              <a:buFontTx/>
              <a:buNone/>
            </a:pPr>
            <a:r>
              <a:rPr lang="en-US" altLang="zh-CN" sz="1800"/>
              <a:t>=0011</a:t>
            </a:r>
          </a:p>
        </p:txBody>
      </p:sp>
      <p:sp>
        <p:nvSpPr>
          <p:cNvPr id="81926" name="Rectangle 2"/>
          <p:cNvSpPr>
            <a:spLocks noGrp="1" noChangeArrowheads="1"/>
          </p:cNvSpPr>
          <p:nvPr>
            <p:ph type="title"/>
          </p:nvPr>
        </p:nvSpPr>
        <p:spPr>
          <a:xfrm>
            <a:off x="315913" y="257175"/>
            <a:ext cx="7793037" cy="477838"/>
          </a:xfrm>
        </p:spPr>
        <p:txBody>
          <a:bodyPr/>
          <a:lstStyle/>
          <a:p>
            <a:pPr eaLnBrk="1" hangingPunct="1"/>
            <a:r>
              <a:rPr lang="en-US" altLang="zh-CN"/>
              <a:t>5.5.2 </a:t>
            </a:r>
            <a:r>
              <a:rPr lang="zh-CN" altLang="en-US"/>
              <a:t>二进制减法器</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579EE3EC-7659-441B-95A2-2991EE689E3D}" type="slidenum">
              <a:rPr lang="en-US" altLang="zh-CN" sz="1400" b="0">
                <a:solidFill>
                  <a:schemeClr val="bg2"/>
                </a:solidFill>
                <a:latin typeface="Arial" panose="020B0604020202020204" pitchFamily="34" charset="0"/>
              </a:rPr>
              <a:pPr algn="l">
                <a:spcBef>
                  <a:spcPct val="0"/>
                </a:spcBef>
                <a:buClrTx/>
                <a:buSzTx/>
                <a:buFontTx/>
                <a:buNone/>
              </a:pPr>
              <a:t>78</a:t>
            </a:fld>
            <a:endParaRPr lang="en-US" altLang="zh-CN" sz="1400" b="0">
              <a:solidFill>
                <a:schemeClr val="bg2"/>
              </a:solidFill>
              <a:latin typeface="Arial" panose="020B0604020202020204" pitchFamily="34" charset="0"/>
            </a:endParaRPr>
          </a:p>
        </p:txBody>
      </p:sp>
      <p:pic>
        <p:nvPicPr>
          <p:cNvPr id="829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0"/>
            <a:ext cx="7812087" cy="636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935038" y="2889250"/>
            <a:ext cx="237648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zh-CN" altLang="en-US" sz="1600">
                <a:latin typeface="Franklin Gothic Medium" panose="020B0603020102020204" pitchFamily="34" charset="0"/>
              </a:rPr>
              <a:t>输出数据</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3</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2</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1</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0</a:t>
            </a:r>
            <a:r>
              <a:rPr lang="zh-CN" altLang="en-US" sz="1600">
                <a:latin typeface="Franklin Gothic Medium" panose="020B0603020102020204" pitchFamily="34" charset="0"/>
              </a:rPr>
              <a:t>的</a:t>
            </a:r>
          </a:p>
          <a:p>
            <a:pPr eaLnBrk="1" hangingPunct="1">
              <a:lnSpc>
                <a:spcPct val="90000"/>
              </a:lnSpc>
              <a:buClr>
                <a:schemeClr val="tx2"/>
              </a:buClr>
              <a:buSzTx/>
              <a:buFont typeface="Wingdings" panose="05000000000000000000" pitchFamily="2" charset="2"/>
              <a:buNone/>
            </a:pPr>
            <a:r>
              <a:rPr lang="zh-CN" altLang="en-US" sz="1600">
                <a:latin typeface="Franklin Gothic Medium" panose="020B0603020102020204" pitchFamily="34" charset="0"/>
              </a:rPr>
              <a:t>绝对值不大于</a:t>
            </a:r>
            <a:r>
              <a:rPr lang="en-US" altLang="zh-CN" sz="1600">
                <a:latin typeface="Franklin Gothic Medium" panose="020B0603020102020204" pitchFamily="34" charset="0"/>
              </a:rPr>
              <a:t>7</a:t>
            </a:r>
            <a:r>
              <a:rPr lang="zh-CN" altLang="en-US" sz="1600">
                <a:latin typeface="Franklin Gothic Medium" panose="020B0603020102020204" pitchFamily="34" charset="0"/>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331B2639-EF1F-4AEC-BA91-A35AB5E364CC}" type="slidenum">
              <a:rPr lang="en-US" altLang="zh-CN" sz="1400" b="0">
                <a:solidFill>
                  <a:schemeClr val="bg2"/>
                </a:solidFill>
                <a:latin typeface="Arial" panose="020B0604020202020204" pitchFamily="34" charset="0"/>
              </a:rPr>
              <a:pPr algn="l">
                <a:spcBef>
                  <a:spcPct val="0"/>
                </a:spcBef>
                <a:buClrTx/>
                <a:buSzTx/>
                <a:buFontTx/>
                <a:buNone/>
              </a:pPr>
              <a:t>79</a:t>
            </a:fld>
            <a:endParaRPr lang="en-US" altLang="zh-CN" sz="1400" b="0">
              <a:solidFill>
                <a:schemeClr val="bg2"/>
              </a:solidFill>
              <a:latin typeface="Arial" panose="020B0604020202020204" pitchFamily="34" charset="0"/>
            </a:endParaRPr>
          </a:p>
        </p:txBody>
      </p:sp>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0"/>
            <a:ext cx="7812087" cy="636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3"/>
          <p:cNvSpPr>
            <a:spLocks noChangeArrowheads="1"/>
          </p:cNvSpPr>
          <p:nvPr/>
        </p:nvSpPr>
        <p:spPr bwMode="auto">
          <a:xfrm>
            <a:off x="935038" y="2889250"/>
            <a:ext cx="237648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zh-CN" altLang="en-US" sz="1600">
                <a:latin typeface="Franklin Gothic Medium" panose="020B0603020102020204" pitchFamily="34" charset="0"/>
              </a:rPr>
              <a:t>输出数据</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3</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2</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1</a:t>
            </a:r>
            <a:r>
              <a:rPr lang="en-US" altLang="zh-CN" sz="1600">
                <a:latin typeface="Franklin Gothic Medium" panose="020B0603020102020204" pitchFamily="34" charset="0"/>
              </a:rPr>
              <a:t>F</a:t>
            </a:r>
            <a:r>
              <a:rPr lang="en-US" altLang="zh-CN" sz="1600" baseline="-25000">
                <a:latin typeface="Franklin Gothic Medium" panose="020B0603020102020204" pitchFamily="34" charset="0"/>
              </a:rPr>
              <a:t>0</a:t>
            </a:r>
            <a:r>
              <a:rPr lang="zh-CN" altLang="en-US" sz="1600">
                <a:latin typeface="Franklin Gothic Medium" panose="020B0603020102020204" pitchFamily="34" charset="0"/>
              </a:rPr>
              <a:t>的</a:t>
            </a:r>
          </a:p>
          <a:p>
            <a:pPr eaLnBrk="1" hangingPunct="1">
              <a:lnSpc>
                <a:spcPct val="90000"/>
              </a:lnSpc>
              <a:buClr>
                <a:schemeClr val="tx2"/>
              </a:buClr>
              <a:buSzTx/>
              <a:buFont typeface="Wingdings" panose="05000000000000000000" pitchFamily="2" charset="2"/>
              <a:buNone/>
            </a:pPr>
            <a:r>
              <a:rPr lang="zh-CN" altLang="en-US" sz="1600">
                <a:latin typeface="Franklin Gothic Medium" panose="020B0603020102020204" pitchFamily="34" charset="0"/>
              </a:rPr>
              <a:t>绝对值不大于</a:t>
            </a:r>
            <a:r>
              <a:rPr lang="en-US" altLang="zh-CN" sz="1600">
                <a:latin typeface="Franklin Gothic Medium" panose="020B0603020102020204" pitchFamily="34" charset="0"/>
              </a:rPr>
              <a:t>7</a:t>
            </a:r>
            <a:r>
              <a:rPr lang="zh-CN" altLang="en-US" sz="1600">
                <a:latin typeface="Franklin Gothic Medium" panose="020B0603020102020204" pitchFamily="34" charset="0"/>
              </a:rPr>
              <a:t>。</a:t>
            </a:r>
          </a:p>
        </p:txBody>
      </p:sp>
      <p:grpSp>
        <p:nvGrpSpPr>
          <p:cNvPr id="317445" name="Group 5"/>
          <p:cNvGrpSpPr>
            <a:grpSpLocks/>
          </p:cNvGrpSpPr>
          <p:nvPr/>
        </p:nvGrpSpPr>
        <p:grpSpPr bwMode="auto">
          <a:xfrm>
            <a:off x="971550" y="98425"/>
            <a:ext cx="8172450" cy="6643688"/>
            <a:chOff x="612" y="62"/>
            <a:chExt cx="5148" cy="4185"/>
          </a:xfrm>
        </p:grpSpPr>
        <p:sp>
          <p:nvSpPr>
            <p:cNvPr id="85011" name="Text Box 6"/>
            <p:cNvSpPr txBox="1">
              <a:spLocks noChangeArrowheads="1"/>
            </p:cNvSpPr>
            <p:nvPr/>
          </p:nvSpPr>
          <p:spPr bwMode="auto">
            <a:xfrm>
              <a:off x="1179" y="62"/>
              <a:ext cx="385"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A</a:t>
              </a:r>
              <a:endParaRPr lang="zh-CN" altLang="en-US" sz="2000" baseline="-25000">
                <a:solidFill>
                  <a:schemeClr val="hlink"/>
                </a:solidFill>
              </a:endParaRPr>
            </a:p>
          </p:txBody>
        </p:sp>
        <p:sp>
          <p:nvSpPr>
            <p:cNvPr id="85012" name="Text Box 7"/>
            <p:cNvSpPr txBox="1">
              <a:spLocks noChangeArrowheads="1"/>
            </p:cNvSpPr>
            <p:nvPr/>
          </p:nvSpPr>
          <p:spPr bwMode="auto">
            <a:xfrm>
              <a:off x="3833" y="68"/>
              <a:ext cx="385"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B</a:t>
              </a:r>
              <a:endParaRPr lang="zh-CN" altLang="en-US" sz="2000" baseline="-25000">
                <a:solidFill>
                  <a:schemeClr val="hlink"/>
                </a:solidFill>
              </a:endParaRPr>
            </a:p>
          </p:txBody>
        </p:sp>
        <p:sp>
          <p:nvSpPr>
            <p:cNvPr id="85013" name="Text Box 8"/>
            <p:cNvSpPr txBox="1">
              <a:spLocks noChangeArrowheads="1"/>
            </p:cNvSpPr>
            <p:nvPr/>
          </p:nvSpPr>
          <p:spPr bwMode="auto">
            <a:xfrm>
              <a:off x="1406" y="817"/>
              <a:ext cx="385"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A’</a:t>
              </a:r>
              <a:endParaRPr lang="zh-CN" altLang="en-US" sz="2000" baseline="-25000">
                <a:solidFill>
                  <a:schemeClr val="hlink"/>
                </a:solidFill>
              </a:endParaRPr>
            </a:p>
          </p:txBody>
        </p:sp>
        <p:sp>
          <p:nvSpPr>
            <p:cNvPr id="85014" name="Text Box 9"/>
            <p:cNvSpPr txBox="1">
              <a:spLocks noChangeArrowheads="1"/>
            </p:cNvSpPr>
            <p:nvPr/>
          </p:nvSpPr>
          <p:spPr bwMode="auto">
            <a:xfrm>
              <a:off x="612" y="1339"/>
              <a:ext cx="1315"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0+A’+1=[A]</a:t>
              </a:r>
              <a:r>
                <a:rPr lang="zh-CN" altLang="en-US" sz="2000" baseline="-25000">
                  <a:solidFill>
                    <a:schemeClr val="hlink"/>
                  </a:solidFill>
                </a:rPr>
                <a:t>补</a:t>
              </a:r>
            </a:p>
          </p:txBody>
        </p:sp>
        <p:sp>
          <p:nvSpPr>
            <p:cNvPr id="85015" name="Text Box 10"/>
            <p:cNvSpPr txBox="1">
              <a:spLocks noChangeArrowheads="1"/>
            </p:cNvSpPr>
            <p:nvPr/>
          </p:nvSpPr>
          <p:spPr bwMode="auto">
            <a:xfrm>
              <a:off x="3946" y="817"/>
              <a:ext cx="385"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B’</a:t>
              </a:r>
              <a:endParaRPr lang="zh-CN" altLang="en-US" sz="2000" baseline="-25000">
                <a:solidFill>
                  <a:schemeClr val="hlink"/>
                </a:solidFill>
              </a:endParaRPr>
            </a:p>
          </p:txBody>
        </p:sp>
        <p:sp>
          <p:nvSpPr>
            <p:cNvPr id="85016" name="Text Box 11"/>
            <p:cNvSpPr txBox="1">
              <a:spLocks noChangeArrowheads="1"/>
            </p:cNvSpPr>
            <p:nvPr/>
          </p:nvSpPr>
          <p:spPr bwMode="auto">
            <a:xfrm>
              <a:off x="4309" y="1451"/>
              <a:ext cx="1315"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0+B’+1=[B]</a:t>
              </a:r>
              <a:r>
                <a:rPr lang="zh-CN" altLang="en-US" sz="2000" baseline="-25000">
                  <a:solidFill>
                    <a:schemeClr val="hlink"/>
                  </a:solidFill>
                </a:rPr>
                <a:t>补</a:t>
              </a:r>
            </a:p>
          </p:txBody>
        </p:sp>
        <p:sp>
          <p:nvSpPr>
            <p:cNvPr id="85017" name="Text Box 12"/>
            <p:cNvSpPr txBox="1">
              <a:spLocks noChangeArrowheads="1"/>
            </p:cNvSpPr>
            <p:nvPr/>
          </p:nvSpPr>
          <p:spPr bwMode="auto">
            <a:xfrm>
              <a:off x="4286" y="2131"/>
              <a:ext cx="907"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 [-B]</a:t>
              </a:r>
              <a:r>
                <a:rPr lang="zh-CN" altLang="en-US" sz="2000" baseline="-25000">
                  <a:solidFill>
                    <a:schemeClr val="hlink"/>
                  </a:solidFill>
                </a:rPr>
                <a:t>补</a:t>
              </a:r>
              <a:r>
                <a:rPr lang="en-US" altLang="zh-CN" sz="2000">
                  <a:solidFill>
                    <a:schemeClr val="hlink"/>
                  </a:solidFill>
                </a:rPr>
                <a:t>)’</a:t>
              </a:r>
              <a:endParaRPr lang="zh-CN" altLang="en-US" sz="2000">
                <a:solidFill>
                  <a:schemeClr val="hlink"/>
                </a:solidFill>
              </a:endParaRPr>
            </a:p>
          </p:txBody>
        </p:sp>
        <p:sp>
          <p:nvSpPr>
            <p:cNvPr id="85018" name="Text Box 13"/>
            <p:cNvSpPr txBox="1">
              <a:spLocks noChangeArrowheads="1"/>
            </p:cNvSpPr>
            <p:nvPr/>
          </p:nvSpPr>
          <p:spPr bwMode="auto">
            <a:xfrm>
              <a:off x="1270" y="2608"/>
              <a:ext cx="1701" cy="544"/>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hlink"/>
                  </a:solidFill>
                </a:rPr>
                <a:t>   [A]</a:t>
              </a:r>
              <a:r>
                <a:rPr lang="zh-CN" altLang="en-US" sz="2000" baseline="-25000">
                  <a:solidFill>
                    <a:schemeClr val="hlink"/>
                  </a:solidFill>
                </a:rPr>
                <a:t>补</a:t>
              </a:r>
              <a:r>
                <a:rPr lang="en-US" altLang="zh-CN" sz="2000">
                  <a:solidFill>
                    <a:schemeClr val="hlink"/>
                  </a:solidFill>
                </a:rPr>
                <a:t>+</a:t>
              </a:r>
              <a:r>
                <a:rPr lang="zh-CN" altLang="en-US" sz="2000" baseline="-25000">
                  <a:solidFill>
                    <a:schemeClr val="hlink"/>
                  </a:solidFill>
                </a:rPr>
                <a:t> </a:t>
              </a:r>
              <a:r>
                <a:rPr lang="en-US" altLang="zh-CN" sz="2000">
                  <a:solidFill>
                    <a:schemeClr val="hlink"/>
                  </a:solidFill>
                </a:rPr>
                <a:t>( [-B]</a:t>
              </a:r>
              <a:r>
                <a:rPr lang="zh-CN" altLang="en-US" sz="2000" baseline="-25000">
                  <a:solidFill>
                    <a:schemeClr val="hlink"/>
                  </a:solidFill>
                </a:rPr>
                <a:t>补</a:t>
              </a:r>
              <a:r>
                <a:rPr lang="en-US" altLang="zh-CN" sz="2000">
                  <a:solidFill>
                    <a:schemeClr val="hlink"/>
                  </a:solidFill>
                </a:rPr>
                <a:t>)’+1</a:t>
              </a:r>
            </a:p>
            <a:p>
              <a:pPr eaLnBrk="1" hangingPunct="1">
                <a:spcBef>
                  <a:spcPct val="50000"/>
                </a:spcBef>
                <a:buClrTx/>
                <a:buSzTx/>
                <a:buFontTx/>
                <a:buNone/>
              </a:pPr>
              <a:r>
                <a:rPr lang="en-US" altLang="zh-CN" sz="2000">
                  <a:solidFill>
                    <a:schemeClr val="hlink"/>
                  </a:solidFill>
                </a:rPr>
                <a:t>=[A]</a:t>
              </a:r>
              <a:r>
                <a:rPr lang="zh-CN" altLang="en-US" sz="2000" baseline="-25000">
                  <a:solidFill>
                    <a:schemeClr val="hlink"/>
                  </a:solidFill>
                </a:rPr>
                <a:t>补</a:t>
              </a:r>
              <a:r>
                <a:rPr lang="en-US" altLang="zh-CN" sz="2000">
                  <a:solidFill>
                    <a:schemeClr val="hlink"/>
                  </a:solidFill>
                </a:rPr>
                <a:t>+[-B]</a:t>
              </a:r>
              <a:r>
                <a:rPr lang="zh-CN" altLang="en-US" sz="2000" baseline="-25000">
                  <a:solidFill>
                    <a:schemeClr val="hlink"/>
                  </a:solidFill>
                </a:rPr>
                <a:t>补</a:t>
              </a:r>
            </a:p>
          </p:txBody>
        </p:sp>
        <p:sp>
          <p:nvSpPr>
            <p:cNvPr id="85019" name="Text Box 14"/>
            <p:cNvSpPr txBox="1">
              <a:spLocks noChangeArrowheads="1"/>
            </p:cNvSpPr>
            <p:nvPr/>
          </p:nvSpPr>
          <p:spPr bwMode="auto">
            <a:xfrm>
              <a:off x="4286" y="3991"/>
              <a:ext cx="1474" cy="256"/>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chemeClr val="hlink"/>
                  </a:solidFill>
                </a:rPr>
                <a:t>[ [A]</a:t>
              </a:r>
              <a:r>
                <a:rPr lang="zh-CN" altLang="en-US" sz="2000" baseline="-25000">
                  <a:solidFill>
                    <a:schemeClr val="hlink"/>
                  </a:solidFill>
                </a:rPr>
                <a:t>补</a:t>
              </a:r>
              <a:r>
                <a:rPr lang="en-US" altLang="zh-CN" sz="2000">
                  <a:solidFill>
                    <a:schemeClr val="hlink"/>
                  </a:solidFill>
                </a:rPr>
                <a:t>+[-B]</a:t>
              </a:r>
              <a:r>
                <a:rPr lang="zh-CN" altLang="en-US" sz="2000" baseline="-25000">
                  <a:solidFill>
                    <a:schemeClr val="hlink"/>
                  </a:solidFill>
                </a:rPr>
                <a:t>补</a:t>
              </a:r>
              <a:r>
                <a:rPr lang="en-US" altLang="zh-CN" sz="2000">
                  <a:solidFill>
                    <a:schemeClr val="hlink"/>
                  </a:solidFill>
                </a:rPr>
                <a:t>]</a:t>
              </a:r>
              <a:r>
                <a:rPr lang="zh-CN" altLang="en-US" sz="2000" baseline="-25000">
                  <a:solidFill>
                    <a:schemeClr val="hlink"/>
                  </a:solidFill>
                </a:rPr>
                <a:t>补</a:t>
              </a:r>
            </a:p>
          </p:txBody>
        </p:sp>
      </p:grpSp>
      <p:sp>
        <p:nvSpPr>
          <p:cNvPr id="317455" name="Text Box 15"/>
          <p:cNvSpPr txBox="1">
            <a:spLocks noChangeArrowheads="1"/>
          </p:cNvSpPr>
          <p:nvPr/>
        </p:nvSpPr>
        <p:spPr bwMode="auto">
          <a:xfrm>
            <a:off x="3059113" y="152400"/>
            <a:ext cx="1296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1      0       1</a:t>
            </a:r>
          </a:p>
        </p:txBody>
      </p:sp>
      <p:sp>
        <p:nvSpPr>
          <p:cNvPr id="317456" name="Text Box 16"/>
          <p:cNvSpPr txBox="1">
            <a:spLocks noChangeArrowheads="1"/>
          </p:cNvSpPr>
          <p:nvPr/>
        </p:nvSpPr>
        <p:spPr bwMode="auto">
          <a:xfrm>
            <a:off x="7416800" y="152400"/>
            <a:ext cx="12969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0      1       1</a:t>
            </a:r>
          </a:p>
        </p:txBody>
      </p:sp>
      <p:sp>
        <p:nvSpPr>
          <p:cNvPr id="317457" name="Text Box 17"/>
          <p:cNvSpPr txBox="1">
            <a:spLocks noChangeArrowheads="1"/>
          </p:cNvSpPr>
          <p:nvPr/>
        </p:nvSpPr>
        <p:spPr bwMode="auto">
          <a:xfrm>
            <a:off x="4967288" y="1160463"/>
            <a:ext cx="288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a:t>
            </a:r>
          </a:p>
        </p:txBody>
      </p:sp>
      <p:sp>
        <p:nvSpPr>
          <p:cNvPr id="317458" name="Text Box 18"/>
          <p:cNvSpPr txBox="1">
            <a:spLocks noChangeArrowheads="1"/>
          </p:cNvSpPr>
          <p:nvPr/>
        </p:nvSpPr>
        <p:spPr bwMode="auto">
          <a:xfrm>
            <a:off x="8855075" y="1160463"/>
            <a:ext cx="288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a:t>
            </a:r>
          </a:p>
        </p:txBody>
      </p:sp>
      <p:sp>
        <p:nvSpPr>
          <p:cNvPr id="317459" name="Text Box 19"/>
          <p:cNvSpPr txBox="1">
            <a:spLocks noChangeArrowheads="1"/>
          </p:cNvSpPr>
          <p:nvPr/>
        </p:nvSpPr>
        <p:spPr bwMode="auto">
          <a:xfrm>
            <a:off x="2843213" y="1292225"/>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1      0       1      0</a:t>
            </a:r>
          </a:p>
        </p:txBody>
      </p:sp>
      <p:sp>
        <p:nvSpPr>
          <p:cNvPr id="317460" name="Text Box 20"/>
          <p:cNvSpPr txBox="1">
            <a:spLocks noChangeArrowheads="1"/>
          </p:cNvSpPr>
          <p:nvPr/>
        </p:nvSpPr>
        <p:spPr bwMode="auto">
          <a:xfrm>
            <a:off x="6985000" y="1292225"/>
            <a:ext cx="1728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1      1       0      0</a:t>
            </a:r>
          </a:p>
        </p:txBody>
      </p:sp>
      <p:sp>
        <p:nvSpPr>
          <p:cNvPr id="317461" name="Text Box 21"/>
          <p:cNvSpPr txBox="1">
            <a:spLocks noChangeArrowheads="1"/>
          </p:cNvSpPr>
          <p:nvPr/>
        </p:nvSpPr>
        <p:spPr bwMode="auto">
          <a:xfrm>
            <a:off x="2843213" y="1881188"/>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1      0       1      1</a:t>
            </a:r>
          </a:p>
        </p:txBody>
      </p:sp>
      <p:sp>
        <p:nvSpPr>
          <p:cNvPr id="317462" name="Text Box 22"/>
          <p:cNvSpPr txBox="1">
            <a:spLocks noChangeArrowheads="1"/>
          </p:cNvSpPr>
          <p:nvPr/>
        </p:nvSpPr>
        <p:spPr bwMode="auto">
          <a:xfrm>
            <a:off x="7019925" y="1881188"/>
            <a:ext cx="1728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1      1       0      1</a:t>
            </a:r>
          </a:p>
        </p:txBody>
      </p:sp>
      <p:sp>
        <p:nvSpPr>
          <p:cNvPr id="317463" name="Text Box 23"/>
          <p:cNvSpPr txBox="1">
            <a:spLocks noChangeArrowheads="1"/>
          </p:cNvSpPr>
          <p:nvPr/>
        </p:nvSpPr>
        <p:spPr bwMode="auto">
          <a:xfrm>
            <a:off x="5040313" y="3597275"/>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0      0       1      0</a:t>
            </a:r>
          </a:p>
        </p:txBody>
      </p:sp>
      <p:sp>
        <p:nvSpPr>
          <p:cNvPr id="317464" name="Text Box 24"/>
          <p:cNvSpPr txBox="1">
            <a:spLocks noChangeArrowheads="1"/>
          </p:cNvSpPr>
          <p:nvPr/>
        </p:nvSpPr>
        <p:spPr bwMode="auto">
          <a:xfrm>
            <a:off x="5040313" y="4113213"/>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1      1       1      0</a:t>
            </a:r>
          </a:p>
        </p:txBody>
      </p:sp>
      <p:sp>
        <p:nvSpPr>
          <p:cNvPr id="317465" name="Text Box 25"/>
          <p:cNvSpPr txBox="1">
            <a:spLocks noChangeArrowheads="1"/>
          </p:cNvSpPr>
          <p:nvPr/>
        </p:nvSpPr>
        <p:spPr bwMode="auto">
          <a:xfrm>
            <a:off x="5040313" y="5468938"/>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0      0       0      1</a:t>
            </a:r>
          </a:p>
        </p:txBody>
      </p:sp>
      <p:sp>
        <p:nvSpPr>
          <p:cNvPr id="317466" name="Text Box 26"/>
          <p:cNvSpPr txBox="1">
            <a:spLocks noChangeArrowheads="1"/>
          </p:cNvSpPr>
          <p:nvPr/>
        </p:nvSpPr>
        <p:spPr bwMode="auto">
          <a:xfrm>
            <a:off x="5040313" y="6296025"/>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0      0       1      0</a:t>
            </a:r>
          </a:p>
        </p:txBody>
      </p:sp>
      <p:sp>
        <p:nvSpPr>
          <p:cNvPr id="317467" name="Text Box 27"/>
          <p:cNvSpPr txBox="1">
            <a:spLocks noChangeArrowheads="1"/>
          </p:cNvSpPr>
          <p:nvPr/>
        </p:nvSpPr>
        <p:spPr bwMode="auto">
          <a:xfrm>
            <a:off x="4176713" y="6308725"/>
            <a:ext cx="288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solidFill>
                  <a:srgbClr val="CC0066"/>
                </a:solidFill>
                <a:latin typeface="Arial" panose="020B0604020202020204" pitchFamily="34" charset="0"/>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7455"/>
                                        </p:tgtEl>
                                        <p:attrNameLst>
                                          <p:attrName>style.visibility</p:attrName>
                                        </p:attrNameLst>
                                      </p:cBhvr>
                                      <p:to>
                                        <p:strVal val="visible"/>
                                      </p:to>
                                    </p:set>
                                    <p:animEffect transition="in" filter="box(in)">
                                      <p:cBhvr>
                                        <p:cTn id="7" dur="500"/>
                                        <p:tgtEl>
                                          <p:spTgt spid="3174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17456"/>
                                        </p:tgtEl>
                                        <p:attrNameLst>
                                          <p:attrName>style.visibility</p:attrName>
                                        </p:attrNameLst>
                                      </p:cBhvr>
                                      <p:to>
                                        <p:strVal val="visible"/>
                                      </p:to>
                                    </p:set>
                                    <p:animEffect transition="in" filter="box(in)">
                                      <p:cBhvr>
                                        <p:cTn id="12" dur="500"/>
                                        <p:tgtEl>
                                          <p:spTgt spid="3174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17457"/>
                                        </p:tgtEl>
                                        <p:attrNameLst>
                                          <p:attrName>style.visibility</p:attrName>
                                        </p:attrNameLst>
                                      </p:cBhvr>
                                      <p:to>
                                        <p:strVal val="visible"/>
                                      </p:to>
                                    </p:set>
                                    <p:animEffect transition="in" filter="box(in)">
                                      <p:cBhvr>
                                        <p:cTn id="17" dur="500"/>
                                        <p:tgtEl>
                                          <p:spTgt spid="3174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17458"/>
                                        </p:tgtEl>
                                        <p:attrNameLst>
                                          <p:attrName>style.visibility</p:attrName>
                                        </p:attrNameLst>
                                      </p:cBhvr>
                                      <p:to>
                                        <p:strVal val="visible"/>
                                      </p:to>
                                    </p:set>
                                    <p:animEffect transition="in" filter="box(in)">
                                      <p:cBhvr>
                                        <p:cTn id="22" dur="500"/>
                                        <p:tgtEl>
                                          <p:spTgt spid="3174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17459"/>
                                        </p:tgtEl>
                                        <p:attrNameLst>
                                          <p:attrName>style.visibility</p:attrName>
                                        </p:attrNameLst>
                                      </p:cBhvr>
                                      <p:to>
                                        <p:strVal val="visible"/>
                                      </p:to>
                                    </p:set>
                                    <p:animEffect transition="in" filter="box(in)">
                                      <p:cBhvr>
                                        <p:cTn id="27" dur="500"/>
                                        <p:tgtEl>
                                          <p:spTgt spid="3174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17460"/>
                                        </p:tgtEl>
                                        <p:attrNameLst>
                                          <p:attrName>style.visibility</p:attrName>
                                        </p:attrNameLst>
                                      </p:cBhvr>
                                      <p:to>
                                        <p:strVal val="visible"/>
                                      </p:to>
                                    </p:set>
                                    <p:animEffect transition="in" filter="box(in)">
                                      <p:cBhvr>
                                        <p:cTn id="32" dur="500"/>
                                        <p:tgtEl>
                                          <p:spTgt spid="3174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17461"/>
                                        </p:tgtEl>
                                        <p:attrNameLst>
                                          <p:attrName>style.visibility</p:attrName>
                                        </p:attrNameLst>
                                      </p:cBhvr>
                                      <p:to>
                                        <p:strVal val="visible"/>
                                      </p:to>
                                    </p:set>
                                    <p:animEffect transition="in" filter="box(in)">
                                      <p:cBhvr>
                                        <p:cTn id="37" dur="500"/>
                                        <p:tgtEl>
                                          <p:spTgt spid="3174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17462"/>
                                        </p:tgtEl>
                                        <p:attrNameLst>
                                          <p:attrName>style.visibility</p:attrName>
                                        </p:attrNameLst>
                                      </p:cBhvr>
                                      <p:to>
                                        <p:strVal val="visible"/>
                                      </p:to>
                                    </p:set>
                                    <p:animEffect transition="in" filter="box(in)">
                                      <p:cBhvr>
                                        <p:cTn id="42" dur="500"/>
                                        <p:tgtEl>
                                          <p:spTgt spid="31746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17463"/>
                                        </p:tgtEl>
                                        <p:attrNameLst>
                                          <p:attrName>style.visibility</p:attrName>
                                        </p:attrNameLst>
                                      </p:cBhvr>
                                      <p:to>
                                        <p:strVal val="visible"/>
                                      </p:to>
                                    </p:set>
                                    <p:animEffect transition="in" filter="box(in)">
                                      <p:cBhvr>
                                        <p:cTn id="47" dur="500"/>
                                        <p:tgtEl>
                                          <p:spTgt spid="3174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17464"/>
                                        </p:tgtEl>
                                        <p:attrNameLst>
                                          <p:attrName>style.visibility</p:attrName>
                                        </p:attrNameLst>
                                      </p:cBhvr>
                                      <p:to>
                                        <p:strVal val="visible"/>
                                      </p:to>
                                    </p:set>
                                    <p:animEffect transition="in" filter="box(in)">
                                      <p:cBhvr>
                                        <p:cTn id="52" dur="500"/>
                                        <p:tgtEl>
                                          <p:spTgt spid="3174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17465"/>
                                        </p:tgtEl>
                                        <p:attrNameLst>
                                          <p:attrName>style.visibility</p:attrName>
                                        </p:attrNameLst>
                                      </p:cBhvr>
                                      <p:to>
                                        <p:strVal val="visible"/>
                                      </p:to>
                                    </p:set>
                                    <p:animEffect transition="in" filter="box(in)">
                                      <p:cBhvr>
                                        <p:cTn id="57" dur="500"/>
                                        <p:tgtEl>
                                          <p:spTgt spid="31746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317466"/>
                                        </p:tgtEl>
                                        <p:attrNameLst>
                                          <p:attrName>style.visibility</p:attrName>
                                        </p:attrNameLst>
                                      </p:cBhvr>
                                      <p:to>
                                        <p:strVal val="visible"/>
                                      </p:to>
                                    </p:set>
                                    <p:animEffect transition="in" filter="box(in)">
                                      <p:cBhvr>
                                        <p:cTn id="62" dur="500"/>
                                        <p:tgtEl>
                                          <p:spTgt spid="31746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317467"/>
                                        </p:tgtEl>
                                        <p:attrNameLst>
                                          <p:attrName>style.visibility</p:attrName>
                                        </p:attrNameLst>
                                      </p:cBhvr>
                                      <p:to>
                                        <p:strVal val="visible"/>
                                      </p:to>
                                    </p:set>
                                    <p:animEffect transition="in" filter="box(in)">
                                      <p:cBhvr>
                                        <p:cTn id="67" dur="500"/>
                                        <p:tgtEl>
                                          <p:spTgt spid="31746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nodeType="clickEffect">
                                  <p:stCondLst>
                                    <p:cond delay="0"/>
                                  </p:stCondLst>
                                  <p:childTnLst>
                                    <p:set>
                                      <p:cBhvr>
                                        <p:cTn id="71" dur="1" fill="hold">
                                          <p:stCondLst>
                                            <p:cond delay="0"/>
                                          </p:stCondLst>
                                        </p:cTn>
                                        <p:tgtEl>
                                          <p:spTgt spid="317445"/>
                                        </p:tgtEl>
                                        <p:attrNameLst>
                                          <p:attrName>style.visibility</p:attrName>
                                        </p:attrNameLst>
                                      </p:cBhvr>
                                      <p:to>
                                        <p:strVal val="visible"/>
                                      </p:to>
                                    </p:set>
                                    <p:animEffect transition="in" filter="box(in)">
                                      <p:cBhvr>
                                        <p:cTn id="72" dur="500"/>
                                        <p:tgtEl>
                                          <p:spTgt spid="317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5" grpId="0"/>
      <p:bldP spid="317456" grpId="0"/>
      <p:bldP spid="317457" grpId="0"/>
      <p:bldP spid="317458" grpId="0"/>
      <p:bldP spid="317459" grpId="0"/>
      <p:bldP spid="317460" grpId="0"/>
      <p:bldP spid="317461" grpId="0"/>
      <p:bldP spid="317462" grpId="0"/>
      <p:bldP spid="317463" grpId="0"/>
      <p:bldP spid="317464" grpId="0"/>
      <p:bldP spid="317465" grpId="0"/>
      <p:bldP spid="317466" grpId="0"/>
      <p:bldP spid="3174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fr-FR" sz="3200"/>
              <a:t>二进制译码器的应用 </a:t>
            </a:r>
            <a:endParaRPr lang="zh-CN" altLang="en-US" sz="3200"/>
          </a:p>
        </p:txBody>
      </p:sp>
      <p:sp>
        <p:nvSpPr>
          <p:cNvPr id="11267" name="Rectangle 3"/>
          <p:cNvSpPr>
            <a:spLocks noGrp="1" noChangeArrowheads="1"/>
          </p:cNvSpPr>
          <p:nvPr>
            <p:ph type="body" idx="1"/>
          </p:nvPr>
        </p:nvSpPr>
        <p:spPr>
          <a:xfrm>
            <a:off x="179388" y="2003425"/>
            <a:ext cx="8775700" cy="2133600"/>
          </a:xfrm>
        </p:spPr>
        <p:txBody>
          <a:bodyPr/>
          <a:lstStyle/>
          <a:p>
            <a:pPr eaLnBrk="1" hangingPunct="1">
              <a:lnSpc>
                <a:spcPct val="90000"/>
              </a:lnSpc>
            </a:pPr>
            <a:r>
              <a:rPr lang="zh-CN" altLang="fr-FR" sz="2400" dirty="0"/>
              <a:t>用</a:t>
            </a:r>
            <a:r>
              <a:rPr lang="fr-FR" altLang="zh-CN" sz="2400" dirty="0"/>
              <a:t>74HC138</a:t>
            </a:r>
            <a:r>
              <a:rPr lang="zh-CN" altLang="fr-FR" sz="2400" dirty="0"/>
              <a:t>实现的一位全加器</a:t>
            </a:r>
          </a:p>
          <a:p>
            <a:pPr lvl="1" eaLnBrk="1" hangingPunct="1">
              <a:lnSpc>
                <a:spcPct val="90000"/>
              </a:lnSpc>
            </a:pPr>
            <a:r>
              <a:rPr lang="zh-CN" altLang="en-US" sz="2000" dirty="0"/>
              <a:t>一位全加器向高位的进位：</a:t>
            </a:r>
          </a:p>
          <a:p>
            <a:pPr lvl="1" eaLnBrk="1" hangingPunct="1">
              <a:lnSpc>
                <a:spcPct val="90000"/>
              </a:lnSpc>
            </a:pPr>
            <a:r>
              <a:rPr lang="zh-CN" altLang="en-US" sz="2000" dirty="0"/>
              <a:t> </a:t>
            </a:r>
            <a:r>
              <a:rPr lang="en-US" altLang="zh-CN" sz="2000" dirty="0"/>
              <a:t>F1= </a:t>
            </a:r>
          </a:p>
          <a:p>
            <a:pPr lvl="1" eaLnBrk="1" hangingPunct="1">
              <a:lnSpc>
                <a:spcPct val="90000"/>
              </a:lnSpc>
            </a:pPr>
            <a:endParaRPr lang="en-US" altLang="zh-CN" sz="1100" dirty="0"/>
          </a:p>
          <a:p>
            <a:pPr lvl="1" eaLnBrk="1" hangingPunct="1">
              <a:lnSpc>
                <a:spcPct val="90000"/>
              </a:lnSpc>
            </a:pPr>
            <a:r>
              <a:rPr lang="zh-CN" altLang="en-US" sz="2000" dirty="0"/>
              <a:t>一位全加器的本位和：</a:t>
            </a:r>
          </a:p>
          <a:p>
            <a:pPr lvl="1" eaLnBrk="1" hangingPunct="1">
              <a:lnSpc>
                <a:spcPct val="90000"/>
              </a:lnSpc>
            </a:pPr>
            <a:r>
              <a:rPr lang="en-US" altLang="zh-CN" sz="2000" dirty="0"/>
              <a:t>F2=</a:t>
            </a:r>
          </a:p>
        </p:txBody>
      </p:sp>
      <p:sp>
        <p:nvSpPr>
          <p:cNvPr id="11268" name="Rectangle 5"/>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11269" name="Object 4"/>
          <p:cNvGraphicFramePr>
            <a:graphicFrameLocks noChangeAspect="1"/>
          </p:cNvGraphicFramePr>
          <p:nvPr/>
        </p:nvGraphicFramePr>
        <p:xfrm>
          <a:off x="1751013" y="2684463"/>
          <a:ext cx="7016750" cy="485775"/>
        </p:xfrm>
        <a:graphic>
          <a:graphicData uri="http://schemas.openxmlformats.org/presentationml/2006/ole">
            <mc:AlternateContent xmlns:mc="http://schemas.openxmlformats.org/markup-compatibility/2006">
              <mc:Choice xmlns:v="urn:schemas-microsoft-com:vml" Requires="v">
                <p:oleObj name="Equation" r:id="rId2" imgW="3682800" imgH="253800" progId="Equation.DSMT4">
                  <p:embed/>
                </p:oleObj>
              </mc:Choice>
              <mc:Fallback>
                <p:oleObj name="Equation" r:id="rId2" imgW="3682800" imgH="2538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2684463"/>
                        <a:ext cx="70167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0" name="Rectangle 7"/>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11271" name="Object 6"/>
          <p:cNvGraphicFramePr>
            <a:graphicFrameLocks noChangeAspect="1"/>
          </p:cNvGraphicFramePr>
          <p:nvPr/>
        </p:nvGraphicFramePr>
        <p:xfrm>
          <a:off x="1579563" y="3573463"/>
          <a:ext cx="7215187" cy="479425"/>
        </p:xfrm>
        <a:graphic>
          <a:graphicData uri="http://schemas.openxmlformats.org/presentationml/2006/ole">
            <mc:AlternateContent xmlns:mc="http://schemas.openxmlformats.org/markup-compatibility/2006">
              <mc:Choice xmlns:v="urn:schemas-microsoft-com:vml" Requires="v">
                <p:oleObj name="Equation" r:id="rId4" imgW="3809880" imgH="253800" progId="Equation.DSMT4">
                  <p:embed/>
                </p:oleObj>
              </mc:Choice>
              <mc:Fallback>
                <p:oleObj name="Equation" r:id="rId4" imgW="3809880" imgH="2538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9563" y="3573463"/>
                        <a:ext cx="72151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2" name="Rectangle 3"/>
          <p:cNvSpPr txBox="1">
            <a:spLocks noChangeArrowheads="1"/>
          </p:cNvSpPr>
          <p:nvPr/>
        </p:nvSpPr>
        <p:spPr bwMode="auto">
          <a:xfrm>
            <a:off x="193675" y="822325"/>
            <a:ext cx="87757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fr-FR" sz="2400">
                <a:solidFill>
                  <a:srgbClr val="0000FF"/>
                </a:solidFill>
              </a:rPr>
              <a:t>实现存储器地址空间或</a:t>
            </a:r>
            <a:r>
              <a:rPr lang="fr-FR" altLang="zh-CN" sz="2400">
                <a:solidFill>
                  <a:srgbClr val="0000FF"/>
                </a:solidFill>
              </a:rPr>
              <a:t>I/O</a:t>
            </a:r>
            <a:r>
              <a:rPr lang="zh-CN" altLang="fr-FR" sz="2400">
                <a:solidFill>
                  <a:srgbClr val="0000FF"/>
                </a:solidFill>
              </a:rPr>
              <a:t>端口地址空间的分配</a:t>
            </a:r>
            <a:endParaRPr lang="en-US" altLang="zh-CN" sz="2400"/>
          </a:p>
          <a:p>
            <a:pPr eaLnBrk="1" hangingPunct="1">
              <a:lnSpc>
                <a:spcPct val="90000"/>
              </a:lnSpc>
            </a:pPr>
            <a:r>
              <a:rPr lang="zh-CN" altLang="fr-FR" sz="2400"/>
              <a:t>用</a:t>
            </a:r>
            <a:r>
              <a:rPr lang="zh-CN" altLang="en-US" sz="2400"/>
              <a:t>于</a:t>
            </a:r>
            <a:r>
              <a:rPr lang="zh-CN" altLang="fr-FR" sz="2400"/>
              <a:t>组合电路</a:t>
            </a:r>
            <a:r>
              <a:rPr lang="zh-CN" altLang="en-US" sz="2400"/>
              <a:t>的设计中</a:t>
            </a:r>
            <a:r>
              <a:rPr lang="zh-CN" altLang="fr-FR" sz="2400"/>
              <a:t>。</a:t>
            </a:r>
            <a:endParaRPr lang="en-US" altLang="zh-CN" sz="2400"/>
          </a:p>
        </p:txBody>
      </p:sp>
      <p:sp>
        <p:nvSpPr>
          <p:cNvPr id="11" name="Rectangle 4"/>
          <p:cNvSpPr>
            <a:spLocks noChangeArrowheads="1"/>
          </p:cNvSpPr>
          <p:nvPr/>
        </p:nvSpPr>
        <p:spPr bwMode="auto">
          <a:xfrm>
            <a:off x="198438" y="1917700"/>
            <a:ext cx="8388350" cy="46196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t>用</a:t>
            </a:r>
            <a:r>
              <a:rPr lang="en-US" altLang="zh-CN" sz="2400"/>
              <a:t>74HC138</a:t>
            </a:r>
            <a:r>
              <a:rPr lang="zh-CN" altLang="en-US" sz="2400"/>
              <a:t>可实现多输入、多输出的逻辑函数</a:t>
            </a:r>
            <a:endParaRPr lang="en-US" altLang="zh-CN" sz="2400"/>
          </a:p>
        </p:txBody>
      </p:sp>
      <p:sp>
        <p:nvSpPr>
          <p:cNvPr id="3" name="矩形 2"/>
          <p:cNvSpPr/>
          <p:nvPr/>
        </p:nvSpPr>
        <p:spPr>
          <a:xfrm>
            <a:off x="5105400" y="2613025"/>
            <a:ext cx="3989388"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25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13" y="4286250"/>
            <a:ext cx="6210300"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541713" y="4316413"/>
            <a:ext cx="3551237" cy="237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矩形 12"/>
          <p:cNvSpPr/>
          <p:nvPr/>
        </p:nvSpPr>
        <p:spPr>
          <a:xfrm>
            <a:off x="481013" y="5708650"/>
            <a:ext cx="538162"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arn(inVertical)">
                                      <p:cBhvr>
                                        <p:cTn id="7" dur="500"/>
                                        <p:tgtEl>
                                          <p:spTgt spid="1126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barn(inVertical)">
                                      <p:cBhvr>
                                        <p:cTn id="10" dur="500"/>
                                        <p:tgtEl>
                                          <p:spTgt spid="11267">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Effect transition="in" filter="barn(inVertical)">
                                      <p:cBhvr>
                                        <p:cTn id="13" dur="500"/>
                                        <p:tgtEl>
                                          <p:spTgt spid="11267">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animEffect transition="in" filter="barn(inVertical)">
                                      <p:cBhvr>
                                        <p:cTn id="16" dur="500"/>
                                        <p:tgtEl>
                                          <p:spTgt spid="11267">
                                            <p:txEl>
                                              <p:pRg st="4" end="4"/>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animEffect transition="in" filter="barn(inVertical)">
                                      <p:cBhvr>
                                        <p:cTn id="19" dur="500"/>
                                        <p:tgtEl>
                                          <p:spTgt spid="11267">
                                            <p:txEl>
                                              <p:pRg st="5" end="5"/>
                                            </p:txEl>
                                          </p:spTgt>
                                        </p:tgtEl>
                                      </p:cBhvr>
                                    </p:animEffect>
                                  </p:childTnLst>
                                </p:cTn>
                              </p:par>
                              <p:par>
                                <p:cTn id="20" presetID="16" presetClass="entr" presetSubtype="21" fill="hold" grpId="0" nodeType="withEffect" nodePh="1">
                                  <p:stCondLst>
                                    <p:cond delay="0"/>
                                  </p:stCondLst>
                                  <p:endCondLst>
                                    <p:cond evt="begin" delay="0">
                                      <p:tn val="20"/>
                                    </p:cond>
                                  </p:endCondLst>
                                  <p:childTnLst>
                                    <p:set>
                                      <p:cBhvr>
                                        <p:cTn id="21" dur="1" fill="hold">
                                          <p:stCondLst>
                                            <p:cond delay="0"/>
                                          </p:stCondLst>
                                        </p:cTn>
                                        <p:tgtEl>
                                          <p:spTgt spid="11268"/>
                                        </p:tgtEl>
                                        <p:attrNameLst>
                                          <p:attrName>style.visibility</p:attrName>
                                        </p:attrNameLst>
                                      </p:cBhvr>
                                      <p:to>
                                        <p:strVal val="visible"/>
                                      </p:to>
                                    </p:set>
                                    <p:animEffect transition="in" filter="barn(inVertical)">
                                      <p:cBhvr>
                                        <p:cTn id="22" dur="500"/>
                                        <p:tgtEl>
                                          <p:spTgt spid="11268"/>
                                        </p:tgtEl>
                                      </p:cBhvr>
                                    </p:animEffect>
                                  </p:childTnLst>
                                </p:cTn>
                              </p:par>
                              <p:par>
                                <p:cTn id="23" presetID="16" presetClass="entr" presetSubtype="21"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barn(inVertical)">
                                      <p:cBhvr>
                                        <p:cTn id="25" dur="500"/>
                                        <p:tgtEl>
                                          <p:spTgt spid="11269"/>
                                        </p:tgtEl>
                                      </p:cBhvr>
                                    </p:animEffect>
                                  </p:childTnLst>
                                </p:cTn>
                              </p:par>
                              <p:par>
                                <p:cTn id="26" presetID="16" presetClass="entr" presetSubtype="21" fill="hold" grpId="0" nodeType="withEffect" nodePh="1">
                                  <p:stCondLst>
                                    <p:cond delay="0"/>
                                  </p:stCondLst>
                                  <p:endCondLst>
                                    <p:cond evt="begin" delay="0">
                                      <p:tn val="26"/>
                                    </p:cond>
                                  </p:endCondLst>
                                  <p:childTnLst>
                                    <p:set>
                                      <p:cBhvr>
                                        <p:cTn id="27" dur="1" fill="hold">
                                          <p:stCondLst>
                                            <p:cond delay="0"/>
                                          </p:stCondLst>
                                        </p:cTn>
                                        <p:tgtEl>
                                          <p:spTgt spid="11270"/>
                                        </p:tgtEl>
                                        <p:attrNameLst>
                                          <p:attrName>style.visibility</p:attrName>
                                        </p:attrNameLst>
                                      </p:cBhvr>
                                      <p:to>
                                        <p:strVal val="visible"/>
                                      </p:to>
                                    </p:set>
                                    <p:animEffect transition="in" filter="barn(inVertical)">
                                      <p:cBhvr>
                                        <p:cTn id="28" dur="500"/>
                                        <p:tgtEl>
                                          <p:spTgt spid="11270"/>
                                        </p:tgtEl>
                                      </p:cBhvr>
                                    </p:animEffect>
                                  </p:childTnLst>
                                </p:cTn>
                              </p:par>
                              <p:par>
                                <p:cTn id="29" presetID="16" presetClass="entr" presetSubtype="21" fill="hold" nodeType="withEffect">
                                  <p:stCondLst>
                                    <p:cond delay="0"/>
                                  </p:stCondLst>
                                  <p:childTnLst>
                                    <p:set>
                                      <p:cBhvr>
                                        <p:cTn id="30" dur="1" fill="hold">
                                          <p:stCondLst>
                                            <p:cond delay="0"/>
                                          </p:stCondLst>
                                        </p:cTn>
                                        <p:tgtEl>
                                          <p:spTgt spid="11271"/>
                                        </p:tgtEl>
                                        <p:attrNameLst>
                                          <p:attrName>style.visibility</p:attrName>
                                        </p:attrNameLst>
                                      </p:cBhvr>
                                      <p:to>
                                        <p:strVal val="visible"/>
                                      </p:to>
                                    </p:set>
                                    <p:animEffect transition="in" filter="barn(inVertical)">
                                      <p:cBhvr>
                                        <p:cTn id="31" dur="500"/>
                                        <p:tgtEl>
                                          <p:spTgt spid="1127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nodeType="clickEffect">
                                  <p:stCondLst>
                                    <p:cond delay="0"/>
                                  </p:stCondLst>
                                  <p:childTnLst>
                                    <p:set>
                                      <p:cBhvr>
                                        <p:cTn id="35" dur="1" fill="hold">
                                          <p:stCondLst>
                                            <p:cond delay="0"/>
                                          </p:stCondLst>
                                        </p:cTn>
                                        <p:tgtEl>
                                          <p:spTgt spid="10253"/>
                                        </p:tgtEl>
                                        <p:attrNameLst>
                                          <p:attrName>style.visibility</p:attrName>
                                        </p:attrNameLst>
                                      </p:cBhvr>
                                      <p:to>
                                        <p:strVal val="visible"/>
                                      </p:to>
                                    </p:set>
                                    <p:animEffect transition="in" filter="barn(inVertical)">
                                      <p:cBhvr>
                                        <p:cTn id="36" dur="500"/>
                                        <p:tgtEl>
                                          <p:spTgt spid="1025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xit" presetSubtype="21" fill="hold" grpId="0" nodeType="clickEffect">
                                  <p:stCondLst>
                                    <p:cond delay="0"/>
                                  </p:stCondLst>
                                  <p:childTnLst>
                                    <p:animEffect transition="out" filter="barn(inVertical)">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xit" presetSubtype="21" fill="hold" grpId="0" nodeType="clickEffect">
                                  <p:stCondLst>
                                    <p:cond delay="0"/>
                                  </p:stCondLst>
                                  <p:childTnLst>
                                    <p:animEffect transition="out" filter="barn(inVertical)">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xit" presetSubtype="21" fill="hold" grpId="0" nodeType="clickEffect">
                                  <p:stCondLst>
                                    <p:cond delay="0"/>
                                  </p:stCondLst>
                                  <p:childTnLst>
                                    <p:animEffect transition="out" filter="barn(inVertical)">
                                      <p:cBhvr>
                                        <p:cTn id="50" dur="500"/>
                                        <p:tgtEl>
                                          <p:spTgt spid="2"/>
                                        </p:tgtEl>
                                      </p:cBhvr>
                                    </p:animEffect>
                                    <p:set>
                                      <p:cBhvr>
                                        <p:cTn id="51" dur="1" fill="hold">
                                          <p:stCondLst>
                                            <p:cond delay="499"/>
                                          </p:stCondLst>
                                        </p:cTn>
                                        <p:tgtEl>
                                          <p:spTgt spid="2"/>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arn(inVertical)">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8" grpId="0"/>
      <p:bldP spid="11270" grpId="0"/>
      <p:bldP spid="11" grpId="0" animBg="1"/>
      <p:bldP spid="3" grpId="0" animBg="1"/>
      <p:bldP spid="2"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15913" y="257175"/>
            <a:ext cx="7793037" cy="477838"/>
          </a:xfrm>
        </p:spPr>
        <p:txBody>
          <a:bodyPr/>
          <a:lstStyle/>
          <a:p>
            <a:pPr eaLnBrk="1" hangingPunct="1"/>
            <a:r>
              <a:rPr lang="en-US" altLang="zh-CN"/>
              <a:t>5.5.3 </a:t>
            </a:r>
            <a:r>
              <a:rPr lang="zh-CN" altLang="en-US"/>
              <a:t>二进制乘法器</a:t>
            </a:r>
          </a:p>
        </p:txBody>
      </p:sp>
      <p:graphicFrame>
        <p:nvGraphicFramePr>
          <p:cNvPr id="8" name="Group 27"/>
          <p:cNvGraphicFramePr>
            <a:graphicFrameLocks noGrp="1"/>
          </p:cNvGraphicFramePr>
          <p:nvPr/>
        </p:nvGraphicFramePr>
        <p:xfrm>
          <a:off x="5502275" y="298450"/>
          <a:ext cx="3492500" cy="2187575"/>
        </p:xfrm>
        <a:graphic>
          <a:graphicData uri="http://schemas.openxmlformats.org/drawingml/2006/table">
            <a:tbl>
              <a:tblPr/>
              <a:tblGrid>
                <a:gridCol w="1425575">
                  <a:extLst>
                    <a:ext uri="{9D8B030D-6E8A-4147-A177-3AD203B41FA5}">
                      <a16:colId xmlns:a16="http://schemas.microsoft.com/office/drawing/2014/main" val="20000"/>
                    </a:ext>
                  </a:extLst>
                </a:gridCol>
                <a:gridCol w="2066925">
                  <a:extLst>
                    <a:ext uri="{9D8B030D-6E8A-4147-A177-3AD203B41FA5}">
                      <a16:colId xmlns:a16="http://schemas.microsoft.com/office/drawing/2014/main" val="20001"/>
                    </a:ext>
                  </a:extLst>
                </a:gridCol>
              </a:tblGrid>
              <a:tr h="46844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Franklin Gothic Medium" pitchFamily="34" charset="0"/>
                          <a:ea typeface="宋体" pitchFamily="2" charset="-122"/>
                        </a:rPr>
                        <a:t>一位乘法器真值表</a:t>
                      </a:r>
                    </a:p>
                  </a:txBody>
                  <a:tcPr marT="45733" marB="45733"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081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n</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n</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T="45733" marB="45733"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p</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n</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 a</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n</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sym typeface="Symbol" pitchFamily="18" charset="2"/>
                        </a:rPr>
                        <a:t></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b</a:t>
                      </a:r>
                      <a:r>
                        <a:rPr kumimoji="0" lang="en-US" altLang="zh-CN" sz="2000" b="0" i="0" u="none" strike="noStrike" cap="none" normalizeH="0" baseline="-25000">
                          <a:ln>
                            <a:noFill/>
                          </a:ln>
                          <a:solidFill>
                            <a:schemeClr val="tx1"/>
                          </a:solidFill>
                          <a:effectLst/>
                          <a:latin typeface="Franklin Gothic Medium" pitchFamily="34" charset="0"/>
                          <a:ea typeface="宋体" pitchFamily="2" charset="-122"/>
                        </a:rPr>
                        <a:t>n</a:t>
                      </a: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  </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T="45733" marB="45733"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10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Franklin Gothic Medium" pitchFamily="34" charset="0"/>
                          <a:ea typeface="宋体" pitchFamily="2" charset="-122"/>
                        </a:rPr>
                        <a:t>1   1</a:t>
                      </a:r>
                      <a:endParaRPr kumimoji="0" lang="zh-CN" altLang="en-US" sz="2000" b="0" i="0" u="none" strike="noStrike" cap="none" normalizeH="0" baseline="0">
                        <a:ln>
                          <a:noFill/>
                        </a:ln>
                        <a:solidFill>
                          <a:schemeClr val="tx1"/>
                        </a:solidFill>
                        <a:effectLst/>
                        <a:latin typeface="Franklin Gothic Medium" pitchFamily="34" charset="0"/>
                        <a:ea typeface="宋体" pitchFamily="2" charset="-122"/>
                      </a:endParaRPr>
                    </a:p>
                  </a:txBody>
                  <a:tcPr marT="45733" marB="45733"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ranklin Gothic Medium" pitchFamily="34" charset="0"/>
                          <a:ea typeface="宋体" pitchFamily="2" charset="-122"/>
                        </a:rPr>
                        <a:t>1</a:t>
                      </a:r>
                      <a:endParaRPr kumimoji="0" lang="zh-CN" altLang="en-US" sz="2000" b="0" i="0" u="none" strike="noStrike" cap="none" normalizeH="0" baseline="0" dirty="0">
                        <a:ln>
                          <a:noFill/>
                        </a:ln>
                        <a:solidFill>
                          <a:schemeClr val="tx1"/>
                        </a:solidFill>
                        <a:effectLst/>
                        <a:latin typeface="Franklin Gothic Medium" pitchFamily="34" charset="0"/>
                        <a:ea typeface="宋体" pitchFamily="2" charset="-122"/>
                      </a:endParaRPr>
                    </a:p>
                  </a:txBody>
                  <a:tcPr marT="45733" marB="45733"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Text Box 4"/>
          <p:cNvSpPr txBox="1">
            <a:spLocks noChangeArrowheads="1"/>
          </p:cNvSpPr>
          <p:nvPr/>
        </p:nvSpPr>
        <p:spPr bwMode="auto">
          <a:xfrm>
            <a:off x="319088" y="1354138"/>
            <a:ext cx="48625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宋体" panose="02010600030101010101" pitchFamily="2" charset="-122"/>
              <a:buNone/>
            </a:pPr>
            <a:r>
              <a:rPr lang="zh-CN" altLang="en-US" sz="2000">
                <a:latin typeface="Arial" panose="020B0604020202020204" pitchFamily="34" charset="0"/>
              </a:rPr>
              <a:t>多位乘法器可以由一位乘法器设计而成</a:t>
            </a:r>
            <a:endParaRPr lang="en-US" altLang="zh-CN" sz="2000">
              <a:latin typeface="Arial" panose="020B0604020202020204" pitchFamily="34" charset="0"/>
            </a:endParaRPr>
          </a:p>
          <a:p>
            <a:pPr eaLnBrk="1" hangingPunct="1">
              <a:spcBef>
                <a:spcPct val="0"/>
              </a:spcBef>
              <a:buClrTx/>
              <a:buSzTx/>
              <a:buFont typeface="宋体" panose="02010600030101010101" pitchFamily="2" charset="-122"/>
              <a:buNone/>
            </a:pPr>
            <a:r>
              <a:rPr lang="en-US" altLang="zh-CN" sz="2000">
                <a:latin typeface="Arial" panose="020B0604020202020204" pitchFamily="34" charset="0"/>
              </a:rPr>
              <a:t>          </a:t>
            </a:r>
          </a:p>
          <a:p>
            <a:pPr eaLnBrk="1" hangingPunct="1">
              <a:spcBef>
                <a:spcPct val="0"/>
              </a:spcBef>
              <a:buClrTx/>
              <a:buSzTx/>
              <a:buFont typeface="宋体" panose="02010600030101010101" pitchFamily="2" charset="-122"/>
              <a:buNone/>
            </a:pPr>
            <a:r>
              <a:rPr lang="en-US" altLang="zh-CN" sz="2000">
                <a:latin typeface="Arial" panose="020B0604020202020204" pitchFamily="34" charset="0"/>
              </a:rPr>
              <a:t>-----</a:t>
            </a:r>
            <a:r>
              <a:rPr lang="zh-CN" altLang="en-US" sz="2000">
                <a:solidFill>
                  <a:srgbClr val="0000FF"/>
                </a:solidFill>
                <a:latin typeface="Arial" panose="020B0604020202020204" pitchFamily="34" charset="0"/>
              </a:rPr>
              <a:t>位积相加</a:t>
            </a:r>
            <a:r>
              <a:rPr lang="zh-CN" altLang="en-US" sz="2000">
                <a:latin typeface="Arial" panose="020B0604020202020204" pitchFamily="34" charset="0"/>
              </a:rPr>
              <a:t>。</a:t>
            </a:r>
          </a:p>
        </p:txBody>
      </p:sp>
      <p:grpSp>
        <p:nvGrpSpPr>
          <p:cNvPr id="10" name="Group 23"/>
          <p:cNvGrpSpPr>
            <a:grpSpLocks/>
          </p:cNvGrpSpPr>
          <p:nvPr/>
        </p:nvGrpSpPr>
        <p:grpSpPr bwMode="auto">
          <a:xfrm>
            <a:off x="931863" y="2982913"/>
            <a:ext cx="5795962" cy="3170237"/>
            <a:chOff x="408" y="0"/>
            <a:chExt cx="3016" cy="1792"/>
          </a:xfrm>
        </p:grpSpPr>
        <p:sp>
          <p:nvSpPr>
            <p:cNvPr id="87055" name="Text Box 24"/>
            <p:cNvSpPr txBox="1">
              <a:spLocks noChangeArrowheads="1"/>
            </p:cNvSpPr>
            <p:nvPr/>
          </p:nvSpPr>
          <p:spPr bwMode="auto">
            <a:xfrm>
              <a:off x="408" y="0"/>
              <a:ext cx="3016" cy="179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b="0">
                  <a:latin typeface="Arial" panose="020B0604020202020204" pitchFamily="34" charset="0"/>
                </a:rPr>
                <a:t>				    a3a2a1a0</a:t>
              </a:r>
            </a:p>
            <a:p>
              <a:pPr eaLnBrk="1" hangingPunct="1">
                <a:spcBef>
                  <a:spcPct val="50000"/>
                </a:spcBef>
                <a:buClrTx/>
                <a:buSzTx/>
                <a:buFontTx/>
                <a:buNone/>
              </a:pPr>
              <a:r>
                <a:rPr lang="en-US" altLang="zh-CN" sz="2000" b="0">
                  <a:latin typeface="Arial" panose="020B0604020202020204" pitchFamily="34" charset="0"/>
                </a:rPr>
                <a:t>		×		    b3b2b1b0</a:t>
              </a:r>
            </a:p>
            <a:p>
              <a:pPr eaLnBrk="1" hangingPunct="1">
                <a:spcBef>
                  <a:spcPct val="50000"/>
                </a:spcBef>
                <a:buClrTx/>
                <a:buSzTx/>
                <a:buFontTx/>
                <a:buNone/>
              </a:pPr>
              <a:r>
                <a:rPr lang="en-US" altLang="zh-CN" sz="2000" b="0">
                  <a:latin typeface="Arial" panose="020B0604020202020204" pitchFamily="34" charset="0"/>
                </a:rPr>
                <a:t>		           b0a3  b0a2  b0a1  b0a0</a:t>
              </a:r>
            </a:p>
            <a:p>
              <a:pPr eaLnBrk="1" hangingPunct="1">
                <a:spcBef>
                  <a:spcPct val="50000"/>
                </a:spcBef>
                <a:buClrTx/>
                <a:buSzTx/>
                <a:buFontTx/>
                <a:buNone/>
              </a:pPr>
              <a:r>
                <a:rPr lang="en-US" altLang="zh-CN" sz="2000" b="0">
                  <a:latin typeface="Arial" panose="020B0604020202020204" pitchFamily="34" charset="0"/>
                </a:rPr>
                <a:t>	               b1a3  b1a2  b1a1  b1a0             </a:t>
              </a:r>
            </a:p>
            <a:p>
              <a:pPr eaLnBrk="1" hangingPunct="1">
                <a:spcBef>
                  <a:spcPct val="50000"/>
                </a:spcBef>
                <a:buClrTx/>
                <a:buSzTx/>
                <a:buFontTx/>
                <a:buNone/>
              </a:pPr>
              <a:r>
                <a:rPr lang="en-US" altLang="zh-CN" sz="2000" b="0">
                  <a:latin typeface="Arial" panose="020B0604020202020204" pitchFamily="34" charset="0"/>
                </a:rPr>
                <a:t>	     b2a3  b2a2  b2a1  b2a0		</a:t>
              </a:r>
            </a:p>
            <a:p>
              <a:pPr eaLnBrk="1" hangingPunct="1">
                <a:spcBef>
                  <a:spcPct val="50000"/>
                </a:spcBef>
                <a:buClrTx/>
                <a:buSzTx/>
                <a:buFontTx/>
                <a:buNone/>
              </a:pPr>
              <a:r>
                <a:rPr lang="en-US" altLang="zh-CN" sz="2000" b="0">
                  <a:latin typeface="Arial" panose="020B0604020202020204" pitchFamily="34" charset="0"/>
                </a:rPr>
                <a:t> +      b3a3  b3a2  b3a1  b3a0	</a:t>
              </a:r>
            </a:p>
            <a:p>
              <a:pPr eaLnBrk="1" hangingPunct="1">
                <a:spcBef>
                  <a:spcPct val="50000"/>
                </a:spcBef>
                <a:buClrTx/>
                <a:buSzTx/>
                <a:buFontTx/>
                <a:buNone/>
              </a:pPr>
              <a:r>
                <a:rPr lang="en-US" altLang="zh-CN" sz="2000" b="0">
                  <a:latin typeface="Arial" panose="020B0604020202020204" pitchFamily="34" charset="0"/>
                </a:rPr>
                <a:t> p7      p6      p5      p4      p3       p2     p1      p0</a:t>
              </a:r>
            </a:p>
          </p:txBody>
        </p:sp>
        <p:sp>
          <p:nvSpPr>
            <p:cNvPr id="87056" name="Line 25"/>
            <p:cNvSpPr>
              <a:spLocks noChangeShapeType="1"/>
            </p:cNvSpPr>
            <p:nvPr/>
          </p:nvSpPr>
          <p:spPr bwMode="auto">
            <a:xfrm>
              <a:off x="499" y="476"/>
              <a:ext cx="28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7" name="Line 26"/>
            <p:cNvSpPr>
              <a:spLocks noChangeShapeType="1"/>
            </p:cNvSpPr>
            <p:nvPr/>
          </p:nvSpPr>
          <p:spPr bwMode="auto">
            <a:xfrm>
              <a:off x="499" y="1532"/>
              <a:ext cx="28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763713"/>
            <a:ext cx="6875462"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
          <p:cNvSpPr>
            <a:spLocks noChangeArrowheads="1"/>
          </p:cNvSpPr>
          <p:nvPr/>
        </p:nvSpPr>
        <p:spPr bwMode="auto">
          <a:xfrm>
            <a:off x="201612" y="2708275"/>
            <a:ext cx="3094037"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286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80000"/>
              </a:lnSpc>
              <a:buClr>
                <a:schemeClr val="tx2"/>
              </a:buClr>
              <a:buSzTx/>
            </a:pPr>
            <a:r>
              <a:rPr lang="zh-CN" altLang="en-US" sz="2000" dirty="0">
                <a:latin typeface="Franklin Gothic Medium" panose="020B0603020102020204" pitchFamily="34" charset="0"/>
              </a:rPr>
              <a:t>每个体现相乘的小方格表示一位乘法器</a:t>
            </a:r>
          </a:p>
          <a:p>
            <a:pPr eaLnBrk="1" hangingPunct="1">
              <a:lnSpc>
                <a:spcPct val="80000"/>
              </a:lnSpc>
              <a:buClr>
                <a:schemeClr val="tx2"/>
              </a:buClr>
              <a:buSzTx/>
            </a:pPr>
            <a:r>
              <a:rPr lang="zh-CN" altLang="en-US" sz="2000" dirty="0">
                <a:latin typeface="Franklin Gothic Medium" panose="020B0603020102020204" pitchFamily="34" charset="0"/>
              </a:rPr>
              <a:t>位积相加，采用全加器实现，每行上的全加器形成了</a:t>
            </a:r>
            <a:r>
              <a:rPr lang="en-US" altLang="zh-CN" sz="2000" dirty="0">
                <a:latin typeface="Franklin Gothic Medium" panose="020B0603020102020204" pitchFamily="34" charset="0"/>
              </a:rPr>
              <a:t>4</a:t>
            </a:r>
            <a:r>
              <a:rPr lang="zh-CN" altLang="en-US" sz="2000" dirty="0">
                <a:latin typeface="Franklin Gothic Medium" panose="020B0603020102020204" pitchFamily="34" charset="0"/>
              </a:rPr>
              <a:t>位串行加法器。</a:t>
            </a:r>
          </a:p>
          <a:p>
            <a:pPr eaLnBrk="1" hangingPunct="1">
              <a:lnSpc>
                <a:spcPct val="80000"/>
              </a:lnSpc>
              <a:buClr>
                <a:schemeClr val="tx2"/>
              </a:buClr>
              <a:buSzTx/>
            </a:pPr>
            <a:r>
              <a:rPr lang="zh-CN" altLang="en-US" sz="2000" dirty="0">
                <a:latin typeface="Franklin Gothic Medium" panose="020B0603020102020204" pitchFamily="34" charset="0"/>
              </a:rPr>
              <a:t>将所有位的</a:t>
            </a:r>
          </a:p>
          <a:p>
            <a:pPr eaLnBrk="1" hangingPunct="1">
              <a:lnSpc>
                <a:spcPct val="80000"/>
              </a:lnSpc>
              <a:buClr>
                <a:schemeClr val="tx2"/>
              </a:buClr>
              <a:buSzTx/>
              <a:buFont typeface="Wingdings" panose="05000000000000000000" pitchFamily="2" charset="2"/>
              <a:buNone/>
            </a:pPr>
            <a:r>
              <a:rPr lang="zh-CN" altLang="en-US" sz="2000" dirty="0">
                <a:latin typeface="Franklin Gothic Medium" panose="020B0603020102020204" pitchFamily="34" charset="0"/>
              </a:rPr>
              <a:t>	乘积加在一</a:t>
            </a:r>
          </a:p>
          <a:p>
            <a:pPr eaLnBrk="1" hangingPunct="1">
              <a:lnSpc>
                <a:spcPct val="80000"/>
              </a:lnSpc>
              <a:buClr>
                <a:schemeClr val="tx2"/>
              </a:buClr>
              <a:buSzTx/>
              <a:buFont typeface="Wingdings" panose="05000000000000000000" pitchFamily="2" charset="2"/>
              <a:buNone/>
            </a:pPr>
            <a:r>
              <a:rPr lang="zh-CN" altLang="en-US" sz="2000" dirty="0">
                <a:latin typeface="Franklin Gothic Medium" panose="020B0603020102020204" pitchFamily="34" charset="0"/>
              </a:rPr>
              <a:t>	起就得到乘</a:t>
            </a:r>
          </a:p>
          <a:p>
            <a:pPr eaLnBrk="1" hangingPunct="1">
              <a:lnSpc>
                <a:spcPct val="80000"/>
              </a:lnSpc>
              <a:buClr>
                <a:schemeClr val="tx2"/>
              </a:buClr>
              <a:buSzTx/>
              <a:buFont typeface="Wingdings" panose="05000000000000000000" pitchFamily="2" charset="2"/>
              <a:buNone/>
            </a:pPr>
            <a:r>
              <a:rPr lang="zh-CN" altLang="en-US" sz="2000" dirty="0">
                <a:latin typeface="Franklin Gothic Medium" panose="020B0603020102020204" pitchFamily="34" charset="0"/>
              </a:rPr>
              <a:t>	积结果</a:t>
            </a:r>
            <a:r>
              <a:rPr lang="en-US" altLang="zh-CN" sz="2000" dirty="0">
                <a:latin typeface="Franklin Gothic Medium" panose="020B0603020102020204" pitchFamily="34" charset="0"/>
              </a:rPr>
              <a:t>p</a:t>
            </a:r>
            <a:r>
              <a:rPr lang="en-US" altLang="zh-CN" sz="2000" baseline="-25000" dirty="0">
                <a:latin typeface="Franklin Gothic Medium" panose="020B0603020102020204" pitchFamily="34" charset="0"/>
              </a:rPr>
              <a:t>7</a:t>
            </a:r>
            <a:r>
              <a:rPr lang="en-US" altLang="zh-CN" sz="2000" dirty="0">
                <a:latin typeface="Franklin Gothic Medium" panose="020B0603020102020204" pitchFamily="34" charset="0"/>
              </a:rPr>
              <a:t>~p</a:t>
            </a:r>
            <a:r>
              <a:rPr lang="en-US" altLang="zh-CN" sz="2000" baseline="-25000" dirty="0">
                <a:latin typeface="Franklin Gothic Medium" panose="020B0603020102020204" pitchFamily="34" charset="0"/>
              </a:rPr>
              <a:t>0</a:t>
            </a:r>
            <a:r>
              <a:rPr lang="zh-CN" altLang="en-US" sz="2000" dirty="0">
                <a:latin typeface="Franklin Gothic Medium" panose="020B0603020102020204" pitchFamily="34" charset="0"/>
              </a:rPr>
              <a:t>，</a:t>
            </a:r>
            <a:endParaRPr lang="en-US" altLang="zh-CN" sz="2000" dirty="0">
              <a:latin typeface="Franklin Gothic Medium" panose="020B0603020102020204" pitchFamily="34" charset="0"/>
            </a:endParaRPr>
          </a:p>
          <a:p>
            <a:pPr eaLnBrk="1" hangingPunct="1">
              <a:lnSpc>
                <a:spcPct val="80000"/>
              </a:lnSpc>
              <a:buClr>
                <a:schemeClr val="tx2"/>
              </a:buClr>
              <a:buSzTx/>
              <a:buFont typeface="Wingdings" panose="05000000000000000000" pitchFamily="2" charset="2"/>
              <a:buNone/>
            </a:pPr>
            <a:r>
              <a:rPr lang="en-US" altLang="zh-CN" sz="2000" dirty="0">
                <a:latin typeface="Franklin Gothic Medium" panose="020B0603020102020204" pitchFamily="34" charset="0"/>
              </a:rPr>
              <a:t>   </a:t>
            </a:r>
            <a:r>
              <a:rPr lang="zh-CN" altLang="en-US" sz="2000" dirty="0">
                <a:latin typeface="Franklin Gothic Medium" panose="020B0603020102020204" pitchFamily="34" charset="0"/>
              </a:rPr>
              <a:t>占</a:t>
            </a:r>
            <a:r>
              <a:rPr lang="en-US" altLang="zh-CN" sz="2000" dirty="0">
                <a:latin typeface="Franklin Gothic Medium" panose="020B0603020102020204" pitchFamily="34" charset="0"/>
              </a:rPr>
              <a:t>8</a:t>
            </a:r>
            <a:r>
              <a:rPr lang="zh-CN" altLang="en-US" sz="2000" dirty="0">
                <a:latin typeface="Franklin Gothic Medium" panose="020B0603020102020204" pitchFamily="34" charset="0"/>
              </a:rPr>
              <a:t>位。</a:t>
            </a:r>
          </a:p>
        </p:txBody>
      </p:sp>
      <p:sp>
        <p:nvSpPr>
          <p:cNvPr id="88068" name="Rectangle 13"/>
          <p:cNvSpPr>
            <a:spLocks noChangeArrowheads="1"/>
          </p:cNvSpPr>
          <p:nvPr/>
        </p:nvSpPr>
        <p:spPr bwMode="auto">
          <a:xfrm>
            <a:off x="5426075" y="657225"/>
            <a:ext cx="269398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80000"/>
              </a:lnSpc>
              <a:buClr>
                <a:schemeClr val="tx2"/>
              </a:buClr>
              <a:buSzTx/>
            </a:pPr>
            <a:r>
              <a:rPr lang="en-US" altLang="zh-CN" sz="2400"/>
              <a:t>a</a:t>
            </a:r>
            <a:r>
              <a:rPr lang="zh-CN" altLang="en-US" sz="2400"/>
              <a:t>和</a:t>
            </a:r>
            <a:r>
              <a:rPr lang="en-US" altLang="zh-CN" sz="2400"/>
              <a:t>b</a:t>
            </a:r>
            <a:r>
              <a:rPr lang="zh-CN" altLang="en-US" sz="2400"/>
              <a:t>均为无符号整数。</a:t>
            </a:r>
          </a:p>
        </p:txBody>
      </p:sp>
      <p:grpSp>
        <p:nvGrpSpPr>
          <p:cNvPr id="15" name="Group 11"/>
          <p:cNvGrpSpPr>
            <a:grpSpLocks/>
          </p:cNvGrpSpPr>
          <p:nvPr/>
        </p:nvGrpSpPr>
        <p:grpSpPr bwMode="auto">
          <a:xfrm>
            <a:off x="57150" y="76200"/>
            <a:ext cx="4787900" cy="2536825"/>
            <a:chOff x="408" y="0"/>
            <a:chExt cx="3016" cy="1598"/>
          </a:xfrm>
          <a:solidFill>
            <a:srgbClr val="C5CEFB"/>
          </a:solidFill>
        </p:grpSpPr>
        <p:sp>
          <p:nvSpPr>
            <p:cNvPr id="16" name="Text Box 7"/>
            <p:cNvSpPr txBox="1">
              <a:spLocks noChangeArrowheads="1"/>
            </p:cNvSpPr>
            <p:nvPr/>
          </p:nvSpPr>
          <p:spPr bwMode="auto">
            <a:xfrm>
              <a:off x="408" y="0"/>
              <a:ext cx="3016" cy="159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1600" dirty="0"/>
                <a:t>				a3a2a1a0</a:t>
              </a:r>
            </a:p>
            <a:p>
              <a:pPr eaLnBrk="1" hangingPunct="1">
                <a:spcBef>
                  <a:spcPct val="50000"/>
                </a:spcBef>
                <a:defRPr/>
              </a:pPr>
              <a:r>
                <a:rPr lang="en-US" altLang="zh-CN" sz="1600" dirty="0"/>
                <a:t>		×		b3b2b1b0</a:t>
              </a:r>
            </a:p>
            <a:p>
              <a:pPr eaLnBrk="1" hangingPunct="1">
                <a:spcBef>
                  <a:spcPct val="50000"/>
                </a:spcBef>
                <a:defRPr/>
              </a:pPr>
              <a:r>
                <a:rPr lang="en-US" altLang="zh-CN" sz="1600" dirty="0"/>
                <a:t>		         b0a3  b0a2  b0a1  b0a0</a:t>
              </a:r>
            </a:p>
            <a:p>
              <a:pPr eaLnBrk="1" hangingPunct="1">
                <a:spcBef>
                  <a:spcPct val="50000"/>
                </a:spcBef>
                <a:defRPr/>
              </a:pPr>
              <a:r>
                <a:rPr lang="en-US" altLang="zh-CN" sz="1600" dirty="0"/>
                <a:t>	               b1a3  b1a2  b1a1  b1a0             </a:t>
              </a:r>
            </a:p>
            <a:p>
              <a:pPr eaLnBrk="1" hangingPunct="1">
                <a:spcBef>
                  <a:spcPct val="50000"/>
                </a:spcBef>
                <a:defRPr/>
              </a:pPr>
              <a:r>
                <a:rPr lang="en-US" altLang="zh-CN" sz="1600" dirty="0"/>
                <a:t>	     b2a3  b2a2  b2a1  b2a0		</a:t>
              </a:r>
            </a:p>
            <a:p>
              <a:pPr eaLnBrk="1" hangingPunct="1">
                <a:spcBef>
                  <a:spcPct val="50000"/>
                </a:spcBef>
                <a:defRPr/>
              </a:pPr>
              <a:r>
                <a:rPr lang="en-US" altLang="zh-CN" sz="1600" dirty="0"/>
                <a:t>   +      b3a3  b3a2  b3a1  b3a0	</a:t>
              </a:r>
            </a:p>
            <a:p>
              <a:pPr eaLnBrk="1" hangingPunct="1">
                <a:spcBef>
                  <a:spcPct val="50000"/>
                </a:spcBef>
                <a:defRPr/>
              </a:pPr>
              <a:r>
                <a:rPr lang="en-US" altLang="zh-CN" sz="1600" dirty="0"/>
                <a:t>    p7      p6     p5      p4      p3       p2     p1      p0</a:t>
              </a:r>
            </a:p>
          </p:txBody>
        </p:sp>
        <p:sp>
          <p:nvSpPr>
            <p:cNvPr id="17" name="Line 8"/>
            <p:cNvSpPr>
              <a:spLocks noChangeShapeType="1"/>
            </p:cNvSpPr>
            <p:nvPr/>
          </p:nvSpPr>
          <p:spPr bwMode="auto">
            <a:xfrm>
              <a:off x="499" y="476"/>
              <a:ext cx="2857"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p>
          </p:txBody>
        </p:sp>
        <p:sp>
          <p:nvSpPr>
            <p:cNvPr id="18" name="Line 9"/>
            <p:cNvSpPr>
              <a:spLocks noChangeShapeType="1"/>
            </p:cNvSpPr>
            <p:nvPr/>
          </p:nvSpPr>
          <p:spPr bwMode="auto">
            <a:xfrm>
              <a:off x="499" y="1389"/>
              <a:ext cx="2835"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3200"/>
              <a:t>5.6 </a:t>
            </a:r>
            <a:r>
              <a:rPr lang="zh-CN" altLang="en-US" sz="3200"/>
              <a:t>奇偶校验电路 </a:t>
            </a:r>
          </a:p>
        </p:txBody>
      </p:sp>
      <p:sp>
        <p:nvSpPr>
          <p:cNvPr id="89091" name="Rectangle 3"/>
          <p:cNvSpPr>
            <a:spLocks noGrp="1" noChangeArrowheads="1"/>
          </p:cNvSpPr>
          <p:nvPr>
            <p:ph type="body" idx="1"/>
          </p:nvPr>
        </p:nvSpPr>
        <p:spPr>
          <a:xfrm>
            <a:off x="179388" y="909638"/>
            <a:ext cx="8775700" cy="5399087"/>
          </a:xfrm>
        </p:spPr>
        <p:txBody>
          <a:bodyPr/>
          <a:lstStyle/>
          <a:p>
            <a:pPr eaLnBrk="1" hangingPunct="1">
              <a:lnSpc>
                <a:spcPct val="130000"/>
              </a:lnSpc>
            </a:pPr>
            <a:r>
              <a:rPr lang="zh-CN" altLang="en-US" sz="2400" dirty="0"/>
              <a:t>在数字系统工作过程中，经常需要进行数据传输</a:t>
            </a:r>
            <a:endParaRPr lang="en-US" altLang="zh-CN" sz="2400" dirty="0"/>
          </a:p>
          <a:p>
            <a:pPr eaLnBrk="1" hangingPunct="1">
              <a:lnSpc>
                <a:spcPct val="130000"/>
              </a:lnSpc>
            </a:pPr>
            <a:r>
              <a:rPr lang="zh-CN" altLang="en-US" sz="2400" dirty="0"/>
              <a:t>传输时又可能会因为系统内部或外部干扰等原因产生错误。</a:t>
            </a:r>
            <a:endParaRPr lang="en-US" altLang="zh-CN" sz="2400" dirty="0"/>
          </a:p>
          <a:p>
            <a:pPr eaLnBrk="1" hangingPunct="1">
              <a:lnSpc>
                <a:spcPct val="130000"/>
              </a:lnSpc>
            </a:pPr>
            <a:r>
              <a:rPr lang="zh-CN" altLang="en-US" sz="2400" dirty="0"/>
              <a:t>这种错误的结果往往是：</a:t>
            </a:r>
            <a:endParaRPr lang="en-US" altLang="zh-CN" sz="2400" dirty="0"/>
          </a:p>
          <a:p>
            <a:pPr marL="457200" lvl="1" indent="0" eaLnBrk="1" hangingPunct="1">
              <a:lnSpc>
                <a:spcPct val="130000"/>
              </a:lnSpc>
              <a:buNone/>
            </a:pPr>
            <a:r>
              <a:rPr lang="zh-CN" altLang="en-US" sz="2000" dirty="0"/>
              <a:t>把数据中的某一位由</a:t>
            </a:r>
            <a:r>
              <a:rPr lang="zh-CN" altLang="en-US" sz="2000" dirty="0">
                <a:latin typeface="Arial" panose="020B0604020202020204" pitchFamily="34" charset="0"/>
              </a:rPr>
              <a:t>“</a:t>
            </a:r>
            <a:r>
              <a:rPr lang="en-US" altLang="zh-CN" sz="2000" dirty="0"/>
              <a:t>0</a:t>
            </a:r>
            <a:r>
              <a:rPr lang="en-US" altLang="zh-CN" sz="2000" dirty="0">
                <a:latin typeface="Arial" panose="020B0604020202020204" pitchFamily="34" charset="0"/>
              </a:rPr>
              <a:t>”</a:t>
            </a:r>
            <a:r>
              <a:rPr lang="zh-CN" altLang="en-US" sz="2000" dirty="0"/>
              <a:t>变成了</a:t>
            </a:r>
            <a:r>
              <a:rPr lang="zh-CN" altLang="en-US" sz="2000" dirty="0">
                <a:latin typeface="Arial" panose="020B0604020202020204" pitchFamily="34" charset="0"/>
              </a:rPr>
              <a:t>“</a:t>
            </a:r>
            <a:r>
              <a:rPr lang="en-US" altLang="zh-CN" sz="2000" dirty="0"/>
              <a:t>1</a:t>
            </a:r>
            <a:r>
              <a:rPr lang="en-US" altLang="zh-CN" sz="2000" dirty="0">
                <a:latin typeface="Arial" panose="020B0604020202020204" pitchFamily="34" charset="0"/>
              </a:rPr>
              <a:t>”</a:t>
            </a:r>
            <a:r>
              <a:rPr lang="zh-CN" altLang="en-US" sz="2000" dirty="0"/>
              <a:t>或由</a:t>
            </a:r>
            <a:r>
              <a:rPr lang="zh-CN" altLang="en-US" sz="2000" dirty="0">
                <a:latin typeface="Arial" panose="020B0604020202020204" pitchFamily="34" charset="0"/>
              </a:rPr>
              <a:t>“</a:t>
            </a:r>
            <a:r>
              <a:rPr lang="en-US" altLang="zh-CN" sz="2000" dirty="0"/>
              <a:t>1</a:t>
            </a:r>
            <a:r>
              <a:rPr lang="en-US" altLang="zh-CN" sz="2000" dirty="0">
                <a:latin typeface="Arial" panose="020B0604020202020204" pitchFamily="34" charset="0"/>
              </a:rPr>
              <a:t>”</a:t>
            </a:r>
            <a:r>
              <a:rPr lang="zh-CN" altLang="en-US" sz="2000" dirty="0"/>
              <a:t>变成了</a:t>
            </a:r>
            <a:r>
              <a:rPr lang="zh-CN" altLang="en-US" sz="2000" dirty="0">
                <a:latin typeface="Arial" panose="020B0604020202020204" pitchFamily="34" charset="0"/>
              </a:rPr>
              <a:t>“</a:t>
            </a:r>
            <a:r>
              <a:rPr lang="en-US" altLang="zh-CN" sz="2000" dirty="0"/>
              <a:t>0</a:t>
            </a:r>
            <a:r>
              <a:rPr lang="en-US" altLang="zh-CN" sz="2000" dirty="0">
                <a:latin typeface="Arial" panose="020B0604020202020204" pitchFamily="34" charset="0"/>
              </a:rPr>
              <a:t>”</a:t>
            </a:r>
            <a:r>
              <a:rPr lang="zh-CN" altLang="en-US" sz="2000" dirty="0"/>
              <a:t>。</a:t>
            </a:r>
            <a:endParaRPr lang="en-US" altLang="zh-CN" sz="2000" dirty="0"/>
          </a:p>
          <a:p>
            <a:pPr eaLnBrk="1" hangingPunct="1">
              <a:lnSpc>
                <a:spcPct val="130000"/>
              </a:lnSpc>
            </a:pPr>
            <a:r>
              <a:rPr lang="zh-CN" altLang="en-US" sz="2400" dirty="0"/>
              <a:t>为了提高数据传送的可靠性，必须对传送的数据进行校验。</a:t>
            </a:r>
            <a:endParaRPr lang="en-US" altLang="zh-CN" sz="2400" dirty="0"/>
          </a:p>
          <a:p>
            <a:pPr eaLnBrk="1" hangingPunct="1">
              <a:lnSpc>
                <a:spcPct val="130000"/>
              </a:lnSpc>
            </a:pPr>
            <a:r>
              <a:rPr lang="zh-CN" altLang="en-US" sz="2400" dirty="0"/>
              <a:t>在众多校验措施中，</a:t>
            </a:r>
            <a:r>
              <a:rPr lang="zh-CN" altLang="en-US" sz="2400" dirty="0">
                <a:solidFill>
                  <a:srgbClr val="0000FF"/>
                </a:solidFill>
              </a:rPr>
              <a:t>奇偶校验</a:t>
            </a:r>
            <a:r>
              <a:rPr lang="zh-CN" altLang="en-US" sz="2400" dirty="0"/>
              <a:t>是成本低廉、比较常用的方案，</a:t>
            </a:r>
            <a:endParaRPr lang="en-US" altLang="zh-CN" sz="2400" dirty="0"/>
          </a:p>
          <a:p>
            <a:pPr eaLnBrk="1" hangingPunct="1">
              <a:lnSpc>
                <a:spcPct val="130000"/>
              </a:lnSpc>
            </a:pPr>
            <a:r>
              <a:rPr lang="zh-CN" altLang="en-US" sz="2400" dirty="0"/>
              <a:t>它通过检查数据奇偶性来判断数据是否出现一位或奇数位出错的电路。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a:t>5.6.1 </a:t>
            </a:r>
            <a:r>
              <a:rPr lang="zh-CN" altLang="en-US" sz="3200"/>
              <a:t>奇偶校验的基本原理</a:t>
            </a:r>
          </a:p>
        </p:txBody>
      </p:sp>
      <p:sp>
        <p:nvSpPr>
          <p:cNvPr id="90115" name="Rectangle 3"/>
          <p:cNvSpPr>
            <a:spLocks noGrp="1" noChangeArrowheads="1"/>
          </p:cNvSpPr>
          <p:nvPr>
            <p:ph type="body" idx="1"/>
          </p:nvPr>
        </p:nvSpPr>
        <p:spPr>
          <a:xfrm>
            <a:off x="179388" y="836613"/>
            <a:ext cx="8964612" cy="2535237"/>
          </a:xfrm>
        </p:spPr>
        <p:txBody>
          <a:bodyPr/>
          <a:lstStyle/>
          <a:p>
            <a:pPr eaLnBrk="1" hangingPunct="1">
              <a:lnSpc>
                <a:spcPct val="130000"/>
              </a:lnSpc>
            </a:pPr>
            <a:r>
              <a:rPr lang="zh-CN" altLang="en-US" sz="2400" dirty="0"/>
              <a:t>奇偶校验的基本方法就是在待发送的有效数据位之外再增加一位</a:t>
            </a:r>
            <a:r>
              <a:rPr lang="zh-CN" altLang="en-US" sz="2400" dirty="0">
                <a:solidFill>
                  <a:srgbClr val="0000FF"/>
                </a:solidFill>
              </a:rPr>
              <a:t>奇偶校验位</a:t>
            </a:r>
            <a:r>
              <a:rPr lang="zh-CN" altLang="en-US" sz="2400" dirty="0"/>
              <a:t>构成</a:t>
            </a:r>
            <a:r>
              <a:rPr lang="zh-CN" altLang="en-US" sz="2400" dirty="0">
                <a:solidFill>
                  <a:srgbClr val="0000FF"/>
                </a:solidFill>
              </a:rPr>
              <a:t>传输码</a:t>
            </a:r>
            <a:r>
              <a:rPr lang="zh-CN" altLang="en-US" sz="2400" dirty="0"/>
              <a:t>，</a:t>
            </a:r>
            <a:r>
              <a:rPr lang="zh-CN" altLang="en-US" sz="2400" dirty="0">
                <a:solidFill>
                  <a:srgbClr val="0000FF"/>
                </a:solidFill>
              </a:rPr>
              <a:t>使整个传输码中含</a:t>
            </a:r>
            <a:r>
              <a:rPr lang="en-US" altLang="zh-CN" sz="2400" dirty="0">
                <a:solidFill>
                  <a:srgbClr val="0000FF"/>
                </a:solidFill>
              </a:rPr>
              <a:t>1</a:t>
            </a:r>
            <a:r>
              <a:rPr lang="zh-CN" altLang="en-US" sz="2400" dirty="0">
                <a:solidFill>
                  <a:srgbClr val="0000FF"/>
                </a:solidFill>
              </a:rPr>
              <a:t>的个数为奇数</a:t>
            </a:r>
            <a:r>
              <a:rPr lang="en-US" altLang="zh-CN" sz="2400" dirty="0">
                <a:solidFill>
                  <a:srgbClr val="0000FF"/>
                </a:solidFill>
              </a:rPr>
              <a:t>(</a:t>
            </a:r>
            <a:r>
              <a:rPr lang="zh-CN" altLang="en-US" sz="2400" dirty="0">
                <a:solidFill>
                  <a:srgbClr val="0000FF"/>
                </a:solidFill>
              </a:rPr>
              <a:t>采用奇校验</a:t>
            </a:r>
            <a:r>
              <a:rPr lang="en-US" altLang="zh-CN" sz="2400" dirty="0">
                <a:solidFill>
                  <a:srgbClr val="0000FF"/>
                </a:solidFill>
              </a:rPr>
              <a:t>)</a:t>
            </a:r>
            <a:r>
              <a:rPr lang="zh-CN" altLang="en-US" sz="2400" dirty="0">
                <a:solidFill>
                  <a:srgbClr val="0000FF"/>
                </a:solidFill>
              </a:rPr>
              <a:t>或者偶数</a:t>
            </a:r>
            <a:r>
              <a:rPr lang="en-US" altLang="zh-CN" sz="2400" dirty="0">
                <a:solidFill>
                  <a:srgbClr val="0000FF"/>
                </a:solidFill>
              </a:rPr>
              <a:t>(</a:t>
            </a:r>
            <a:r>
              <a:rPr lang="zh-CN" altLang="en-US" sz="2400" dirty="0">
                <a:solidFill>
                  <a:srgbClr val="0000FF"/>
                </a:solidFill>
              </a:rPr>
              <a:t>采用偶校验</a:t>
            </a:r>
            <a:r>
              <a:rPr lang="en-US" altLang="zh-CN" sz="2400" dirty="0">
                <a:solidFill>
                  <a:srgbClr val="0000FF"/>
                </a:solidFill>
              </a:rPr>
              <a:t>)</a:t>
            </a:r>
            <a:r>
              <a:rPr lang="zh-CN" altLang="en-US" sz="2400" dirty="0"/>
              <a:t>。</a:t>
            </a:r>
            <a:endParaRPr lang="en-US" altLang="zh-CN" sz="2400" dirty="0"/>
          </a:p>
          <a:p>
            <a:pPr eaLnBrk="1" hangingPunct="1">
              <a:lnSpc>
                <a:spcPct val="130000"/>
              </a:lnSpc>
            </a:pPr>
            <a:r>
              <a:rPr lang="zh-CN" altLang="en-US" sz="2400" dirty="0"/>
              <a:t>在接收端再通过检查接收到的传输码中</a:t>
            </a:r>
            <a:r>
              <a:rPr lang="en-US" altLang="zh-CN" sz="2400" dirty="0"/>
              <a:t>1</a:t>
            </a:r>
            <a:r>
              <a:rPr lang="zh-CN" altLang="en-US" sz="2400" dirty="0"/>
              <a:t>的个数的奇偶性是否与发送端的一致来判断传输过程中是否发生错误。</a:t>
            </a:r>
          </a:p>
        </p:txBody>
      </p:sp>
      <p:pic>
        <p:nvPicPr>
          <p:cNvPr id="901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3327400"/>
            <a:ext cx="8345488"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z="3200">
                <a:solidFill>
                  <a:schemeClr val="tx1"/>
                </a:solidFill>
              </a:rPr>
              <a:t>奇偶校验原理框图</a:t>
            </a:r>
          </a:p>
        </p:txBody>
      </p:sp>
      <p:pic>
        <p:nvPicPr>
          <p:cNvPr id="9113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067050"/>
            <a:ext cx="8345487"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3"/>
          <p:cNvSpPr txBox="1">
            <a:spLocks noChangeArrowheads="1"/>
          </p:cNvSpPr>
          <p:nvPr/>
        </p:nvSpPr>
        <p:spPr bwMode="auto">
          <a:xfrm>
            <a:off x="179388" y="836613"/>
            <a:ext cx="8775700" cy="223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30000"/>
              </a:lnSpc>
            </a:pPr>
            <a:r>
              <a:rPr lang="zh-CN" altLang="en-US" sz="2400"/>
              <a:t>在发送端，由</a:t>
            </a:r>
            <a:r>
              <a:rPr lang="zh-CN" altLang="en-US" sz="2400">
                <a:solidFill>
                  <a:srgbClr val="0000FF"/>
                </a:solidFill>
              </a:rPr>
              <a:t>奇偶发生器</a:t>
            </a:r>
            <a:r>
              <a:rPr lang="zh-CN" altLang="en-US" sz="2400"/>
              <a:t>根据要发送的</a:t>
            </a:r>
            <a:r>
              <a:rPr lang="en-US" altLang="zh-CN" sz="2400"/>
              <a:t>n</a:t>
            </a:r>
            <a:r>
              <a:rPr lang="zh-CN" altLang="en-US" sz="2400"/>
              <a:t>位信息码产生</a:t>
            </a:r>
            <a:r>
              <a:rPr lang="zh-CN" altLang="en-US" sz="2400">
                <a:solidFill>
                  <a:srgbClr val="0000FF"/>
                </a:solidFill>
              </a:rPr>
              <a:t>奇偶校验位</a:t>
            </a:r>
            <a:r>
              <a:rPr lang="en-US" altLang="zh-CN" sz="2400">
                <a:solidFill>
                  <a:srgbClr val="0000FF"/>
                </a:solidFill>
              </a:rPr>
              <a:t>(</a:t>
            </a:r>
            <a:r>
              <a:rPr lang="zh-CN" altLang="en-US" sz="2400">
                <a:solidFill>
                  <a:srgbClr val="0000FF"/>
                </a:solidFill>
              </a:rPr>
              <a:t>又称监督码</a:t>
            </a:r>
            <a:r>
              <a:rPr lang="en-US" altLang="zh-CN" sz="2400">
                <a:solidFill>
                  <a:srgbClr val="0000FF"/>
                </a:solidFill>
              </a:rPr>
              <a:t>)</a:t>
            </a:r>
            <a:r>
              <a:rPr lang="zh-CN" altLang="en-US" sz="2400"/>
              <a:t>，从而构成</a:t>
            </a:r>
            <a:r>
              <a:rPr lang="en-US" altLang="zh-CN" sz="2400"/>
              <a:t>n+1</a:t>
            </a:r>
            <a:r>
              <a:rPr lang="zh-CN" altLang="en-US" sz="2400"/>
              <a:t>位的</a:t>
            </a:r>
            <a:r>
              <a:rPr lang="zh-CN" altLang="en-US" sz="2400">
                <a:solidFill>
                  <a:srgbClr val="0000FF"/>
                </a:solidFill>
              </a:rPr>
              <a:t>传输码</a:t>
            </a:r>
            <a:r>
              <a:rPr lang="zh-CN" altLang="en-US" sz="2400"/>
              <a:t>。</a:t>
            </a:r>
            <a:endParaRPr lang="en-US" altLang="zh-CN" sz="2400"/>
          </a:p>
          <a:p>
            <a:pPr eaLnBrk="1" hangingPunct="1">
              <a:lnSpc>
                <a:spcPct val="130000"/>
              </a:lnSpc>
            </a:pPr>
            <a:r>
              <a:rPr lang="zh-CN" altLang="en-US" sz="2400"/>
              <a:t>在接收端，由</a:t>
            </a:r>
            <a:r>
              <a:rPr lang="zh-CN" altLang="en-US" sz="2400">
                <a:solidFill>
                  <a:srgbClr val="0000FF"/>
                </a:solidFill>
              </a:rPr>
              <a:t>奇偶校验器</a:t>
            </a:r>
            <a:r>
              <a:rPr lang="zh-CN" altLang="en-US" sz="2400"/>
              <a:t>对传输码中含</a:t>
            </a:r>
            <a:r>
              <a:rPr lang="zh-CN" altLang="en-US" sz="2400">
                <a:latin typeface="Arial" panose="020B0604020202020204" pitchFamily="34" charset="0"/>
              </a:rPr>
              <a:t>“</a:t>
            </a:r>
            <a:r>
              <a:rPr lang="en-US" altLang="zh-CN" sz="2400"/>
              <a:t>1</a:t>
            </a:r>
            <a:r>
              <a:rPr lang="en-US" altLang="zh-CN" sz="2400">
                <a:latin typeface="Arial" panose="020B0604020202020204" pitchFamily="34" charset="0"/>
              </a:rPr>
              <a:t>”</a:t>
            </a:r>
            <a:r>
              <a:rPr lang="zh-CN" altLang="en-US" sz="2400"/>
              <a:t>个数进行奇偶性的判断。</a:t>
            </a:r>
            <a:endParaRPr lang="en-US" altLang="zh-CN" sz="2400"/>
          </a:p>
        </p:txBody>
      </p:sp>
      <p:sp>
        <p:nvSpPr>
          <p:cNvPr id="2" name="矩形 1"/>
          <p:cNvSpPr>
            <a:spLocks noChangeArrowheads="1"/>
          </p:cNvSpPr>
          <p:nvPr/>
        </p:nvSpPr>
        <p:spPr bwMode="auto">
          <a:xfrm>
            <a:off x="287338" y="5546725"/>
            <a:ext cx="8559800" cy="993775"/>
          </a:xfrm>
          <a:prstGeom prst="rect">
            <a:avLst/>
          </a:prstGeom>
          <a:solidFill>
            <a:srgbClr val="C5CEFB"/>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dirty="0"/>
              <a:t>奇偶校验只能发现</a:t>
            </a:r>
            <a:r>
              <a:rPr lang="en-US" altLang="zh-CN" sz="2400" dirty="0">
                <a:solidFill>
                  <a:srgbClr val="FF0000"/>
                </a:solidFill>
              </a:rPr>
              <a:t>1</a:t>
            </a:r>
            <a:r>
              <a:rPr lang="zh-CN" altLang="en-US" sz="2400" dirty="0">
                <a:solidFill>
                  <a:srgbClr val="FF0000"/>
                </a:solidFill>
              </a:rPr>
              <a:t>位或奇数位出错</a:t>
            </a:r>
            <a:r>
              <a:rPr lang="zh-CN" altLang="en-US" sz="2400" dirty="0"/>
              <a:t>，但在实际应用中，一位出错的概率最高，所以仍应用很广。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1365250"/>
            <a:ext cx="73914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3" name="Rectangle 2"/>
          <p:cNvSpPr>
            <a:spLocks noGrp="1" noChangeArrowheads="1"/>
          </p:cNvSpPr>
          <p:nvPr>
            <p:ph type="title"/>
          </p:nvPr>
        </p:nvSpPr>
        <p:spPr>
          <a:xfrm>
            <a:off x="303213" y="330200"/>
            <a:ext cx="8605837" cy="481013"/>
          </a:xfrm>
        </p:spPr>
        <p:txBody>
          <a:bodyPr/>
          <a:lstStyle/>
          <a:p>
            <a:pPr eaLnBrk="1" hangingPunct="1"/>
            <a:r>
              <a:rPr lang="en-US" altLang="zh-CN" sz="2800"/>
              <a:t>【</a:t>
            </a:r>
            <a:r>
              <a:rPr lang="zh-CN" altLang="en-US" sz="2800"/>
              <a:t>例</a:t>
            </a:r>
            <a:r>
              <a:rPr lang="en-US" altLang="zh-CN" sz="2800"/>
              <a:t>5.4】</a:t>
            </a:r>
            <a:r>
              <a:rPr lang="zh-CN" altLang="en-US" sz="2800"/>
              <a:t>设计</a:t>
            </a:r>
            <a:r>
              <a:rPr lang="en-US" altLang="zh-CN" sz="2800"/>
              <a:t>3</a:t>
            </a:r>
            <a:r>
              <a:rPr lang="zh-CN" altLang="en-US" sz="2800"/>
              <a:t>位二进制信息码的并行奇校验电路。 </a:t>
            </a:r>
          </a:p>
        </p:txBody>
      </p:sp>
      <p:sp>
        <p:nvSpPr>
          <p:cNvPr id="84995" name="Rectangle 3"/>
          <p:cNvSpPr>
            <a:spLocks noGrp="1" noChangeArrowheads="1"/>
          </p:cNvSpPr>
          <p:nvPr>
            <p:ph type="body" idx="1"/>
          </p:nvPr>
        </p:nvSpPr>
        <p:spPr>
          <a:xfrm>
            <a:off x="0" y="838200"/>
            <a:ext cx="8926513" cy="517525"/>
          </a:xfrm>
        </p:spPr>
        <p:txBody>
          <a:bodyPr/>
          <a:lstStyle/>
          <a:p>
            <a:pPr eaLnBrk="1" hangingPunct="1">
              <a:lnSpc>
                <a:spcPct val="125000"/>
              </a:lnSpc>
            </a:pPr>
            <a:r>
              <a:rPr lang="zh-CN" altLang="en-US" sz="2400"/>
              <a:t>解：奇偶校验电路应包括奇偶发生器和奇偶校验器两部分。</a:t>
            </a:r>
          </a:p>
        </p:txBody>
      </p:sp>
      <p:sp>
        <p:nvSpPr>
          <p:cNvPr id="921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2" name="矩形 1"/>
          <p:cNvSpPr/>
          <p:nvPr/>
        </p:nvSpPr>
        <p:spPr>
          <a:xfrm>
            <a:off x="4043363" y="1365250"/>
            <a:ext cx="4165600" cy="5492750"/>
          </a:xfrm>
          <a:prstGeom prst="rect">
            <a:avLst/>
          </a:prstGeom>
          <a:solidFill>
            <a:srgbClr val="FFC000">
              <a:alpha val="38039"/>
            </a:srgbClr>
          </a:solidFill>
          <a:ln>
            <a:solidFill>
              <a:srgbClr val="B7B7FF">
                <a:alpha val="45098"/>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矩形 1"/>
          <p:cNvSpPr>
            <a:spLocks noChangeArrowheads="1"/>
          </p:cNvSpPr>
          <p:nvPr/>
        </p:nvSpPr>
        <p:spPr bwMode="auto">
          <a:xfrm>
            <a:off x="4033838" y="1365250"/>
            <a:ext cx="4165600" cy="5492750"/>
          </a:xfrm>
          <a:prstGeom prst="rect">
            <a:avLst/>
          </a:prstGeom>
          <a:solidFill>
            <a:schemeClr val="bg1"/>
          </a:solidFill>
          <a:ln w="25400" algn="ctr">
            <a:solidFill>
              <a:srgbClr val="B7B7FF">
                <a:alpha val="45097"/>
              </a:srgbClr>
            </a:solidFill>
            <a:miter lim="800000"/>
            <a:headEnd/>
            <a:tailEnd/>
          </a:ln>
        </p:spPr>
        <p:txBody>
          <a:bodyPr anchor="ctr"/>
          <a:lstStyle/>
          <a:p>
            <a:pPr algn="ctr" eaLnBrk="1" hangingPunct="1">
              <a:defRPr/>
            </a:pPr>
            <a:endParaRPr lang="zh-CN" alt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barn(inVertical)">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89096"/>
                                        </p:tgtEl>
                                        <p:attrNameLst>
                                          <p:attrName>style.visibility</p:attrName>
                                        </p:attrNameLst>
                                      </p:cBhvr>
                                      <p:to>
                                        <p:strVal val="visible"/>
                                      </p:to>
                                    </p:set>
                                    <p:animEffect transition="in" filter="barn(inVertical)">
                                      <p:cBhvr>
                                        <p:cTn id="12" dur="500"/>
                                        <p:tgtEl>
                                          <p:spTgt spid="8909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grpId="1" nodeType="clickEffect">
                                  <p:stCondLst>
                                    <p:cond delay="0"/>
                                  </p:stCondLst>
                                  <p:childTnLst>
                                    <p:anim calcmode="lin" valueType="num">
                                      <p:cBhvr additive="base">
                                        <p:cTn id="22" dur="500"/>
                                        <p:tgtEl>
                                          <p:spTgt spid="3"/>
                                        </p:tgtEl>
                                        <p:attrNameLst>
                                          <p:attrName>ppt_x</p:attrName>
                                        </p:attrNameLst>
                                      </p:cBhvr>
                                      <p:tavLst>
                                        <p:tav tm="0">
                                          <p:val>
                                            <p:strVal val="ppt_x"/>
                                          </p:val>
                                        </p:tav>
                                        <p:tav tm="100000">
                                          <p:val>
                                            <p:strVal val="ppt_x"/>
                                          </p:val>
                                        </p:tav>
                                      </p:tavLst>
                                    </p:anim>
                                    <p:anim calcmode="lin" valueType="num">
                                      <p:cBhvr additive="base">
                                        <p:cTn id="23" dur="500"/>
                                        <p:tgtEl>
                                          <p:spTgt spid="3"/>
                                        </p:tgtEl>
                                        <p:attrNameLst>
                                          <p:attrName>ppt_y</p:attrName>
                                        </p:attrNameLst>
                                      </p:cBhvr>
                                      <p:tavLst>
                                        <p:tav tm="0">
                                          <p:val>
                                            <p:strVal val="ppt_y"/>
                                          </p:val>
                                        </p:tav>
                                        <p:tav tm="100000">
                                          <p:val>
                                            <p:strVal val="1+ppt_h/2"/>
                                          </p:val>
                                        </p:tav>
                                      </p:tavLst>
                                    </p:anim>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2" grpId="0" animBg="1"/>
      <p:bldP spid="3" grpId="0" animBg="1"/>
      <p:bldP spid="3"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8"/>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33425" y="1095375"/>
            <a:ext cx="7400925" cy="4976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187" name="Rectangle 2"/>
          <p:cNvSpPr>
            <a:spLocks noGrp="1" noChangeArrowheads="1"/>
          </p:cNvSpPr>
          <p:nvPr>
            <p:ph type="title"/>
          </p:nvPr>
        </p:nvSpPr>
        <p:spPr>
          <a:xfrm>
            <a:off x="303213" y="330200"/>
            <a:ext cx="8605837" cy="481013"/>
          </a:xfrm>
        </p:spPr>
        <p:txBody>
          <a:bodyPr/>
          <a:lstStyle/>
          <a:p>
            <a:pPr eaLnBrk="1" hangingPunct="1"/>
            <a:r>
              <a:rPr lang="en-US" altLang="zh-CN" sz="2800"/>
              <a:t>【</a:t>
            </a:r>
            <a:r>
              <a:rPr lang="zh-CN" altLang="en-US" sz="2800"/>
              <a:t>例</a:t>
            </a:r>
            <a:r>
              <a:rPr lang="en-US" altLang="zh-CN" sz="2800"/>
              <a:t>5.4】</a:t>
            </a:r>
            <a:r>
              <a:rPr lang="zh-CN" altLang="en-US" sz="2800"/>
              <a:t>设计</a:t>
            </a:r>
            <a:r>
              <a:rPr lang="en-US" altLang="zh-CN" sz="2800"/>
              <a:t>3</a:t>
            </a:r>
            <a:r>
              <a:rPr lang="zh-CN" altLang="en-US" sz="2800"/>
              <a:t>位二进制信息码的并行奇校验电路。 </a:t>
            </a:r>
          </a:p>
        </p:txBody>
      </p:sp>
      <p:sp>
        <p:nvSpPr>
          <p:cNvPr id="2" name="文本框 1">
            <a:extLst>
              <a:ext uri="{FF2B5EF4-FFF2-40B4-BE49-F238E27FC236}">
                <a16:creationId xmlns:a16="http://schemas.microsoft.com/office/drawing/2014/main" id="{CB5BD0EB-1E18-7FFA-4D03-39220A42547C}"/>
              </a:ext>
            </a:extLst>
          </p:cNvPr>
          <p:cNvSpPr txBox="1"/>
          <p:nvPr/>
        </p:nvSpPr>
        <p:spPr>
          <a:xfrm>
            <a:off x="869429" y="1294151"/>
            <a:ext cx="474689" cy="1200329"/>
          </a:xfrm>
          <a:prstGeom prst="rect">
            <a:avLst/>
          </a:prstGeom>
          <a:solidFill>
            <a:schemeClr val="bg1"/>
          </a:solidFill>
        </p:spPr>
        <p:txBody>
          <a:bodyPr wrap="square" rtlCol="0">
            <a:spAutoFit/>
          </a:bodyPr>
          <a:lstStyle/>
          <a:p>
            <a:r>
              <a:rPr lang="zh-CN" altLang="en-US" dirty="0"/>
              <a:t>发送端</a:t>
            </a:r>
          </a:p>
        </p:txBody>
      </p:sp>
      <p:sp>
        <p:nvSpPr>
          <p:cNvPr id="3" name="文本框 2">
            <a:extLst>
              <a:ext uri="{FF2B5EF4-FFF2-40B4-BE49-F238E27FC236}">
                <a16:creationId xmlns:a16="http://schemas.microsoft.com/office/drawing/2014/main" id="{90BA9083-1072-1F2F-FC04-46A8C6E6CDD0}"/>
              </a:ext>
            </a:extLst>
          </p:cNvPr>
          <p:cNvSpPr txBox="1"/>
          <p:nvPr/>
        </p:nvSpPr>
        <p:spPr>
          <a:xfrm>
            <a:off x="7555042" y="1294151"/>
            <a:ext cx="474689" cy="1200329"/>
          </a:xfrm>
          <a:prstGeom prst="rect">
            <a:avLst/>
          </a:prstGeom>
          <a:solidFill>
            <a:schemeClr val="bg1"/>
          </a:solidFill>
        </p:spPr>
        <p:txBody>
          <a:bodyPr wrap="square" rtlCol="0">
            <a:spAutoFit/>
          </a:bodyPr>
          <a:lstStyle/>
          <a:p>
            <a:r>
              <a:rPr lang="zh-CN" altLang="en-US" dirty="0"/>
              <a:t>接收端</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85775" y="3289300"/>
            <a:ext cx="8489950" cy="477838"/>
          </a:xfrm>
        </p:spPr>
        <p:txBody>
          <a:bodyPr/>
          <a:lstStyle/>
          <a:p>
            <a:pPr eaLnBrk="1" hangingPunct="1"/>
            <a:r>
              <a:rPr lang="zh-CN" altLang="en-US" sz="2400" dirty="0"/>
              <a:t>用</a:t>
            </a:r>
            <a:r>
              <a:rPr lang="en-US" altLang="zh-CN" sz="2400" dirty="0"/>
              <a:t>Verilog HDL</a:t>
            </a:r>
            <a:r>
              <a:rPr lang="zh-CN" altLang="en-US" sz="2400" dirty="0"/>
              <a:t>描述的奇偶校验器程序：</a:t>
            </a:r>
          </a:p>
        </p:txBody>
      </p:sp>
      <p:sp>
        <p:nvSpPr>
          <p:cNvPr id="94211" name="Rectangle 3"/>
          <p:cNvSpPr>
            <a:spLocks noGrp="1" noChangeArrowheads="1"/>
          </p:cNvSpPr>
          <p:nvPr>
            <p:ph type="body" idx="1"/>
          </p:nvPr>
        </p:nvSpPr>
        <p:spPr>
          <a:xfrm>
            <a:off x="600075" y="836613"/>
            <a:ext cx="7832725" cy="2225675"/>
          </a:xfrm>
          <a:ln>
            <a:solidFill>
              <a:schemeClr val="tx1"/>
            </a:solidFill>
            <a:miter lim="800000"/>
            <a:headEnd/>
            <a:tailEnd/>
          </a:ln>
        </p:spPr>
        <p:txBody>
          <a:bodyPr/>
          <a:lstStyle/>
          <a:p>
            <a:pPr eaLnBrk="1" hangingPunct="1">
              <a:buFont typeface="Wingdings" panose="05000000000000000000" pitchFamily="2" charset="2"/>
              <a:buNone/>
            </a:pPr>
            <a:r>
              <a:rPr lang="en-US" altLang="zh-CN" sz="2000"/>
              <a:t>module parity_odd1(a,b,c,Wev1,Wod1);</a:t>
            </a:r>
          </a:p>
          <a:p>
            <a:pPr eaLnBrk="1" hangingPunct="1">
              <a:buFont typeface="Wingdings" panose="05000000000000000000" pitchFamily="2" charset="2"/>
              <a:buNone/>
            </a:pPr>
            <a:r>
              <a:rPr lang="en-US" altLang="zh-CN" sz="2000"/>
              <a:t>  input a,b,c;			//3</a:t>
            </a:r>
            <a:r>
              <a:rPr lang="zh-CN" altLang="en-US" sz="2000"/>
              <a:t>位信息码</a:t>
            </a:r>
          </a:p>
          <a:p>
            <a:pPr eaLnBrk="1" hangingPunct="1">
              <a:buFont typeface="Wingdings" panose="05000000000000000000" pitchFamily="2" charset="2"/>
              <a:buNone/>
            </a:pPr>
            <a:r>
              <a:rPr lang="zh-CN" altLang="en-US" sz="2000"/>
              <a:t>  </a:t>
            </a:r>
            <a:r>
              <a:rPr lang="en-US" altLang="zh-CN" sz="2000"/>
              <a:t>output Wev1,Wod1;		//</a:t>
            </a:r>
            <a:r>
              <a:rPr lang="zh-CN" altLang="en-US" sz="2000"/>
              <a:t>监督码输出</a:t>
            </a:r>
          </a:p>
          <a:p>
            <a:pPr eaLnBrk="1" hangingPunct="1">
              <a:buFont typeface="Wingdings" panose="05000000000000000000" pitchFamily="2" charset="2"/>
              <a:buNone/>
            </a:pPr>
            <a:r>
              <a:rPr lang="zh-CN" altLang="en-US" sz="2000"/>
              <a:t>  </a:t>
            </a:r>
            <a:r>
              <a:rPr lang="en-US" altLang="zh-CN" sz="2000"/>
              <a:t>assign Wev1=(a^b^c);	//</a:t>
            </a:r>
            <a:r>
              <a:rPr lang="zh-CN" altLang="en-US" sz="2000"/>
              <a:t>偶校验监督码</a:t>
            </a:r>
          </a:p>
          <a:p>
            <a:pPr eaLnBrk="1" hangingPunct="1">
              <a:buFont typeface="Wingdings" panose="05000000000000000000" pitchFamily="2" charset="2"/>
              <a:buNone/>
            </a:pPr>
            <a:r>
              <a:rPr lang="zh-CN" altLang="en-US" sz="2000"/>
              <a:t>  </a:t>
            </a:r>
            <a:r>
              <a:rPr lang="en-US" altLang="zh-CN" sz="2000"/>
              <a:t>assign Wod1=! Wev1;		//</a:t>
            </a:r>
            <a:r>
              <a:rPr lang="zh-CN" altLang="en-US" sz="2000"/>
              <a:t>奇校验监督码</a:t>
            </a:r>
          </a:p>
          <a:p>
            <a:pPr eaLnBrk="1" hangingPunct="1">
              <a:buFont typeface="Wingdings" panose="05000000000000000000" pitchFamily="2" charset="2"/>
              <a:buNone/>
            </a:pPr>
            <a:r>
              <a:rPr lang="en-US" altLang="zh-CN" sz="2000"/>
              <a:t>endmodule</a:t>
            </a:r>
          </a:p>
        </p:txBody>
      </p:sp>
      <p:sp>
        <p:nvSpPr>
          <p:cNvPr id="94212" name="Rectangle 2"/>
          <p:cNvSpPr txBox="1">
            <a:spLocks noChangeArrowheads="1"/>
          </p:cNvSpPr>
          <p:nvPr/>
        </p:nvSpPr>
        <p:spPr bwMode="auto">
          <a:xfrm>
            <a:off x="563563" y="333375"/>
            <a:ext cx="8345487"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schemeClr val="tx2"/>
                </a:solidFill>
              </a:rPr>
              <a:t>用</a:t>
            </a:r>
            <a:r>
              <a:rPr lang="en-US" altLang="zh-CN" sz="2400" dirty="0">
                <a:solidFill>
                  <a:schemeClr val="tx2"/>
                </a:solidFill>
              </a:rPr>
              <a:t>Verilog HDL</a:t>
            </a:r>
            <a:r>
              <a:rPr lang="zh-CN" altLang="en-US" sz="2400" dirty="0">
                <a:solidFill>
                  <a:schemeClr val="tx2"/>
                </a:solidFill>
              </a:rPr>
              <a:t>描述的奇偶发生器程序：</a:t>
            </a:r>
          </a:p>
        </p:txBody>
      </p:sp>
      <p:sp>
        <p:nvSpPr>
          <p:cNvPr id="94213" name="Rectangle 3"/>
          <p:cNvSpPr txBox="1">
            <a:spLocks noChangeArrowheads="1"/>
          </p:cNvSpPr>
          <p:nvPr/>
        </p:nvSpPr>
        <p:spPr bwMode="auto">
          <a:xfrm>
            <a:off x="563563" y="3833813"/>
            <a:ext cx="7977187" cy="2247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a:t>module parity_odd2(a,b,c,Wod1,Wod2,Wev2);</a:t>
            </a:r>
          </a:p>
          <a:p>
            <a:pPr eaLnBrk="1" hangingPunct="1">
              <a:buFont typeface="Wingdings" panose="05000000000000000000" pitchFamily="2" charset="2"/>
              <a:buNone/>
            </a:pPr>
            <a:r>
              <a:rPr lang="en-US" altLang="zh-CN" sz="2000"/>
              <a:t>  input a,b,c,Wod1;			//</a:t>
            </a:r>
            <a:r>
              <a:rPr lang="zh-CN" altLang="en-US" sz="2000"/>
              <a:t>传输码</a:t>
            </a:r>
          </a:p>
          <a:p>
            <a:pPr eaLnBrk="1" hangingPunct="1">
              <a:buFont typeface="Wingdings" panose="05000000000000000000" pitchFamily="2" charset="2"/>
              <a:buNone/>
            </a:pPr>
            <a:r>
              <a:rPr lang="zh-CN" altLang="en-US" sz="2000"/>
              <a:t>  </a:t>
            </a:r>
            <a:r>
              <a:rPr lang="en-US" altLang="zh-CN" sz="2000"/>
              <a:t>output Wod2,Wev2;			//</a:t>
            </a:r>
            <a:r>
              <a:rPr lang="zh-CN" altLang="en-US" sz="2000"/>
              <a:t>输出检验码</a:t>
            </a:r>
          </a:p>
          <a:p>
            <a:pPr eaLnBrk="1" hangingPunct="1">
              <a:buFont typeface="Wingdings" panose="05000000000000000000" pitchFamily="2" charset="2"/>
              <a:buNone/>
            </a:pPr>
            <a:r>
              <a:rPr lang="zh-CN" altLang="en-US" sz="2000"/>
              <a:t>  </a:t>
            </a:r>
            <a:r>
              <a:rPr lang="en-US" altLang="zh-CN" sz="2000"/>
              <a:t>assign Wod2=a^b^c^Wod1;	//</a:t>
            </a:r>
            <a:r>
              <a:rPr lang="zh-CN" altLang="en-US" sz="2000"/>
              <a:t>奇检验输出</a:t>
            </a:r>
          </a:p>
          <a:p>
            <a:pPr eaLnBrk="1" hangingPunct="1">
              <a:buFont typeface="Wingdings" panose="05000000000000000000" pitchFamily="2" charset="2"/>
              <a:buNone/>
            </a:pPr>
            <a:r>
              <a:rPr lang="zh-CN" altLang="en-US" sz="2000"/>
              <a:t>  </a:t>
            </a:r>
            <a:r>
              <a:rPr lang="en-US" altLang="zh-CN" sz="2000"/>
              <a:t>assign Wev2=!Wod2;		//</a:t>
            </a:r>
            <a:r>
              <a:rPr lang="zh-CN" altLang="en-US" sz="2000"/>
              <a:t>偶检验输出</a:t>
            </a:r>
          </a:p>
          <a:p>
            <a:pPr eaLnBrk="1" hangingPunct="1">
              <a:buFont typeface="Wingdings" panose="05000000000000000000" pitchFamily="2" charset="2"/>
              <a:buNone/>
            </a:pPr>
            <a:r>
              <a:rPr lang="en-US" altLang="zh-CN" sz="2000"/>
              <a:t>endmodule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1"/>
          <p:cNvSpPr txBox="1">
            <a:spLocks noGrp="1"/>
          </p:cNvSpPr>
          <p:nvPr/>
        </p:nvSpPr>
        <p:spPr bwMode="auto">
          <a:xfrm>
            <a:off x="107950" y="6308725"/>
            <a:ext cx="582613" cy="323850"/>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fld id="{AFA592CD-469F-40EB-8C3C-03403D6DE894}" type="slidenum">
              <a:rPr lang="en-US" altLang="zh-CN" sz="1800" b="0">
                <a:solidFill>
                  <a:schemeClr val="bg2"/>
                </a:solidFill>
                <a:latin typeface="Arial" panose="020B0604020202020204" pitchFamily="34" charset="0"/>
              </a:rPr>
              <a:pPr algn="ctr" eaLnBrk="1" hangingPunct="1">
                <a:spcBef>
                  <a:spcPct val="0"/>
                </a:spcBef>
                <a:buClrTx/>
                <a:buSzTx/>
                <a:buFontTx/>
                <a:buNone/>
              </a:pPr>
              <a:t>88</a:t>
            </a:fld>
            <a:endParaRPr lang="en-US" altLang="zh-CN" sz="1800" b="0">
              <a:solidFill>
                <a:schemeClr val="bg2"/>
              </a:solidFill>
              <a:latin typeface="Arial" panose="020B0604020202020204" pitchFamily="34" charset="0"/>
            </a:endParaRPr>
          </a:p>
        </p:txBody>
      </p:sp>
      <p:pic>
        <p:nvPicPr>
          <p:cNvPr id="276512"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4149725"/>
            <a:ext cx="6804025" cy="24749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1"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1125538"/>
            <a:ext cx="6804025" cy="2298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Rectangle 27"/>
          <p:cNvSpPr>
            <a:spLocks noChangeArrowheads="1"/>
          </p:cNvSpPr>
          <p:nvPr/>
        </p:nvSpPr>
        <p:spPr bwMode="auto">
          <a:xfrm>
            <a:off x="792163" y="188913"/>
            <a:ext cx="4751387" cy="3762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zh-CN" altLang="en-US" sz="2000" dirty="0">
                <a:latin typeface="Franklin Gothic Medium" panose="020B0603020102020204" pitchFamily="34" charset="0"/>
              </a:rPr>
              <a:t>例</a:t>
            </a:r>
            <a:r>
              <a:rPr lang="en-US" altLang="zh-CN" sz="2000" dirty="0">
                <a:latin typeface="Franklin Gothic Medium" panose="020B0603020102020204" pitchFamily="34" charset="0"/>
              </a:rPr>
              <a:t>  4</a:t>
            </a:r>
            <a:r>
              <a:rPr lang="zh-CN" altLang="en-US" sz="2000" dirty="0">
                <a:latin typeface="Franklin Gothic Medium" panose="020B0603020102020204" pitchFamily="34" charset="0"/>
              </a:rPr>
              <a:t>比特 奇偶校验位产生器和校验器</a:t>
            </a:r>
          </a:p>
        </p:txBody>
      </p:sp>
      <p:sp>
        <p:nvSpPr>
          <p:cNvPr id="276514" name="Rectangle 34"/>
          <p:cNvSpPr>
            <a:spLocks noChangeArrowheads="1"/>
          </p:cNvSpPr>
          <p:nvPr/>
        </p:nvSpPr>
        <p:spPr bwMode="auto">
          <a:xfrm>
            <a:off x="1079500" y="800100"/>
            <a:ext cx="3708400"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000">
                <a:latin typeface="Franklin Gothic Medium" panose="020B0603020102020204" pitchFamily="34" charset="0"/>
              </a:rPr>
              <a:t>4</a:t>
            </a:r>
            <a:r>
              <a:rPr lang="zh-CN" altLang="en-US" sz="2000">
                <a:latin typeface="Franklin Gothic Medium" panose="020B0603020102020204" pitchFamily="34" charset="0"/>
              </a:rPr>
              <a:t>位数据的奇</a:t>
            </a:r>
            <a:r>
              <a:rPr lang="en-US" altLang="zh-CN" sz="2000">
                <a:latin typeface="Franklin Gothic Medium" panose="020B0603020102020204" pitchFamily="34" charset="0"/>
              </a:rPr>
              <a:t>/</a:t>
            </a:r>
            <a:r>
              <a:rPr lang="zh-CN" altLang="en-US" sz="2000">
                <a:latin typeface="Franklin Gothic Medium" panose="020B0603020102020204" pitchFamily="34" charset="0"/>
              </a:rPr>
              <a:t>偶校验位</a:t>
            </a:r>
            <a:r>
              <a:rPr lang="zh-CN" altLang="en-US" sz="2400">
                <a:solidFill>
                  <a:schemeClr val="hlink"/>
                </a:solidFill>
                <a:latin typeface="Franklin Gothic Medium" panose="020B0603020102020204" pitchFamily="34" charset="0"/>
              </a:rPr>
              <a:t>发生器</a:t>
            </a:r>
          </a:p>
        </p:txBody>
      </p:sp>
      <p:sp>
        <p:nvSpPr>
          <p:cNvPr id="276515" name="Rectangle 35"/>
          <p:cNvSpPr>
            <a:spLocks noChangeArrowheads="1"/>
          </p:cNvSpPr>
          <p:nvPr/>
        </p:nvSpPr>
        <p:spPr bwMode="auto">
          <a:xfrm>
            <a:off x="1079500" y="3789363"/>
            <a:ext cx="3779838" cy="4667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000">
                <a:latin typeface="Franklin Gothic Medium" panose="020B0603020102020204" pitchFamily="34" charset="0"/>
              </a:rPr>
              <a:t>4</a:t>
            </a:r>
            <a:r>
              <a:rPr lang="zh-CN" altLang="en-US" sz="2000">
                <a:latin typeface="Franklin Gothic Medium" panose="020B0603020102020204" pitchFamily="34" charset="0"/>
              </a:rPr>
              <a:t>位数据的奇</a:t>
            </a:r>
            <a:r>
              <a:rPr lang="en-US" altLang="zh-CN" sz="2000">
                <a:latin typeface="Franklin Gothic Medium" panose="020B0603020102020204" pitchFamily="34" charset="0"/>
              </a:rPr>
              <a:t>/</a:t>
            </a:r>
            <a:r>
              <a:rPr lang="zh-CN" altLang="en-US" sz="2000">
                <a:latin typeface="Franklin Gothic Medium" panose="020B0603020102020204" pitchFamily="34" charset="0"/>
              </a:rPr>
              <a:t>偶校验位</a:t>
            </a:r>
            <a:r>
              <a:rPr lang="zh-CN" altLang="en-US" sz="2400">
                <a:solidFill>
                  <a:schemeClr val="hlink"/>
                </a:solidFill>
                <a:latin typeface="Franklin Gothic Medium" panose="020B0603020102020204" pitchFamily="34" charset="0"/>
              </a:rPr>
              <a:t>校验器</a:t>
            </a:r>
          </a:p>
        </p:txBody>
      </p:sp>
      <p:sp>
        <p:nvSpPr>
          <p:cNvPr id="276516" name="Rectangle 36"/>
          <p:cNvSpPr>
            <a:spLocks noChangeArrowheads="1"/>
          </p:cNvSpPr>
          <p:nvPr/>
        </p:nvSpPr>
        <p:spPr bwMode="auto">
          <a:xfrm>
            <a:off x="4140200" y="3033713"/>
            <a:ext cx="4860925" cy="65087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000">
                <a:latin typeface="Franklin Gothic Medium" panose="020B0603020102020204" pitchFamily="34" charset="0"/>
              </a:rPr>
              <a:t>EVEN'/ODD=0</a:t>
            </a:r>
            <a:r>
              <a:rPr lang="zh-CN" altLang="en-US" sz="2000">
                <a:latin typeface="Franklin Gothic Medium" panose="020B0603020102020204" pitchFamily="34" charset="0"/>
              </a:rPr>
              <a:t>时，输出为</a:t>
            </a:r>
            <a:r>
              <a:rPr lang="en-US" altLang="zh-CN" sz="2000">
                <a:latin typeface="Franklin Gothic Medium" panose="020B0603020102020204" pitchFamily="34" charset="0"/>
              </a:rPr>
              <a:t>P</a:t>
            </a:r>
            <a:r>
              <a:rPr lang="en-US" altLang="zh-CN" sz="2000" baseline="-25000">
                <a:latin typeface="Franklin Gothic Medium" panose="020B0603020102020204" pitchFamily="34" charset="0"/>
              </a:rPr>
              <a:t>E </a:t>
            </a:r>
            <a:r>
              <a:rPr lang="en-US" altLang="zh-CN" sz="2000">
                <a:latin typeface="Franklin Gothic Medium" panose="020B0603020102020204" pitchFamily="34" charset="0"/>
              </a:rPr>
              <a:t>(</a:t>
            </a:r>
            <a:r>
              <a:rPr lang="zh-CN" altLang="en-US" sz="2000">
                <a:latin typeface="Franklin Gothic Medium" panose="020B0603020102020204" pitchFamily="34" charset="0"/>
              </a:rPr>
              <a:t>偶校验码</a:t>
            </a:r>
            <a:r>
              <a:rPr lang="en-US" altLang="zh-CN" sz="2000">
                <a:latin typeface="Franklin Gothic Medium" panose="020B0603020102020204" pitchFamily="34" charset="0"/>
              </a:rPr>
              <a:t>);</a:t>
            </a:r>
          </a:p>
          <a:p>
            <a:pPr eaLnBrk="1" hangingPunct="1">
              <a:lnSpc>
                <a:spcPct val="90000"/>
              </a:lnSpc>
              <a:buClr>
                <a:schemeClr val="tx2"/>
              </a:buClr>
              <a:buSzTx/>
              <a:buFont typeface="Wingdings" panose="05000000000000000000" pitchFamily="2" charset="2"/>
              <a:buNone/>
            </a:pPr>
            <a:r>
              <a:rPr lang="en-US" altLang="zh-CN" sz="2000">
                <a:latin typeface="Franklin Gothic Medium" panose="020B0603020102020204" pitchFamily="34" charset="0"/>
              </a:rPr>
              <a:t>EVEN'/ODD=1</a:t>
            </a:r>
            <a:r>
              <a:rPr lang="zh-CN" altLang="en-US" sz="2000">
                <a:latin typeface="Franklin Gothic Medium" panose="020B0603020102020204" pitchFamily="34" charset="0"/>
              </a:rPr>
              <a:t>时，输出为</a:t>
            </a:r>
            <a:r>
              <a:rPr lang="en-US" altLang="zh-CN" sz="2000">
                <a:latin typeface="Franklin Gothic Medium" panose="020B0603020102020204" pitchFamily="34" charset="0"/>
              </a:rPr>
              <a:t>P</a:t>
            </a:r>
            <a:r>
              <a:rPr lang="en-US" altLang="zh-CN" sz="2000" baseline="-25000">
                <a:latin typeface="Franklin Gothic Medium" panose="020B0603020102020204" pitchFamily="34" charset="0"/>
              </a:rPr>
              <a:t>O</a:t>
            </a:r>
            <a:r>
              <a:rPr lang="en-US" altLang="zh-CN" sz="2000">
                <a:latin typeface="Franklin Gothic Medium" panose="020B0603020102020204" pitchFamily="34" charset="0"/>
              </a:rPr>
              <a:t>(</a:t>
            </a:r>
            <a:r>
              <a:rPr lang="zh-CN" altLang="en-US" sz="2000">
                <a:latin typeface="Franklin Gothic Medium" panose="020B0603020102020204" pitchFamily="34" charset="0"/>
              </a:rPr>
              <a:t>奇校验码</a:t>
            </a:r>
            <a:r>
              <a:rPr lang="en-US" altLang="zh-CN" sz="2000">
                <a:latin typeface="Franklin Gothic Medium" panose="020B0603020102020204" pitchFamily="34" charset="0"/>
              </a:rPr>
              <a:t>);</a:t>
            </a:r>
          </a:p>
        </p:txBody>
      </p:sp>
      <p:sp>
        <p:nvSpPr>
          <p:cNvPr id="276517" name="Rectangle 37"/>
          <p:cNvSpPr>
            <a:spLocks noChangeArrowheads="1"/>
          </p:cNvSpPr>
          <p:nvPr/>
        </p:nvSpPr>
        <p:spPr bwMode="auto">
          <a:xfrm>
            <a:off x="5651500" y="6054725"/>
            <a:ext cx="3313113" cy="65087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000">
                <a:latin typeface="Franklin Gothic Medium" panose="020B0603020102020204" pitchFamily="34" charset="0"/>
              </a:rPr>
              <a:t>EVEN'/ODD=0</a:t>
            </a:r>
            <a:r>
              <a:rPr lang="zh-CN" altLang="en-US" sz="2000">
                <a:latin typeface="Franklin Gothic Medium" panose="020B0603020102020204" pitchFamily="34" charset="0"/>
              </a:rPr>
              <a:t>时，校验</a:t>
            </a:r>
            <a:r>
              <a:rPr lang="en-US" altLang="zh-CN" sz="2000">
                <a:latin typeface="Franklin Gothic Medium" panose="020B0603020102020204" pitchFamily="34" charset="0"/>
              </a:rPr>
              <a:t>P</a:t>
            </a:r>
            <a:r>
              <a:rPr lang="en-US" altLang="zh-CN" sz="2000" baseline="-25000">
                <a:latin typeface="Franklin Gothic Medium" panose="020B0603020102020204" pitchFamily="34" charset="0"/>
              </a:rPr>
              <a:t>E</a:t>
            </a:r>
            <a:endParaRPr lang="en-US" altLang="zh-CN" sz="2000">
              <a:latin typeface="Franklin Gothic Medium" panose="020B0603020102020204" pitchFamily="34" charset="0"/>
            </a:endParaRPr>
          </a:p>
          <a:p>
            <a:pPr eaLnBrk="1" hangingPunct="1">
              <a:lnSpc>
                <a:spcPct val="90000"/>
              </a:lnSpc>
              <a:buClr>
                <a:schemeClr val="tx2"/>
              </a:buClr>
              <a:buSzTx/>
              <a:buFont typeface="Wingdings" panose="05000000000000000000" pitchFamily="2" charset="2"/>
              <a:buNone/>
            </a:pPr>
            <a:r>
              <a:rPr lang="en-US" altLang="zh-CN" sz="2000">
                <a:latin typeface="Franklin Gothic Medium" panose="020B0603020102020204" pitchFamily="34" charset="0"/>
              </a:rPr>
              <a:t>EVEN'/ODD=1</a:t>
            </a:r>
            <a:r>
              <a:rPr lang="zh-CN" altLang="en-US" sz="2000">
                <a:latin typeface="Franklin Gothic Medium" panose="020B0603020102020204" pitchFamily="34" charset="0"/>
              </a:rPr>
              <a:t>时，校验</a:t>
            </a:r>
            <a:r>
              <a:rPr lang="en-US" altLang="zh-CN" sz="2000">
                <a:latin typeface="Franklin Gothic Medium" panose="020B0603020102020204" pitchFamily="34" charset="0"/>
              </a:rPr>
              <a:t>P</a:t>
            </a:r>
            <a:r>
              <a:rPr lang="en-US" altLang="zh-CN" sz="2000" baseline="-25000">
                <a:latin typeface="Franklin Gothic Medium" panose="020B0603020102020204" pitchFamily="34" charset="0"/>
              </a:rPr>
              <a:t>O</a:t>
            </a:r>
          </a:p>
        </p:txBody>
      </p:sp>
      <p:sp>
        <p:nvSpPr>
          <p:cNvPr id="276518" name="Oval 38"/>
          <p:cNvSpPr>
            <a:spLocks noChangeArrowheads="1"/>
          </p:cNvSpPr>
          <p:nvPr/>
        </p:nvSpPr>
        <p:spPr bwMode="auto">
          <a:xfrm>
            <a:off x="6659563" y="5265738"/>
            <a:ext cx="144462" cy="142875"/>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endParaRPr lang="zh-CN" altLang="en-US" sz="2000">
              <a:latin typeface="Franklin Gothic Medium" panose="020B06030201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514"/>
                                        </p:tgtEl>
                                        <p:attrNameLst>
                                          <p:attrName>style.visibility</p:attrName>
                                        </p:attrNameLst>
                                      </p:cBhvr>
                                      <p:to>
                                        <p:strVal val="visible"/>
                                      </p:to>
                                    </p:set>
                                    <p:animEffect transition="in" filter="box(in)">
                                      <p:cBhvr>
                                        <p:cTn id="7" dur="500"/>
                                        <p:tgtEl>
                                          <p:spTgt spid="276514"/>
                                        </p:tgtEl>
                                      </p:cBhvr>
                                    </p:animEffect>
                                  </p:childTnLst>
                                </p:cTn>
                              </p:par>
                              <p:par>
                                <p:cTn id="8" presetID="4" presetClass="entr" presetSubtype="16" fill="hold" nodeType="withEffect">
                                  <p:stCondLst>
                                    <p:cond delay="0"/>
                                  </p:stCondLst>
                                  <p:childTnLst>
                                    <p:set>
                                      <p:cBhvr>
                                        <p:cTn id="9" dur="1" fill="hold">
                                          <p:stCondLst>
                                            <p:cond delay="0"/>
                                          </p:stCondLst>
                                        </p:cTn>
                                        <p:tgtEl>
                                          <p:spTgt spid="276511"/>
                                        </p:tgtEl>
                                        <p:attrNameLst>
                                          <p:attrName>style.visibility</p:attrName>
                                        </p:attrNameLst>
                                      </p:cBhvr>
                                      <p:to>
                                        <p:strVal val="visible"/>
                                      </p:to>
                                    </p:set>
                                    <p:animEffect transition="in" filter="box(in)">
                                      <p:cBhvr>
                                        <p:cTn id="10" dur="500"/>
                                        <p:tgtEl>
                                          <p:spTgt spid="2765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76516"/>
                                        </p:tgtEl>
                                        <p:attrNameLst>
                                          <p:attrName>style.visibility</p:attrName>
                                        </p:attrNameLst>
                                      </p:cBhvr>
                                      <p:to>
                                        <p:strVal val="visible"/>
                                      </p:to>
                                    </p:set>
                                    <p:animEffect transition="in" filter="box(in)">
                                      <p:cBhvr>
                                        <p:cTn id="15" dur="500"/>
                                        <p:tgtEl>
                                          <p:spTgt spid="2765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76518"/>
                                        </p:tgtEl>
                                        <p:attrNameLst>
                                          <p:attrName>style.visibility</p:attrName>
                                        </p:attrNameLst>
                                      </p:cBhvr>
                                      <p:to>
                                        <p:strVal val="visible"/>
                                      </p:to>
                                    </p:set>
                                    <p:anim calcmode="lin" valueType="num">
                                      <p:cBhvr additive="base">
                                        <p:cTn id="20" dur="500" fill="hold"/>
                                        <p:tgtEl>
                                          <p:spTgt spid="276518"/>
                                        </p:tgtEl>
                                        <p:attrNameLst>
                                          <p:attrName>ppt_x</p:attrName>
                                        </p:attrNameLst>
                                      </p:cBhvr>
                                      <p:tavLst>
                                        <p:tav tm="0">
                                          <p:val>
                                            <p:strVal val="#ppt_x"/>
                                          </p:val>
                                        </p:tav>
                                        <p:tav tm="100000">
                                          <p:val>
                                            <p:strVal val="#ppt_x"/>
                                          </p:val>
                                        </p:tav>
                                      </p:tavLst>
                                    </p:anim>
                                    <p:anim calcmode="lin" valueType="num">
                                      <p:cBhvr additive="base">
                                        <p:cTn id="21" dur="500" fill="hold"/>
                                        <p:tgtEl>
                                          <p:spTgt spid="27651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76515"/>
                                        </p:tgtEl>
                                        <p:attrNameLst>
                                          <p:attrName>style.visibility</p:attrName>
                                        </p:attrNameLst>
                                      </p:cBhvr>
                                      <p:to>
                                        <p:strVal val="visible"/>
                                      </p:to>
                                    </p:set>
                                    <p:anim calcmode="lin" valueType="num">
                                      <p:cBhvr additive="base">
                                        <p:cTn id="24" dur="500" fill="hold"/>
                                        <p:tgtEl>
                                          <p:spTgt spid="276515"/>
                                        </p:tgtEl>
                                        <p:attrNameLst>
                                          <p:attrName>ppt_x</p:attrName>
                                        </p:attrNameLst>
                                      </p:cBhvr>
                                      <p:tavLst>
                                        <p:tav tm="0">
                                          <p:val>
                                            <p:strVal val="#ppt_x"/>
                                          </p:val>
                                        </p:tav>
                                        <p:tav tm="100000">
                                          <p:val>
                                            <p:strVal val="#ppt_x"/>
                                          </p:val>
                                        </p:tav>
                                      </p:tavLst>
                                    </p:anim>
                                    <p:anim calcmode="lin" valueType="num">
                                      <p:cBhvr additive="base">
                                        <p:cTn id="25" dur="500" fill="hold"/>
                                        <p:tgtEl>
                                          <p:spTgt spid="2765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76512"/>
                                        </p:tgtEl>
                                        <p:attrNameLst>
                                          <p:attrName>style.visibility</p:attrName>
                                        </p:attrNameLst>
                                      </p:cBhvr>
                                      <p:to>
                                        <p:strVal val="visible"/>
                                      </p:to>
                                    </p:set>
                                    <p:anim calcmode="lin" valueType="num">
                                      <p:cBhvr additive="base">
                                        <p:cTn id="28" dur="500" fill="hold"/>
                                        <p:tgtEl>
                                          <p:spTgt spid="276512"/>
                                        </p:tgtEl>
                                        <p:attrNameLst>
                                          <p:attrName>ppt_x</p:attrName>
                                        </p:attrNameLst>
                                      </p:cBhvr>
                                      <p:tavLst>
                                        <p:tav tm="0">
                                          <p:val>
                                            <p:strVal val="#ppt_x"/>
                                          </p:val>
                                        </p:tav>
                                        <p:tav tm="100000">
                                          <p:val>
                                            <p:strVal val="#ppt_x"/>
                                          </p:val>
                                        </p:tav>
                                      </p:tavLst>
                                    </p:anim>
                                    <p:anim calcmode="lin" valueType="num">
                                      <p:cBhvr additive="base">
                                        <p:cTn id="29" dur="500" fill="hold"/>
                                        <p:tgtEl>
                                          <p:spTgt spid="276512"/>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76517"/>
                                        </p:tgtEl>
                                        <p:attrNameLst>
                                          <p:attrName>style.visibility</p:attrName>
                                        </p:attrNameLst>
                                      </p:cBhvr>
                                      <p:to>
                                        <p:strVal val="visible"/>
                                      </p:to>
                                    </p:set>
                                    <p:animEffect transition="in" filter="box(in)">
                                      <p:cBhvr>
                                        <p:cTn id="34" dur="500"/>
                                        <p:tgtEl>
                                          <p:spTgt spid="276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4" grpId="0" animBg="1"/>
      <p:bldP spid="276515" grpId="0" animBg="1"/>
      <p:bldP spid="276516" grpId="0" animBg="1"/>
      <p:bldP spid="276517" grpId="0" animBg="1"/>
      <p:bldP spid="2765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1"/>
          <p:cNvSpPr txBox="1">
            <a:spLocks noGrp="1"/>
          </p:cNvSpPr>
          <p:nvPr/>
        </p:nvSpPr>
        <p:spPr bwMode="auto">
          <a:xfrm>
            <a:off x="107950" y="6308725"/>
            <a:ext cx="582613" cy="323850"/>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fld id="{1B6FD65F-2003-4BF1-A2E9-A3BD3DBD8E0F}" type="slidenum">
              <a:rPr lang="en-US" altLang="zh-CN" sz="1800" b="0">
                <a:solidFill>
                  <a:schemeClr val="bg2"/>
                </a:solidFill>
                <a:latin typeface="Arial" panose="020B0604020202020204" pitchFamily="34" charset="0"/>
              </a:rPr>
              <a:pPr algn="ctr" eaLnBrk="1" hangingPunct="1">
                <a:spcBef>
                  <a:spcPct val="0"/>
                </a:spcBef>
                <a:buClrTx/>
                <a:buSzTx/>
                <a:buFontTx/>
                <a:buNone/>
              </a:pPr>
              <a:t>89</a:t>
            </a:fld>
            <a:endParaRPr lang="en-US" altLang="zh-CN" sz="1800" b="0">
              <a:solidFill>
                <a:schemeClr val="bg2"/>
              </a:solidFill>
              <a:latin typeface="Arial" panose="020B0604020202020204" pitchFamily="34" charset="0"/>
            </a:endParaRPr>
          </a:p>
        </p:txBody>
      </p:sp>
      <p:sp>
        <p:nvSpPr>
          <p:cNvPr id="97283" name="Rectangle 4"/>
          <p:cNvSpPr>
            <a:spLocks noChangeArrowheads="1"/>
          </p:cNvSpPr>
          <p:nvPr/>
        </p:nvSpPr>
        <p:spPr bwMode="auto">
          <a:xfrm>
            <a:off x="792163" y="188913"/>
            <a:ext cx="3635375" cy="3762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zh-CN" altLang="en-US" sz="2000" dirty="0">
                <a:latin typeface="Franklin Gothic Medium" panose="020B0603020102020204" pitchFamily="34" charset="0"/>
              </a:rPr>
              <a:t>例</a:t>
            </a:r>
            <a:r>
              <a:rPr lang="en-US" altLang="zh-CN" sz="2000" dirty="0">
                <a:latin typeface="Franklin Gothic Medium" panose="020B0603020102020204" pitchFamily="34" charset="0"/>
              </a:rPr>
              <a:t>  8</a:t>
            </a:r>
            <a:r>
              <a:rPr lang="zh-CN" altLang="en-US" sz="2000" dirty="0">
                <a:latin typeface="Franklin Gothic Medium" panose="020B0603020102020204" pitchFamily="34" charset="0"/>
              </a:rPr>
              <a:t>比特 奇</a:t>
            </a:r>
            <a:r>
              <a:rPr lang="en-US" altLang="zh-CN" sz="2000" dirty="0">
                <a:latin typeface="Franklin Gothic Medium" panose="020B0603020102020204" pitchFamily="34" charset="0"/>
              </a:rPr>
              <a:t>/</a:t>
            </a:r>
            <a:r>
              <a:rPr lang="zh-CN" altLang="en-US" sz="2000" dirty="0">
                <a:latin typeface="Franklin Gothic Medium" panose="020B0603020102020204" pitchFamily="34" charset="0"/>
              </a:rPr>
              <a:t>偶校验位产生器</a:t>
            </a:r>
          </a:p>
        </p:txBody>
      </p:sp>
      <p:pic>
        <p:nvPicPr>
          <p:cNvPr id="972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800100"/>
            <a:ext cx="8243887" cy="3421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4925" y="60325"/>
            <a:ext cx="7904163" cy="479425"/>
          </a:xfrm>
          <a:prstGeom prst="rect">
            <a:avLst/>
          </a:prstGeom>
          <a:solidFill>
            <a:srgbClr val="FFFF00"/>
          </a:solidFill>
          <a:ln w="9525">
            <a:solidFill>
              <a:schemeClr val="tx1"/>
            </a:solidFill>
            <a:miter lim="800000"/>
            <a:headEnd/>
            <a:tailEnd/>
          </a:ln>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Franklin Gothic Medium" panose="020B0603020102020204" pitchFamily="34" charset="0"/>
                <a:ea typeface="微软雅黑" panose="020B0503020204020204" pitchFamily="34" charset="-122"/>
              </a:rPr>
              <a:t>例</a:t>
            </a:r>
            <a:r>
              <a:rPr lang="en-US" altLang="zh-CN" sz="2400">
                <a:latin typeface="Franklin Gothic Medium" panose="020B0603020102020204" pitchFamily="34" charset="0"/>
                <a:ea typeface="微软雅黑" panose="020B0503020204020204" pitchFamily="34" charset="-122"/>
              </a:rPr>
              <a:t> </a:t>
            </a:r>
            <a:r>
              <a:rPr lang="zh-CN" altLang="en-US" sz="2400">
                <a:latin typeface="Franklin Gothic Medium" panose="020B0603020102020204" pitchFamily="34" charset="0"/>
                <a:ea typeface="微软雅黑" panose="020B0503020204020204" pitchFamily="34" charset="-122"/>
              </a:rPr>
              <a:t>用</a:t>
            </a:r>
            <a:r>
              <a:rPr lang="en-US" altLang="zh-CN" sz="2400">
                <a:latin typeface="Franklin Gothic Medium" panose="020B0603020102020204" pitchFamily="34" charset="0"/>
                <a:ea typeface="微软雅黑" panose="020B0503020204020204" pitchFamily="34" charset="-122"/>
              </a:rPr>
              <a:t>2</a:t>
            </a:r>
            <a:r>
              <a:rPr lang="zh-CN" altLang="en-US" sz="2400">
                <a:latin typeface="Franklin Gothic Medium" panose="020B0603020102020204" pitchFamily="34" charset="0"/>
                <a:ea typeface="微软雅黑" panose="020B0503020204020204" pitchFamily="34" charset="-122"/>
              </a:rPr>
              <a:t>片</a:t>
            </a:r>
            <a:r>
              <a:rPr lang="en-US" altLang="zh-CN" sz="2400">
                <a:latin typeface="Franklin Gothic Medium" panose="020B0603020102020204" pitchFamily="34" charset="0"/>
                <a:ea typeface="微软雅黑" panose="020B0503020204020204" pitchFamily="34" charset="-122"/>
              </a:rPr>
              <a:t>3</a:t>
            </a:r>
            <a:r>
              <a:rPr lang="zh-CN" altLang="en-US" sz="2400">
                <a:latin typeface="Franklin Gothic Medium" panose="020B0603020102020204" pitchFamily="34" charset="0"/>
                <a:ea typeface="微软雅黑" panose="020B0503020204020204" pitchFamily="34" charset="-122"/>
              </a:rPr>
              <a:t>线</a:t>
            </a:r>
            <a:r>
              <a:rPr lang="en-US" altLang="zh-CN" sz="2400">
                <a:latin typeface="Franklin Gothic Medium" panose="020B0603020102020204" pitchFamily="34" charset="0"/>
                <a:ea typeface="微软雅黑" panose="020B0503020204020204" pitchFamily="34" charset="-122"/>
              </a:rPr>
              <a:t>-8</a:t>
            </a:r>
            <a:r>
              <a:rPr lang="zh-CN" altLang="en-US" sz="2400">
                <a:latin typeface="Franklin Gothic Medium" panose="020B0603020102020204" pitchFamily="34" charset="0"/>
                <a:ea typeface="微软雅黑" panose="020B0503020204020204" pitchFamily="34" charset="-122"/>
              </a:rPr>
              <a:t>线译码器</a:t>
            </a:r>
            <a:r>
              <a:rPr lang="en-US" altLang="zh-CN" sz="2400">
                <a:latin typeface="Franklin Gothic Medium" panose="020B0603020102020204" pitchFamily="34" charset="0"/>
                <a:ea typeface="微软雅黑" panose="020B0503020204020204" pitchFamily="34" charset="-122"/>
              </a:rPr>
              <a:t>74HC138</a:t>
            </a:r>
            <a:r>
              <a:rPr lang="zh-CN" altLang="en-US" sz="2400">
                <a:latin typeface="Franklin Gothic Medium" panose="020B0603020102020204" pitchFamily="34" charset="0"/>
                <a:ea typeface="微软雅黑" panose="020B0503020204020204" pitchFamily="34" charset="-122"/>
              </a:rPr>
              <a:t>扩展成</a:t>
            </a:r>
            <a:r>
              <a:rPr lang="en-US" altLang="zh-CN" sz="2400">
                <a:latin typeface="Franklin Gothic Medium" panose="020B0603020102020204" pitchFamily="34" charset="0"/>
                <a:ea typeface="微软雅黑" panose="020B0503020204020204" pitchFamily="34" charset="-122"/>
              </a:rPr>
              <a:t>4</a:t>
            </a:r>
            <a:r>
              <a:rPr lang="zh-CN" altLang="en-US" sz="2400">
                <a:latin typeface="Franklin Gothic Medium" panose="020B0603020102020204" pitchFamily="34" charset="0"/>
                <a:ea typeface="微软雅黑" panose="020B0503020204020204" pitchFamily="34" charset="-122"/>
              </a:rPr>
              <a:t>线</a:t>
            </a:r>
            <a:r>
              <a:rPr lang="en-US" altLang="zh-CN" sz="2400">
                <a:latin typeface="Franklin Gothic Medium" panose="020B0603020102020204" pitchFamily="34" charset="0"/>
                <a:ea typeface="微软雅黑" panose="020B0503020204020204" pitchFamily="34" charset="-122"/>
              </a:rPr>
              <a:t>-16</a:t>
            </a:r>
            <a:r>
              <a:rPr lang="zh-CN" altLang="en-US" sz="2400">
                <a:latin typeface="Franklin Gothic Medium" panose="020B0603020102020204" pitchFamily="34" charset="0"/>
                <a:ea typeface="微软雅黑" panose="020B0503020204020204" pitchFamily="34" charset="-122"/>
              </a:rPr>
              <a:t>线译码器。</a:t>
            </a:r>
          </a:p>
        </p:txBody>
      </p:sp>
      <p:sp>
        <p:nvSpPr>
          <p:cNvPr id="8" name="Rectangle 3"/>
          <p:cNvSpPr>
            <a:spLocks noChangeArrowheads="1"/>
          </p:cNvSpPr>
          <p:nvPr/>
        </p:nvSpPr>
        <p:spPr bwMode="auto">
          <a:xfrm>
            <a:off x="0" y="798513"/>
            <a:ext cx="5473700"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28600" eaLnBrk="1" hangingPunct="1">
              <a:lnSpc>
                <a:spcPct val="110000"/>
              </a:lnSpc>
              <a:spcBef>
                <a:spcPct val="20000"/>
              </a:spcBef>
              <a:buClr>
                <a:schemeClr val="tx2"/>
              </a:buClr>
              <a:buFont typeface="Wingdings" pitchFamily="2" charset="2"/>
              <a:buChar char="n"/>
              <a:defRPr/>
            </a:pPr>
            <a:r>
              <a:rPr lang="en-US" altLang="zh-CN" sz="1800" b="1" dirty="0">
                <a:latin typeface="Franklin Gothic Medium" pitchFamily="34" charset="0"/>
              </a:rPr>
              <a:t>(1)</a:t>
            </a:r>
            <a:r>
              <a:rPr lang="zh-CN" altLang="en-US" sz="1800" b="1" dirty="0">
                <a:latin typeface="Franklin Gothic Medium" pitchFamily="34" charset="0"/>
              </a:rPr>
              <a:t>号片的输出</a:t>
            </a:r>
            <a:r>
              <a:rPr lang="en-US" altLang="zh-CN" sz="1800" b="1" dirty="0">
                <a:latin typeface="Franklin Gothic Medium" pitchFamily="34" charset="0"/>
              </a:rPr>
              <a:t>-----</a:t>
            </a:r>
            <a:r>
              <a:rPr lang="zh-CN" altLang="en-US" sz="1800" b="1" dirty="0">
                <a:latin typeface="Franklin Gothic Medium" pitchFamily="34" charset="0"/>
              </a:rPr>
              <a:t>前</a:t>
            </a:r>
            <a:r>
              <a:rPr lang="en-US" altLang="zh-CN" sz="1800" b="1" dirty="0">
                <a:latin typeface="Franklin Gothic Medium" pitchFamily="34" charset="0"/>
              </a:rPr>
              <a:t>8</a:t>
            </a:r>
            <a:r>
              <a:rPr lang="zh-CN" altLang="en-US" sz="1800" b="1" dirty="0">
                <a:latin typeface="Franklin Gothic Medium" pitchFamily="34" charset="0"/>
              </a:rPr>
              <a:t>个输出端</a:t>
            </a:r>
            <a:r>
              <a:rPr lang="en-US" altLang="zh-CN" sz="1800" b="1" dirty="0">
                <a:latin typeface="Franklin Gothic Medium" pitchFamily="34" charset="0"/>
              </a:rPr>
              <a:t>Y0~Y7</a:t>
            </a:r>
            <a:r>
              <a:rPr lang="zh-CN" altLang="en-US" sz="1800" b="1" dirty="0">
                <a:latin typeface="Franklin Gothic Medium" pitchFamily="34" charset="0"/>
              </a:rPr>
              <a:t>；</a:t>
            </a:r>
          </a:p>
          <a:p>
            <a:pPr marL="273050" indent="-228600" eaLnBrk="1" hangingPunct="1">
              <a:lnSpc>
                <a:spcPct val="110000"/>
              </a:lnSpc>
              <a:spcBef>
                <a:spcPct val="20000"/>
              </a:spcBef>
              <a:buClr>
                <a:schemeClr val="tx2"/>
              </a:buClr>
              <a:buFont typeface="Wingdings" pitchFamily="2" charset="2"/>
              <a:buChar char="n"/>
              <a:defRPr/>
            </a:pPr>
            <a:r>
              <a:rPr lang="en-US" altLang="zh-CN" sz="1800" b="1" dirty="0">
                <a:latin typeface="Franklin Gothic Medium" pitchFamily="34" charset="0"/>
              </a:rPr>
              <a:t>(2)</a:t>
            </a:r>
            <a:r>
              <a:rPr lang="zh-CN" altLang="en-US" sz="1800" b="1" dirty="0">
                <a:latin typeface="Franklin Gothic Medium" pitchFamily="34" charset="0"/>
              </a:rPr>
              <a:t>号片的输出</a:t>
            </a:r>
            <a:r>
              <a:rPr lang="en-US" altLang="zh-CN" sz="1800" b="1" dirty="0">
                <a:latin typeface="Franklin Gothic Medium" pitchFamily="34" charset="0"/>
              </a:rPr>
              <a:t>-----</a:t>
            </a:r>
            <a:r>
              <a:rPr lang="zh-CN" altLang="en-US" sz="1800" b="1" dirty="0">
                <a:latin typeface="Franklin Gothic Medium" pitchFamily="34" charset="0"/>
              </a:rPr>
              <a:t>后</a:t>
            </a:r>
            <a:r>
              <a:rPr lang="en-US" altLang="zh-CN" sz="1800" b="1" dirty="0">
                <a:latin typeface="Franklin Gothic Medium" pitchFamily="34" charset="0"/>
              </a:rPr>
              <a:t>8</a:t>
            </a:r>
            <a:r>
              <a:rPr lang="zh-CN" altLang="en-US" sz="1800" b="1" dirty="0">
                <a:latin typeface="Franklin Gothic Medium" pitchFamily="34" charset="0"/>
              </a:rPr>
              <a:t>个输出端</a:t>
            </a:r>
            <a:r>
              <a:rPr lang="en-US" altLang="zh-CN" sz="1800" b="1" dirty="0">
                <a:latin typeface="Franklin Gothic Medium" pitchFamily="34" charset="0"/>
              </a:rPr>
              <a:t>Y8</a:t>
            </a:r>
            <a:r>
              <a:rPr lang="en-US" altLang="zh-CN" sz="1800" b="1" dirty="0"/>
              <a:t> </a:t>
            </a:r>
            <a:r>
              <a:rPr lang="en-US" altLang="zh-CN" sz="1800" b="1" dirty="0">
                <a:latin typeface="Franklin Gothic Medium" pitchFamily="34" charset="0"/>
              </a:rPr>
              <a:t>~Y15</a:t>
            </a:r>
            <a:r>
              <a:rPr lang="zh-CN" altLang="en-US" sz="1800" b="1" dirty="0">
                <a:latin typeface="Franklin Gothic Medium" pitchFamily="34" charset="0"/>
              </a:rPr>
              <a:t>；</a:t>
            </a:r>
          </a:p>
          <a:p>
            <a:pPr marL="273050" indent="-228600" eaLnBrk="1" hangingPunct="1">
              <a:lnSpc>
                <a:spcPct val="110000"/>
              </a:lnSpc>
              <a:spcBef>
                <a:spcPct val="20000"/>
              </a:spcBef>
              <a:buClr>
                <a:schemeClr val="tx2"/>
              </a:buClr>
              <a:buFont typeface="Wingdings" pitchFamily="2" charset="2"/>
              <a:buChar char="n"/>
              <a:defRPr/>
            </a:pPr>
            <a:r>
              <a:rPr lang="en-US" altLang="zh-CN" sz="1800" b="1" dirty="0">
                <a:latin typeface="Franklin Gothic Medium" pitchFamily="34" charset="0"/>
              </a:rPr>
              <a:t>2</a:t>
            </a:r>
            <a:r>
              <a:rPr lang="zh-CN" altLang="en-US" sz="1800" b="1" dirty="0">
                <a:latin typeface="Franklin Gothic Medium" pitchFamily="34" charset="0"/>
              </a:rPr>
              <a:t>片</a:t>
            </a:r>
            <a:r>
              <a:rPr lang="en-US" altLang="zh-CN" sz="1800" b="1" dirty="0">
                <a:latin typeface="Franklin Gothic Medium" pitchFamily="34" charset="0"/>
              </a:rPr>
              <a:t>3-8</a:t>
            </a:r>
            <a:r>
              <a:rPr lang="zh-CN" altLang="en-US" sz="1800" b="1" dirty="0">
                <a:latin typeface="Franklin Gothic Medium" pitchFamily="34" charset="0"/>
              </a:rPr>
              <a:t>译码器的</a:t>
            </a:r>
            <a:r>
              <a:rPr lang="en-US" altLang="zh-CN" sz="1800" b="1" dirty="0">
                <a:latin typeface="Franklin Gothic Medium" pitchFamily="34" charset="0"/>
              </a:rPr>
              <a:t>C</a:t>
            </a:r>
            <a:r>
              <a:rPr lang="zh-CN" altLang="en-US" sz="1800" b="1" dirty="0">
                <a:latin typeface="Franklin Gothic Medium" pitchFamily="34" charset="0"/>
              </a:rPr>
              <a:t>、</a:t>
            </a:r>
            <a:r>
              <a:rPr lang="en-US" altLang="zh-CN" sz="1800" b="1" dirty="0">
                <a:latin typeface="Franklin Gothic Medium" pitchFamily="34" charset="0"/>
              </a:rPr>
              <a:t>B</a:t>
            </a:r>
            <a:r>
              <a:rPr lang="zh-CN" altLang="en-US" sz="1800" b="1" dirty="0">
                <a:latin typeface="Franklin Gothic Medium" pitchFamily="34" charset="0"/>
              </a:rPr>
              <a:t>、</a:t>
            </a:r>
            <a:r>
              <a:rPr lang="en-US" altLang="zh-CN" sz="1800" b="1" dirty="0">
                <a:latin typeface="Franklin Gothic Medium" pitchFamily="34" charset="0"/>
              </a:rPr>
              <a:t>A</a:t>
            </a:r>
            <a:r>
              <a:rPr lang="zh-CN" altLang="en-US" sz="1800" b="1" dirty="0">
                <a:latin typeface="Franklin Gothic Medium" pitchFamily="34" charset="0"/>
              </a:rPr>
              <a:t>对应地接到一起，</a:t>
            </a:r>
            <a:endParaRPr lang="en-US" altLang="zh-CN" sz="1800" b="1" dirty="0">
              <a:latin typeface="Franklin Gothic Medium" pitchFamily="34" charset="0"/>
            </a:endParaRPr>
          </a:p>
          <a:p>
            <a:pPr marL="44450" eaLnBrk="1" hangingPunct="1">
              <a:lnSpc>
                <a:spcPct val="110000"/>
              </a:lnSpc>
              <a:spcBef>
                <a:spcPct val="20000"/>
              </a:spcBef>
              <a:buClr>
                <a:schemeClr val="tx2"/>
              </a:buClr>
              <a:defRPr/>
            </a:pPr>
            <a:r>
              <a:rPr lang="en-US" altLang="zh-CN" sz="1800" b="1" dirty="0">
                <a:latin typeface="Franklin Gothic Medium" pitchFamily="34" charset="0"/>
              </a:rPr>
              <a:t>    </a:t>
            </a:r>
            <a:r>
              <a:rPr lang="zh-CN" altLang="en-US" sz="1800" b="1" dirty="0">
                <a:latin typeface="Franklin Gothic Medium" pitchFamily="34" charset="0"/>
              </a:rPr>
              <a:t>作为</a:t>
            </a:r>
            <a:r>
              <a:rPr lang="en-US" altLang="zh-CN" sz="1800" b="1" dirty="0">
                <a:latin typeface="Franklin Gothic Medium" pitchFamily="34" charset="0"/>
              </a:rPr>
              <a:t>4</a:t>
            </a:r>
            <a:r>
              <a:rPr lang="zh-CN" altLang="en-US" sz="1800" b="1" dirty="0">
                <a:latin typeface="Franklin Gothic Medium" pitchFamily="34" charset="0"/>
              </a:rPr>
              <a:t>线</a:t>
            </a:r>
            <a:r>
              <a:rPr lang="en-US" altLang="zh-CN" sz="1800" b="1" dirty="0">
                <a:latin typeface="Franklin Gothic Medium" pitchFamily="34" charset="0"/>
              </a:rPr>
              <a:t>-16</a:t>
            </a:r>
            <a:r>
              <a:rPr lang="zh-CN" altLang="en-US" sz="1800" b="1" dirty="0">
                <a:latin typeface="Franklin Gothic Medium" pitchFamily="34" charset="0"/>
              </a:rPr>
              <a:t>线译码器的</a:t>
            </a:r>
            <a:r>
              <a:rPr lang="en-US" altLang="zh-CN" sz="1800" b="1" dirty="0">
                <a:latin typeface="Franklin Gothic Medium" pitchFamily="34" charset="0"/>
              </a:rPr>
              <a:t>C</a:t>
            </a:r>
            <a:r>
              <a:rPr lang="zh-CN" altLang="en-US" sz="1800" b="1" dirty="0">
                <a:latin typeface="Franklin Gothic Medium" pitchFamily="34" charset="0"/>
              </a:rPr>
              <a:t>、</a:t>
            </a:r>
            <a:r>
              <a:rPr lang="en-US" altLang="zh-CN" sz="1800" b="1" dirty="0">
                <a:latin typeface="Franklin Gothic Medium" pitchFamily="34" charset="0"/>
              </a:rPr>
              <a:t>B</a:t>
            </a:r>
            <a:r>
              <a:rPr lang="zh-CN" altLang="en-US" sz="1800" b="1" dirty="0">
                <a:latin typeface="Franklin Gothic Medium" pitchFamily="34" charset="0"/>
              </a:rPr>
              <a:t>、</a:t>
            </a:r>
            <a:r>
              <a:rPr lang="en-US" altLang="zh-CN" sz="1800" b="1" dirty="0">
                <a:latin typeface="Franklin Gothic Medium" pitchFamily="34" charset="0"/>
              </a:rPr>
              <a:t>A</a:t>
            </a:r>
            <a:r>
              <a:rPr lang="zh-CN" altLang="en-US" sz="1800" b="1" dirty="0">
                <a:latin typeface="Franklin Gothic Medium" pitchFamily="34" charset="0"/>
              </a:rPr>
              <a:t>端</a:t>
            </a:r>
            <a:r>
              <a:rPr lang="en-US" altLang="zh-CN" sz="1800" b="1" dirty="0">
                <a:latin typeface="Franklin Gothic Medium" pitchFamily="34" charset="0"/>
              </a:rPr>
              <a:t>.</a:t>
            </a:r>
          </a:p>
          <a:p>
            <a:pPr marL="273050" indent="-228600" eaLnBrk="1" hangingPunct="1">
              <a:lnSpc>
                <a:spcPct val="110000"/>
              </a:lnSpc>
              <a:spcBef>
                <a:spcPct val="20000"/>
              </a:spcBef>
              <a:buClr>
                <a:schemeClr val="tx2"/>
              </a:buClr>
              <a:buFont typeface="Wingdings" pitchFamily="2" charset="2"/>
              <a:buChar char="n"/>
              <a:defRPr/>
            </a:pPr>
            <a:r>
              <a:rPr lang="zh-CN" altLang="en-US" sz="1800" b="1" dirty="0">
                <a:latin typeface="Franklin Gothic Medium" pitchFamily="34" charset="0"/>
              </a:rPr>
              <a:t>利用</a:t>
            </a:r>
            <a:r>
              <a:rPr lang="en-US" altLang="zh-CN" sz="1800" b="1" dirty="0">
                <a:latin typeface="Franklin Gothic Medium" pitchFamily="34" charset="0"/>
              </a:rPr>
              <a:t>74HC138</a:t>
            </a:r>
            <a:r>
              <a:rPr lang="zh-CN" altLang="en-US" sz="1800" b="1" dirty="0">
                <a:latin typeface="Franklin Gothic Medium" pitchFamily="34" charset="0"/>
              </a:rPr>
              <a:t>的一个使能控制端作为</a:t>
            </a:r>
            <a:endParaRPr lang="en-US" altLang="zh-CN" sz="1800" b="1" dirty="0">
              <a:latin typeface="Franklin Gothic Medium" pitchFamily="34" charset="0"/>
            </a:endParaRPr>
          </a:p>
          <a:p>
            <a:pPr marL="44450" eaLnBrk="1" hangingPunct="1">
              <a:lnSpc>
                <a:spcPct val="110000"/>
              </a:lnSpc>
              <a:spcBef>
                <a:spcPct val="20000"/>
              </a:spcBef>
              <a:buClr>
                <a:schemeClr val="tx2"/>
              </a:buClr>
              <a:defRPr/>
            </a:pPr>
            <a:r>
              <a:rPr lang="en-US" altLang="zh-CN" sz="1800" b="1" dirty="0">
                <a:latin typeface="Franklin Gothic Medium" pitchFamily="34" charset="0"/>
              </a:rPr>
              <a:t>    </a:t>
            </a:r>
            <a:r>
              <a:rPr lang="zh-CN" altLang="en-US" sz="1800" b="1" dirty="0">
                <a:latin typeface="Franklin Gothic Medium" pitchFamily="34" charset="0"/>
              </a:rPr>
              <a:t>第</a:t>
            </a:r>
            <a:r>
              <a:rPr lang="en-US" altLang="zh-CN" sz="1800" b="1" dirty="0">
                <a:latin typeface="Franklin Gothic Medium" pitchFamily="34" charset="0"/>
              </a:rPr>
              <a:t>4</a:t>
            </a:r>
            <a:r>
              <a:rPr lang="zh-CN" altLang="en-US" sz="1800" b="1" dirty="0">
                <a:latin typeface="Franklin Gothic Medium" pitchFamily="34" charset="0"/>
              </a:rPr>
              <a:t>个代码输入端</a:t>
            </a:r>
            <a:r>
              <a:rPr lang="en-US" altLang="zh-CN" sz="1800" b="1" dirty="0">
                <a:latin typeface="Franklin Gothic Medium" pitchFamily="34" charset="0"/>
              </a:rPr>
              <a:t>D</a:t>
            </a:r>
            <a:r>
              <a:rPr lang="zh-CN" altLang="en-US" sz="1800" b="1" dirty="0">
                <a:latin typeface="Franklin Gothic Medium" pitchFamily="34" charset="0"/>
              </a:rPr>
              <a:t>。</a:t>
            </a:r>
          </a:p>
          <a:p>
            <a:pPr marL="273050" indent="-228600" eaLnBrk="1" hangingPunct="1">
              <a:lnSpc>
                <a:spcPct val="110000"/>
              </a:lnSpc>
              <a:spcBef>
                <a:spcPct val="20000"/>
              </a:spcBef>
              <a:buClr>
                <a:schemeClr val="tx2"/>
              </a:buClr>
              <a:buFont typeface="Wingdings" pitchFamily="2" charset="2"/>
              <a:buChar char="n"/>
              <a:defRPr/>
            </a:pPr>
            <a:r>
              <a:rPr lang="zh-CN" altLang="en-US" sz="1800" b="1" dirty="0">
                <a:latin typeface="Franklin Gothic Medium" pitchFamily="34" charset="0"/>
              </a:rPr>
              <a:t>对于</a:t>
            </a:r>
            <a:r>
              <a:rPr lang="en-US" altLang="zh-CN" sz="1800" b="1" dirty="0">
                <a:latin typeface="Franklin Gothic Medium" pitchFamily="34" charset="0"/>
              </a:rPr>
              <a:t>4</a:t>
            </a:r>
            <a:r>
              <a:rPr lang="zh-CN" altLang="en-US" sz="1800" b="1" dirty="0">
                <a:latin typeface="Franklin Gothic Medium" pitchFamily="34" charset="0"/>
              </a:rPr>
              <a:t>线</a:t>
            </a:r>
            <a:r>
              <a:rPr lang="en-US" altLang="zh-CN" sz="1800" b="1" dirty="0">
                <a:latin typeface="Franklin Gothic Medium" pitchFamily="34" charset="0"/>
              </a:rPr>
              <a:t>-16</a:t>
            </a:r>
            <a:r>
              <a:rPr lang="zh-CN" altLang="en-US" sz="1800" b="1" dirty="0">
                <a:latin typeface="Franklin Gothic Medium" pitchFamily="34" charset="0"/>
              </a:rPr>
              <a:t>线译码器来说，</a:t>
            </a:r>
            <a:endParaRPr lang="en-US" altLang="zh-CN" sz="1800" b="1" dirty="0">
              <a:latin typeface="Franklin Gothic Medium" pitchFamily="34" charset="0"/>
            </a:endParaRPr>
          </a:p>
          <a:p>
            <a:pPr marL="44450" eaLnBrk="1" hangingPunct="1">
              <a:lnSpc>
                <a:spcPct val="110000"/>
              </a:lnSpc>
              <a:spcBef>
                <a:spcPct val="20000"/>
              </a:spcBef>
              <a:buClr>
                <a:schemeClr val="tx2"/>
              </a:buClr>
              <a:defRPr/>
            </a:pPr>
            <a:r>
              <a:rPr lang="en-US" altLang="zh-CN" sz="1800" b="1" dirty="0">
                <a:latin typeface="Franklin Gothic Medium" pitchFamily="34" charset="0"/>
              </a:rPr>
              <a:t>    </a:t>
            </a:r>
            <a:r>
              <a:rPr lang="zh-CN" altLang="en-US" sz="1800" b="1" dirty="0">
                <a:latin typeface="Franklin Gothic Medium" pitchFamily="34" charset="0"/>
              </a:rPr>
              <a:t>其输入代码要分为两种情况：</a:t>
            </a:r>
          </a:p>
          <a:p>
            <a:pPr marL="650875" lvl="1" indent="-285750" eaLnBrk="1" hangingPunct="1">
              <a:lnSpc>
                <a:spcPct val="110000"/>
              </a:lnSpc>
              <a:spcBef>
                <a:spcPct val="20000"/>
              </a:spcBef>
              <a:buClr>
                <a:schemeClr val="tx2"/>
              </a:buClr>
              <a:buFont typeface="Wingdings" panose="05000000000000000000" pitchFamily="2" charset="2"/>
              <a:buChar char="u"/>
              <a:defRPr/>
            </a:pPr>
            <a:r>
              <a:rPr lang="zh-CN" altLang="en-US" sz="1800" b="1" dirty="0">
                <a:latin typeface="Franklin Gothic Medium" pitchFamily="34" charset="0"/>
              </a:rPr>
              <a:t>当输入代码</a:t>
            </a:r>
            <a:r>
              <a:rPr lang="en-US" altLang="zh-CN" sz="1800" b="1" dirty="0">
                <a:latin typeface="Franklin Gothic Medium" pitchFamily="34" charset="0"/>
              </a:rPr>
              <a:t>DCBA</a:t>
            </a:r>
            <a:r>
              <a:rPr lang="zh-CN" altLang="en-US" sz="1800" b="1" dirty="0">
                <a:latin typeface="Franklin Gothic Medium" pitchFamily="34" charset="0"/>
              </a:rPr>
              <a:t>为</a:t>
            </a:r>
            <a:r>
              <a:rPr lang="en-US" altLang="zh-CN" sz="1800" b="1" dirty="0">
                <a:latin typeface="Franklin Gothic Medium" pitchFamily="34" charset="0"/>
              </a:rPr>
              <a:t>0000~0111</a:t>
            </a:r>
            <a:r>
              <a:rPr lang="zh-CN" altLang="en-US" sz="1800" b="1" dirty="0">
                <a:latin typeface="Franklin Gothic Medium" pitchFamily="34" charset="0"/>
              </a:rPr>
              <a:t>时：</a:t>
            </a:r>
          </a:p>
          <a:p>
            <a:pPr marL="547688" lvl="1" indent="-182563" eaLnBrk="1" hangingPunct="1">
              <a:lnSpc>
                <a:spcPct val="110000"/>
              </a:lnSpc>
              <a:spcBef>
                <a:spcPct val="20000"/>
              </a:spcBef>
              <a:buClr>
                <a:schemeClr val="tx2"/>
              </a:buClr>
              <a:buFont typeface="Wingdings" pitchFamily="2" charset="2"/>
              <a:buNone/>
              <a:defRPr/>
            </a:pPr>
            <a:r>
              <a:rPr lang="en-US" altLang="zh-CN" sz="1800" b="1" dirty="0">
                <a:latin typeface="Franklin Gothic Medium" pitchFamily="34" charset="0"/>
              </a:rPr>
              <a:t>	  (1)</a:t>
            </a:r>
            <a:r>
              <a:rPr lang="zh-CN" altLang="en-US" sz="1800" b="1" dirty="0">
                <a:latin typeface="Franklin Gothic Medium" pitchFamily="34" charset="0"/>
              </a:rPr>
              <a:t>号片译码，</a:t>
            </a:r>
            <a:r>
              <a:rPr lang="en-US" altLang="zh-CN" sz="1800" b="1" dirty="0">
                <a:latin typeface="Franklin Gothic Medium" pitchFamily="34" charset="0"/>
              </a:rPr>
              <a:t>(2)</a:t>
            </a:r>
            <a:r>
              <a:rPr lang="zh-CN" altLang="en-US" sz="1800" b="1" dirty="0">
                <a:latin typeface="Franklin Gothic Medium" pitchFamily="34" charset="0"/>
              </a:rPr>
              <a:t>号片不译码；</a:t>
            </a:r>
          </a:p>
          <a:p>
            <a:pPr marL="650875" lvl="1" indent="-285750" eaLnBrk="1" hangingPunct="1">
              <a:lnSpc>
                <a:spcPct val="110000"/>
              </a:lnSpc>
              <a:spcBef>
                <a:spcPct val="20000"/>
              </a:spcBef>
              <a:buClr>
                <a:schemeClr val="tx2"/>
              </a:buClr>
              <a:buFont typeface="Wingdings" panose="05000000000000000000" pitchFamily="2" charset="2"/>
              <a:buChar char="u"/>
              <a:defRPr/>
            </a:pPr>
            <a:r>
              <a:rPr lang="zh-CN" altLang="en-US" sz="1800" b="1" dirty="0">
                <a:latin typeface="Franklin Gothic Medium" pitchFamily="34" charset="0"/>
              </a:rPr>
              <a:t>当</a:t>
            </a:r>
            <a:r>
              <a:rPr lang="en-US" altLang="zh-CN" sz="1800" b="1" dirty="0">
                <a:latin typeface="Franklin Gothic Medium" pitchFamily="34" charset="0"/>
              </a:rPr>
              <a:t>DCBA</a:t>
            </a:r>
            <a:r>
              <a:rPr lang="zh-CN" altLang="en-US" sz="1800" b="1" dirty="0">
                <a:latin typeface="Franklin Gothic Medium" pitchFamily="34" charset="0"/>
              </a:rPr>
              <a:t>为</a:t>
            </a:r>
            <a:r>
              <a:rPr lang="en-US" altLang="zh-CN" sz="1800" b="1" dirty="0">
                <a:latin typeface="Franklin Gothic Medium" pitchFamily="34" charset="0"/>
              </a:rPr>
              <a:t>1000~1111</a:t>
            </a:r>
            <a:r>
              <a:rPr lang="zh-CN" altLang="en-US" sz="1800" b="1" dirty="0">
                <a:latin typeface="Franklin Gothic Medium" pitchFamily="34" charset="0"/>
              </a:rPr>
              <a:t>时：</a:t>
            </a:r>
          </a:p>
          <a:p>
            <a:pPr marL="547688" lvl="1" indent="-182563" eaLnBrk="1" hangingPunct="1">
              <a:lnSpc>
                <a:spcPct val="110000"/>
              </a:lnSpc>
              <a:spcBef>
                <a:spcPct val="20000"/>
              </a:spcBef>
              <a:buClr>
                <a:schemeClr val="tx2"/>
              </a:buClr>
              <a:buFont typeface="Wingdings" pitchFamily="2" charset="2"/>
              <a:buNone/>
              <a:defRPr/>
            </a:pPr>
            <a:r>
              <a:rPr lang="en-US" altLang="zh-CN" sz="1800" b="1" dirty="0">
                <a:latin typeface="Franklin Gothic Medium" pitchFamily="34" charset="0"/>
              </a:rPr>
              <a:t>	  (2)</a:t>
            </a:r>
            <a:r>
              <a:rPr lang="zh-CN" altLang="en-US" sz="1800" b="1" dirty="0">
                <a:latin typeface="Franklin Gothic Medium" pitchFamily="34" charset="0"/>
              </a:rPr>
              <a:t>号片译码，</a:t>
            </a:r>
            <a:r>
              <a:rPr lang="en-US" altLang="zh-CN" sz="1800" b="1" dirty="0">
                <a:latin typeface="Franklin Gothic Medium" pitchFamily="34" charset="0"/>
              </a:rPr>
              <a:t>(1)</a:t>
            </a:r>
            <a:r>
              <a:rPr lang="zh-CN" altLang="en-US" sz="1800" b="1" dirty="0">
                <a:latin typeface="Franklin Gothic Medium" pitchFamily="34" charset="0"/>
              </a:rPr>
              <a:t>号片不译码。</a:t>
            </a:r>
          </a:p>
          <a:p>
            <a:pPr marL="650875" lvl="1" indent="-285750" eaLnBrk="1" hangingPunct="1">
              <a:lnSpc>
                <a:spcPct val="110000"/>
              </a:lnSpc>
              <a:spcBef>
                <a:spcPct val="20000"/>
              </a:spcBef>
              <a:buClr>
                <a:schemeClr val="tx2"/>
              </a:buClr>
              <a:buFont typeface="Wingdings" panose="05000000000000000000" pitchFamily="2" charset="2"/>
              <a:buChar char="u"/>
              <a:defRPr/>
            </a:pPr>
            <a:r>
              <a:rPr lang="zh-CN" altLang="en-US" sz="1800" b="1" dirty="0">
                <a:latin typeface="Franklin Gothic Medium" pitchFamily="34" charset="0"/>
              </a:rPr>
              <a:t>因此用</a:t>
            </a:r>
            <a:r>
              <a:rPr lang="en-US" altLang="zh-CN" sz="1800" b="1" dirty="0">
                <a:latin typeface="Franklin Gothic Medium" pitchFamily="34" charset="0"/>
              </a:rPr>
              <a:t>D</a:t>
            </a:r>
            <a:r>
              <a:rPr lang="zh-CN" altLang="en-US" sz="1800" b="1" dirty="0">
                <a:latin typeface="Franklin Gothic Medium" pitchFamily="34" charset="0"/>
              </a:rPr>
              <a:t>接</a:t>
            </a:r>
            <a:r>
              <a:rPr lang="en-US" altLang="zh-CN" sz="1800" b="1" dirty="0">
                <a:latin typeface="Franklin Gothic Medium" pitchFamily="34" charset="0"/>
              </a:rPr>
              <a:t>2</a:t>
            </a:r>
            <a:r>
              <a:rPr lang="zh-CN" altLang="en-US" sz="1800" b="1" dirty="0">
                <a:latin typeface="Franklin Gothic Medium" pitchFamily="34" charset="0"/>
              </a:rPr>
              <a:t>片</a:t>
            </a:r>
            <a:r>
              <a:rPr lang="en-US" altLang="zh-CN" sz="1800" b="1" dirty="0">
                <a:latin typeface="Franklin Gothic Medium" pitchFamily="34" charset="0"/>
              </a:rPr>
              <a:t>74HC138</a:t>
            </a:r>
            <a:r>
              <a:rPr lang="zh-CN" altLang="en-US" sz="1800" b="1" dirty="0">
                <a:latin typeface="Franklin Gothic Medium" pitchFamily="34" charset="0"/>
              </a:rPr>
              <a:t>的使能端，</a:t>
            </a:r>
            <a:endParaRPr lang="en-US" altLang="zh-CN" sz="1800" b="1" dirty="0">
              <a:latin typeface="Franklin Gothic Medium" pitchFamily="34" charset="0"/>
            </a:endParaRPr>
          </a:p>
          <a:p>
            <a:pPr marL="365125" lvl="1" eaLnBrk="1" hangingPunct="1">
              <a:lnSpc>
                <a:spcPct val="110000"/>
              </a:lnSpc>
              <a:spcBef>
                <a:spcPct val="20000"/>
              </a:spcBef>
              <a:buClr>
                <a:schemeClr val="tx2"/>
              </a:buClr>
              <a:defRPr/>
            </a:pPr>
            <a:r>
              <a:rPr lang="en-US" altLang="zh-CN" sz="1800" b="1" dirty="0">
                <a:latin typeface="Franklin Gothic Medium" pitchFamily="34" charset="0"/>
              </a:rPr>
              <a:t>     </a:t>
            </a:r>
            <a:r>
              <a:rPr lang="zh-CN" altLang="en-US" sz="1800" b="1" dirty="0">
                <a:latin typeface="Franklin Gothic Medium" pitchFamily="34" charset="0"/>
              </a:rPr>
              <a:t>即</a:t>
            </a:r>
            <a:r>
              <a:rPr lang="en-US" altLang="zh-CN" sz="1800" b="1" dirty="0">
                <a:latin typeface="Franklin Gothic Medium" pitchFamily="34" charset="0"/>
              </a:rPr>
              <a:t>D</a:t>
            </a:r>
            <a:r>
              <a:rPr lang="zh-CN" altLang="en-US" sz="1800" b="1" dirty="0">
                <a:latin typeface="Franklin Gothic Medium" pitchFamily="34" charset="0"/>
              </a:rPr>
              <a:t>接</a:t>
            </a:r>
            <a:r>
              <a:rPr lang="en-US" altLang="zh-CN" sz="1800" b="1" dirty="0">
                <a:latin typeface="Franklin Gothic Medium" pitchFamily="34" charset="0"/>
              </a:rPr>
              <a:t>(1)</a:t>
            </a:r>
            <a:r>
              <a:rPr lang="zh-CN" altLang="en-US" sz="1800" b="1" dirty="0">
                <a:latin typeface="Franklin Gothic Medium" pitchFamily="34" charset="0"/>
              </a:rPr>
              <a:t>号片的</a:t>
            </a:r>
            <a:r>
              <a:rPr lang="en-US" altLang="zh-CN" sz="1800" b="1" dirty="0">
                <a:latin typeface="Franklin Gothic Medium" pitchFamily="34" charset="0"/>
              </a:rPr>
              <a:t>E2</a:t>
            </a:r>
            <a:r>
              <a:rPr lang="zh-CN" altLang="en-US" sz="1800" b="1" dirty="0">
                <a:latin typeface="Franklin Gothic Medium" pitchFamily="34" charset="0"/>
              </a:rPr>
              <a:t>端及</a:t>
            </a:r>
            <a:r>
              <a:rPr lang="en-US" altLang="zh-CN" sz="1800" b="1" dirty="0">
                <a:latin typeface="Franklin Gothic Medium" pitchFamily="34" charset="0"/>
              </a:rPr>
              <a:t>(2)</a:t>
            </a:r>
            <a:r>
              <a:rPr lang="zh-CN" altLang="en-US" sz="1800" b="1" dirty="0">
                <a:latin typeface="Franklin Gothic Medium" pitchFamily="34" charset="0"/>
              </a:rPr>
              <a:t>号片的</a:t>
            </a:r>
            <a:r>
              <a:rPr lang="en-US" altLang="zh-CN" sz="1800" b="1" dirty="0">
                <a:latin typeface="Franklin Gothic Medium" pitchFamily="34" charset="0"/>
              </a:rPr>
              <a:t>E1 </a:t>
            </a:r>
            <a:r>
              <a:rPr lang="zh-CN" altLang="en-US" sz="1800" b="1" dirty="0">
                <a:latin typeface="Franklin Gothic Medium" pitchFamily="34" charset="0"/>
              </a:rPr>
              <a:t>端。</a:t>
            </a:r>
            <a:endParaRPr lang="en-US" altLang="zh-CN" sz="1800" b="1" dirty="0">
              <a:latin typeface="Franklin Gothic Medium" pitchFamily="34" charset="0"/>
            </a:endParaRPr>
          </a:p>
          <a:p>
            <a:pPr marL="90488" indent="-182563" eaLnBrk="1" hangingPunct="1">
              <a:lnSpc>
                <a:spcPct val="110000"/>
              </a:lnSpc>
              <a:spcBef>
                <a:spcPct val="20000"/>
              </a:spcBef>
              <a:buClr>
                <a:schemeClr val="tx2"/>
              </a:buClr>
              <a:buFont typeface="Wingdings" pitchFamily="2" charset="2"/>
              <a:buChar char="n"/>
              <a:defRPr/>
            </a:pPr>
            <a:r>
              <a:rPr lang="zh-CN" altLang="en-US" sz="1800" b="1" dirty="0">
                <a:latin typeface="Franklin Gothic Medium" pitchFamily="34" charset="0"/>
              </a:rPr>
              <a:t> 使能端为</a:t>
            </a:r>
            <a:r>
              <a:rPr lang="en-US" altLang="zh-CN" sz="1800" b="1" dirty="0">
                <a:latin typeface="Franklin Gothic Medium" pitchFamily="34" charset="0"/>
              </a:rPr>
              <a:t>E1</a:t>
            </a:r>
            <a:r>
              <a:rPr lang="zh-CN" altLang="en-US" sz="1800" b="1" dirty="0">
                <a:latin typeface="Franklin Gothic Medium" pitchFamily="34" charset="0"/>
              </a:rPr>
              <a:t>和</a:t>
            </a:r>
            <a:r>
              <a:rPr lang="en-US" altLang="zh-CN" sz="1800" b="1" dirty="0">
                <a:latin typeface="Franklin Gothic Medium" pitchFamily="34" charset="0"/>
              </a:rPr>
              <a:t>E2</a:t>
            </a:r>
            <a:r>
              <a:rPr lang="zh-CN" altLang="en-US" sz="1800" b="1" dirty="0">
                <a:latin typeface="Franklin Gothic Medium" pitchFamily="34" charset="0"/>
              </a:rPr>
              <a:t>。</a:t>
            </a:r>
          </a:p>
        </p:txBody>
      </p:sp>
      <p:pic>
        <p:nvPicPr>
          <p:cNvPr id="6" name="图片 5">
            <a:extLst>
              <a:ext uri="{FF2B5EF4-FFF2-40B4-BE49-F238E27FC236}">
                <a16:creationId xmlns:a16="http://schemas.microsoft.com/office/drawing/2014/main" id="{5C629D89-7CF9-A912-8BFD-3BE71CF5E3C4}"/>
              </a:ext>
            </a:extLst>
          </p:cNvPr>
          <p:cNvPicPr>
            <a:picLocks noChangeAspect="1"/>
          </p:cNvPicPr>
          <p:nvPr/>
        </p:nvPicPr>
        <p:blipFill>
          <a:blip r:embed="rId2"/>
          <a:stretch>
            <a:fillRect/>
          </a:stretch>
        </p:blipFill>
        <p:spPr>
          <a:xfrm>
            <a:off x="5327266" y="1046928"/>
            <a:ext cx="3792619" cy="4488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ox(in)">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box(in)">
                                      <p:cBhvr>
                                        <p:cTn id="17" dur="500"/>
                                        <p:tgtEl>
                                          <p:spTgt spid="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ox(in)">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box(in)">
                                      <p:cBhvr>
                                        <p:cTn id="27" dur="500"/>
                                        <p:tgtEl>
                                          <p:spTgt spid="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box(in)">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box(in)">
                                      <p:cBhvr>
                                        <p:cTn id="37" dur="500"/>
                                        <p:tgtEl>
                                          <p:spTgt spid="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box(in)">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box(in)">
                                      <p:cBhvr>
                                        <p:cTn id="47" dur="500"/>
                                        <p:tgtEl>
                                          <p:spTgt spid="8">
                                            <p:txEl>
                                              <p:pRg st="7" end="7"/>
                                            </p:txEl>
                                          </p:spTgt>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animEffect transition="in" filter="box(in)">
                                      <p:cBhvr>
                                        <p:cTn id="50" dur="500"/>
                                        <p:tgtEl>
                                          <p:spTgt spid="8">
                                            <p:txEl>
                                              <p:pRg st="8" end="8"/>
                                            </p:txEl>
                                          </p:spTgt>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8">
                                            <p:txEl>
                                              <p:pRg st="9" end="9"/>
                                            </p:txEl>
                                          </p:spTgt>
                                        </p:tgtEl>
                                        <p:attrNameLst>
                                          <p:attrName>style.visibility</p:attrName>
                                        </p:attrNameLst>
                                      </p:cBhvr>
                                      <p:to>
                                        <p:strVal val="visible"/>
                                      </p:to>
                                    </p:set>
                                    <p:animEffect transition="in" filter="box(in)">
                                      <p:cBhvr>
                                        <p:cTn id="53" dur="500"/>
                                        <p:tgtEl>
                                          <p:spTgt spid="8">
                                            <p:txEl>
                                              <p:pRg st="9" end="9"/>
                                            </p:txEl>
                                          </p:spTgt>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8">
                                            <p:txEl>
                                              <p:pRg st="10" end="10"/>
                                            </p:txEl>
                                          </p:spTgt>
                                        </p:tgtEl>
                                        <p:attrNameLst>
                                          <p:attrName>style.visibility</p:attrName>
                                        </p:attrNameLst>
                                      </p:cBhvr>
                                      <p:to>
                                        <p:strVal val="visible"/>
                                      </p:to>
                                    </p:set>
                                    <p:animEffect transition="in" filter="box(in)">
                                      <p:cBhvr>
                                        <p:cTn id="56" dur="500"/>
                                        <p:tgtEl>
                                          <p:spTgt spid="8">
                                            <p:txEl>
                                              <p:pRg st="10" end="10"/>
                                            </p:txEl>
                                          </p:spTgt>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8">
                                            <p:txEl>
                                              <p:pRg st="11" end="11"/>
                                            </p:txEl>
                                          </p:spTgt>
                                        </p:tgtEl>
                                        <p:attrNameLst>
                                          <p:attrName>style.visibility</p:attrName>
                                        </p:attrNameLst>
                                      </p:cBhvr>
                                      <p:to>
                                        <p:strVal val="visible"/>
                                      </p:to>
                                    </p:set>
                                    <p:animEffect transition="in" filter="box(in)">
                                      <p:cBhvr>
                                        <p:cTn id="59" dur="500"/>
                                        <p:tgtEl>
                                          <p:spTgt spid="8">
                                            <p:txEl>
                                              <p:pRg st="11" end="11"/>
                                            </p:txEl>
                                          </p:spTgt>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animEffect transition="in" filter="box(in)">
                                      <p:cBhvr>
                                        <p:cTn id="62" dur="500"/>
                                        <p:tgtEl>
                                          <p:spTgt spid="8">
                                            <p:txEl>
                                              <p:pRg st="12" end="12"/>
                                            </p:txEl>
                                          </p:spTgt>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8">
                                            <p:txEl>
                                              <p:pRg st="13" end="13"/>
                                            </p:txEl>
                                          </p:spTgt>
                                        </p:tgtEl>
                                        <p:attrNameLst>
                                          <p:attrName>style.visibility</p:attrName>
                                        </p:attrNameLst>
                                      </p:cBhvr>
                                      <p:to>
                                        <p:strVal val="visible"/>
                                      </p:to>
                                    </p:set>
                                    <p:animEffect transition="in" filter="box(in)">
                                      <p:cBhvr>
                                        <p:cTn id="65" dur="500"/>
                                        <p:tgtEl>
                                          <p:spTgt spid="8">
                                            <p:txEl>
                                              <p:pRg st="13" end="13"/>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8">
                                            <p:txEl>
                                              <p:pRg st="14" end="14"/>
                                            </p:txEl>
                                          </p:spTgt>
                                        </p:tgtEl>
                                        <p:attrNameLst>
                                          <p:attrName>style.visibility</p:attrName>
                                        </p:attrNameLst>
                                      </p:cBhvr>
                                      <p:to>
                                        <p:strVal val="visible"/>
                                      </p:to>
                                    </p:set>
                                    <p:animEffect transition="in" filter="box(in)">
                                      <p:cBhvr>
                                        <p:cTn id="70"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7050" y="255588"/>
            <a:ext cx="7793038" cy="477837"/>
          </a:xfrm>
        </p:spPr>
        <p:txBody>
          <a:bodyPr/>
          <a:lstStyle/>
          <a:p>
            <a:pPr eaLnBrk="1" hangingPunct="1"/>
            <a:r>
              <a:rPr lang="en-US" altLang="zh-CN" sz="3200"/>
              <a:t>5.6.2 </a:t>
            </a:r>
            <a:r>
              <a:rPr lang="zh-CN" altLang="en-US" sz="3200"/>
              <a:t>集成电路奇偶检验发生器</a:t>
            </a:r>
            <a:r>
              <a:rPr lang="en-US" altLang="zh-CN" sz="3200"/>
              <a:t>/</a:t>
            </a:r>
            <a:r>
              <a:rPr lang="zh-CN" altLang="en-US" sz="3200"/>
              <a:t>校验器</a:t>
            </a:r>
          </a:p>
        </p:txBody>
      </p:sp>
      <p:sp>
        <p:nvSpPr>
          <p:cNvPr id="99331" name="Rectangle 3"/>
          <p:cNvSpPr>
            <a:spLocks noGrp="1" noChangeArrowheads="1"/>
          </p:cNvSpPr>
          <p:nvPr>
            <p:ph type="body" idx="1"/>
          </p:nvPr>
        </p:nvSpPr>
        <p:spPr>
          <a:xfrm>
            <a:off x="179388" y="836613"/>
            <a:ext cx="8775700" cy="2576512"/>
          </a:xfrm>
        </p:spPr>
        <p:txBody>
          <a:bodyPr/>
          <a:lstStyle/>
          <a:p>
            <a:pPr eaLnBrk="1" hangingPunct="1">
              <a:lnSpc>
                <a:spcPct val="110000"/>
              </a:lnSpc>
            </a:pPr>
            <a:r>
              <a:rPr lang="zh-CN" altLang="en-US" sz="2000"/>
              <a:t>目前常用的集成电路奇偶发生器</a:t>
            </a:r>
            <a:r>
              <a:rPr lang="en-US" altLang="zh-CN" sz="2000"/>
              <a:t>/</a:t>
            </a:r>
            <a:r>
              <a:rPr lang="zh-CN" altLang="en-US" sz="2000"/>
              <a:t>校验器有</a:t>
            </a:r>
            <a:r>
              <a:rPr lang="en-US" altLang="zh-CN" sz="2000"/>
              <a:t>74180</a:t>
            </a:r>
            <a:r>
              <a:rPr lang="zh-CN" altLang="en-US" sz="2000"/>
              <a:t>、</a:t>
            </a:r>
            <a:r>
              <a:rPr lang="en-US" altLang="zh-CN" sz="2000"/>
              <a:t>74HC280</a:t>
            </a:r>
            <a:r>
              <a:rPr lang="zh-CN" altLang="en-US" sz="2000"/>
              <a:t>等。</a:t>
            </a:r>
            <a:endParaRPr lang="en-US" altLang="zh-CN" sz="2000"/>
          </a:p>
          <a:p>
            <a:pPr eaLnBrk="1" hangingPunct="1">
              <a:lnSpc>
                <a:spcPct val="110000"/>
              </a:lnSpc>
            </a:pPr>
            <a:r>
              <a:rPr lang="en-US" altLang="zh-CN" sz="2000"/>
              <a:t>74HC280</a:t>
            </a:r>
            <a:r>
              <a:rPr lang="zh-CN" altLang="en-US" sz="2000"/>
              <a:t>为例，它可作为奇偶发生器，也可作为奇偶校验器；可以用于奇校验，也可用于偶校验。</a:t>
            </a:r>
          </a:p>
          <a:p>
            <a:pPr lvl="1" eaLnBrk="1" hangingPunct="1">
              <a:lnSpc>
                <a:spcPct val="110000"/>
              </a:lnSpc>
            </a:pPr>
            <a:r>
              <a:rPr lang="en-US" altLang="zh-CN" sz="2000"/>
              <a:t>D0 ~ D8</a:t>
            </a:r>
            <a:r>
              <a:rPr lang="zh-CN" altLang="en-US" sz="2000"/>
              <a:t>是</a:t>
            </a:r>
            <a:r>
              <a:rPr lang="en-US" altLang="zh-CN" sz="2000"/>
              <a:t>9</a:t>
            </a:r>
            <a:r>
              <a:rPr lang="zh-CN" altLang="en-US" sz="2000"/>
              <a:t>位输入代码</a:t>
            </a:r>
            <a:endParaRPr lang="en-US" altLang="zh-CN" sz="2000"/>
          </a:p>
          <a:p>
            <a:pPr lvl="1" eaLnBrk="1" hangingPunct="1">
              <a:lnSpc>
                <a:spcPct val="110000"/>
              </a:lnSpc>
            </a:pPr>
            <a:r>
              <a:rPr lang="en-US" altLang="zh-CN" sz="2000"/>
              <a:t>ODD</a:t>
            </a:r>
            <a:r>
              <a:rPr lang="zh-CN" altLang="en-US" sz="2000"/>
              <a:t>是奇校验输出端</a:t>
            </a:r>
            <a:endParaRPr lang="en-US" altLang="zh-CN" sz="2000"/>
          </a:p>
          <a:p>
            <a:pPr lvl="1" eaLnBrk="1" hangingPunct="1">
              <a:lnSpc>
                <a:spcPct val="110000"/>
              </a:lnSpc>
            </a:pPr>
            <a:r>
              <a:rPr lang="en-US" altLang="zh-CN" sz="2000"/>
              <a:t>EVEN</a:t>
            </a:r>
            <a:r>
              <a:rPr lang="zh-CN" altLang="en-US" sz="2000"/>
              <a:t>是偶校验输出端</a:t>
            </a: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3703638"/>
            <a:ext cx="20478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613" y="3487738"/>
            <a:ext cx="6402387"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Rectangle 6"/>
          <p:cNvSpPr>
            <a:spLocks noChangeArrowheads="1"/>
          </p:cNvSpPr>
          <p:nvPr/>
        </p:nvSpPr>
        <p:spPr bwMode="auto">
          <a:xfrm>
            <a:off x="284163" y="6230938"/>
            <a:ext cx="2968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t>图</a:t>
            </a:r>
            <a:r>
              <a:rPr lang="en-US" altLang="zh-CN" sz="1800"/>
              <a:t>5.30 74HC280</a:t>
            </a:r>
            <a:r>
              <a:rPr lang="zh-CN" altLang="en-US" sz="1800"/>
              <a:t>的逻辑图</a:t>
            </a:r>
          </a:p>
        </p:txBody>
      </p:sp>
      <p:sp>
        <p:nvSpPr>
          <p:cNvPr id="2" name="TextBox 1"/>
          <p:cNvSpPr txBox="1"/>
          <p:nvPr/>
        </p:nvSpPr>
        <p:spPr>
          <a:xfrm>
            <a:off x="6479420" y="5024541"/>
            <a:ext cx="276225" cy="369887"/>
          </a:xfrm>
          <a:prstGeom prst="rect">
            <a:avLst/>
          </a:prstGeom>
          <a:solidFill>
            <a:schemeClr val="accent3"/>
          </a:solidFill>
        </p:spPr>
        <p:txBody>
          <a:bodyPr>
            <a:spAutoFit/>
          </a:bodyPr>
          <a:lstStyle/>
          <a:p>
            <a:pPr eaLnBrk="1" hangingPunct="1">
              <a:defRPr/>
            </a:pPr>
            <a:r>
              <a:rPr lang="en-US" altLang="zh-CN" sz="1800" dirty="0"/>
              <a:t>0</a:t>
            </a:r>
            <a:endParaRPr lang="zh-CN" altLang="en-US" sz="1800" dirty="0"/>
          </a:p>
        </p:txBody>
      </p:sp>
      <p:sp>
        <p:nvSpPr>
          <p:cNvPr id="8" name="TextBox 7"/>
          <p:cNvSpPr txBox="1"/>
          <p:nvPr/>
        </p:nvSpPr>
        <p:spPr>
          <a:xfrm>
            <a:off x="6479420" y="5510316"/>
            <a:ext cx="276225" cy="368300"/>
          </a:xfrm>
          <a:prstGeom prst="rect">
            <a:avLst/>
          </a:prstGeom>
          <a:solidFill>
            <a:schemeClr val="accent3"/>
          </a:solidFill>
        </p:spPr>
        <p:txBody>
          <a:bodyPr>
            <a:spAutoFit/>
          </a:bodyPr>
          <a:lstStyle/>
          <a:p>
            <a:pPr eaLnBrk="1" hangingPunct="1">
              <a:defRPr/>
            </a:pPr>
            <a:r>
              <a:rPr lang="en-US" altLang="zh-CN" sz="1800" dirty="0"/>
              <a:t>1</a:t>
            </a:r>
            <a:endParaRPr lang="zh-CN" altLang="en-US" sz="1800" dirty="0"/>
          </a:p>
        </p:txBody>
      </p:sp>
      <p:sp>
        <p:nvSpPr>
          <p:cNvPr id="9" name="TextBox 8"/>
          <p:cNvSpPr txBox="1"/>
          <p:nvPr/>
        </p:nvSpPr>
        <p:spPr>
          <a:xfrm>
            <a:off x="8132008" y="5024541"/>
            <a:ext cx="276225" cy="369887"/>
          </a:xfrm>
          <a:prstGeom prst="rect">
            <a:avLst/>
          </a:prstGeom>
          <a:solidFill>
            <a:schemeClr val="accent3"/>
          </a:solidFill>
        </p:spPr>
        <p:txBody>
          <a:bodyPr>
            <a:spAutoFit/>
          </a:bodyPr>
          <a:lstStyle/>
          <a:p>
            <a:pPr eaLnBrk="1" hangingPunct="1">
              <a:defRPr/>
            </a:pPr>
            <a:r>
              <a:rPr lang="en-US" altLang="zh-CN" sz="1800" dirty="0"/>
              <a:t>1</a:t>
            </a:r>
            <a:endParaRPr lang="zh-CN" altLang="en-US" sz="1800" dirty="0"/>
          </a:p>
        </p:txBody>
      </p:sp>
      <p:sp>
        <p:nvSpPr>
          <p:cNvPr id="10" name="TextBox 9"/>
          <p:cNvSpPr txBox="1"/>
          <p:nvPr/>
        </p:nvSpPr>
        <p:spPr>
          <a:xfrm>
            <a:off x="8132008" y="5488091"/>
            <a:ext cx="276225" cy="369887"/>
          </a:xfrm>
          <a:prstGeom prst="rect">
            <a:avLst/>
          </a:prstGeom>
          <a:solidFill>
            <a:schemeClr val="accent3"/>
          </a:solidFill>
        </p:spPr>
        <p:txBody>
          <a:bodyPr>
            <a:spAutoFit/>
          </a:bodyPr>
          <a:lstStyle/>
          <a:p>
            <a:pPr eaLnBrk="1" hangingPunct="1">
              <a:defRPr/>
            </a:pPr>
            <a:r>
              <a:rPr lang="en-US" altLang="zh-CN" sz="1800" dirty="0"/>
              <a:t>0</a:t>
            </a:r>
            <a:endParaRPr lang="zh-CN" altLang="en-US" sz="18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5"/>
          <p:cNvSpPr>
            <a:spLocks noChangeArrowheads="1"/>
          </p:cNvSpPr>
          <p:nvPr/>
        </p:nvSpPr>
        <p:spPr bwMode="auto">
          <a:xfrm>
            <a:off x="566738" y="214313"/>
            <a:ext cx="4741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a:t>8</a:t>
            </a:r>
            <a:r>
              <a:rPr lang="zh-CN" altLang="en-US" sz="2800"/>
              <a:t>位奇校验系统仿真实验电路</a:t>
            </a:r>
          </a:p>
        </p:txBody>
      </p:sp>
      <p:pic>
        <p:nvPicPr>
          <p:cNvPr id="10035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8875"/>
            <a:ext cx="9102725"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E51538C-BA9D-B5FC-D626-7F31E7133886}"/>
              </a:ext>
            </a:extLst>
          </p:cNvPr>
          <p:cNvPicPr>
            <a:picLocks noChangeAspect="1"/>
          </p:cNvPicPr>
          <p:nvPr/>
        </p:nvPicPr>
        <p:blipFill>
          <a:blip r:embed="rId3"/>
          <a:stretch>
            <a:fillRect/>
          </a:stretch>
        </p:blipFill>
        <p:spPr>
          <a:xfrm>
            <a:off x="3137941" y="4799043"/>
            <a:ext cx="3855461" cy="149682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95431EB9-F902-4288-9E01-1C1A4C36246D}" type="slidenum">
              <a:rPr lang="en-US" altLang="zh-CN" sz="1800" b="0">
                <a:solidFill>
                  <a:schemeClr val="bg2"/>
                </a:solidFill>
                <a:latin typeface="Arial" panose="020B0604020202020204" pitchFamily="34" charset="0"/>
              </a:rPr>
              <a:pPr algn="l">
                <a:spcBef>
                  <a:spcPct val="0"/>
                </a:spcBef>
                <a:buClrTx/>
                <a:buSzTx/>
                <a:buFontTx/>
                <a:buNone/>
              </a:pPr>
              <a:t>92</a:t>
            </a:fld>
            <a:endParaRPr lang="en-US" altLang="zh-CN" sz="1800" b="0">
              <a:solidFill>
                <a:schemeClr val="bg2"/>
              </a:solidFill>
              <a:latin typeface="Arial" panose="020B0604020202020204" pitchFamily="34" charset="0"/>
            </a:endParaRPr>
          </a:p>
        </p:txBody>
      </p:sp>
      <p:graphicFrame>
        <p:nvGraphicFramePr>
          <p:cNvPr id="101379" name="Object 3"/>
          <p:cNvGraphicFramePr>
            <a:graphicFrameLocks noChangeAspect="1"/>
          </p:cNvGraphicFramePr>
          <p:nvPr/>
        </p:nvGraphicFramePr>
        <p:xfrm>
          <a:off x="755650" y="1052513"/>
          <a:ext cx="8316913" cy="5549900"/>
        </p:xfrm>
        <a:graphic>
          <a:graphicData uri="http://schemas.openxmlformats.org/presentationml/2006/ole">
            <mc:AlternateContent xmlns:mc="http://schemas.openxmlformats.org/markup-compatibility/2006">
              <mc:Choice xmlns:v="urn:schemas-microsoft-com:vml" Requires="v">
                <p:oleObj name="Visio" r:id="rId2" imgW="12587021" imgH="8368894" progId="Visio.Drawing.11">
                  <p:embed/>
                </p:oleObj>
              </mc:Choice>
              <mc:Fallback>
                <p:oleObj name="Visio" r:id="rId2" imgW="12587021" imgH="8368894"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052513"/>
                        <a:ext cx="8316913" cy="554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0" name="Rectangle 4"/>
          <p:cNvSpPr>
            <a:spLocks noChangeArrowheads="1"/>
          </p:cNvSpPr>
          <p:nvPr/>
        </p:nvSpPr>
        <p:spPr bwMode="auto">
          <a:xfrm>
            <a:off x="795338" y="223838"/>
            <a:ext cx="77724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400" b="0">
                <a:solidFill>
                  <a:srgbClr val="800000"/>
                </a:solidFill>
                <a:ea typeface="微软雅黑" panose="020B0503020204020204" pitchFamily="34" charset="-122"/>
              </a:rPr>
              <a:t>常用</a:t>
            </a:r>
            <a:r>
              <a:rPr lang="en-US" altLang="zh-CN" sz="2400" b="0">
                <a:solidFill>
                  <a:srgbClr val="800000"/>
                </a:solidFill>
                <a:ea typeface="微软雅黑" panose="020B0503020204020204" pitchFamily="34" charset="-122"/>
              </a:rPr>
              <a:t>MSI</a:t>
            </a:r>
            <a:r>
              <a:rPr lang="zh-CN" altLang="en-US" sz="2400" b="0">
                <a:solidFill>
                  <a:srgbClr val="800000"/>
                </a:solidFill>
                <a:ea typeface="微软雅黑" panose="020B0503020204020204" pitchFamily="34" charset="-122"/>
              </a:rPr>
              <a:t>组合逻辑器件</a:t>
            </a:r>
            <a:endParaRPr lang="zh-CN" altLang="en-US" sz="3600" b="0">
              <a:solidFill>
                <a:schemeClr val="bg1"/>
              </a:solidFill>
              <a:ea typeface="微软雅黑" panose="020B0503020204020204" pitchFamily="34" charset="-122"/>
            </a:endParaRPr>
          </a:p>
        </p:txBody>
      </p:sp>
      <p:pic>
        <p:nvPicPr>
          <p:cNvPr id="1116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8" y="3565525"/>
            <a:ext cx="2428875" cy="26479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4825" y="679450"/>
            <a:ext cx="2343150" cy="27162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8213" y="3844925"/>
            <a:ext cx="3179762" cy="2089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11619"/>
                                        </p:tgtEl>
                                        <p:attrNameLst>
                                          <p:attrName>style.visibility</p:attrName>
                                        </p:attrNameLst>
                                      </p:cBhvr>
                                      <p:to>
                                        <p:strVal val="visible"/>
                                      </p:to>
                                    </p:set>
                                    <p:animEffect transition="in" filter="barn(inVertical)">
                                      <p:cBhvr>
                                        <p:cTn id="12" dur="500"/>
                                        <p:tgtEl>
                                          <p:spTgt spid="1116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407A36B8-AA67-47B0-ABD4-26486B752AFF}" type="slidenum">
              <a:rPr lang="en-US" altLang="zh-CN" sz="1800" b="0">
                <a:solidFill>
                  <a:schemeClr val="bg2"/>
                </a:solidFill>
                <a:latin typeface="Arial" panose="020B0604020202020204" pitchFamily="34" charset="0"/>
              </a:rPr>
              <a:pPr algn="l">
                <a:spcBef>
                  <a:spcPct val="0"/>
                </a:spcBef>
                <a:buClrTx/>
                <a:buSzTx/>
                <a:buFontTx/>
                <a:buNone/>
              </a:pPr>
              <a:t>93</a:t>
            </a:fld>
            <a:endParaRPr lang="en-US" altLang="zh-CN" sz="1800" b="0">
              <a:solidFill>
                <a:schemeClr val="bg2"/>
              </a:solidFill>
              <a:latin typeface="Arial" panose="020B0604020202020204" pitchFamily="34" charset="0"/>
            </a:endParaRPr>
          </a:p>
        </p:txBody>
      </p:sp>
      <p:sp>
        <p:nvSpPr>
          <p:cNvPr id="102403" name="Rectangle 3"/>
          <p:cNvSpPr>
            <a:spLocks noChangeArrowheads="1"/>
          </p:cNvSpPr>
          <p:nvPr/>
        </p:nvSpPr>
        <p:spPr bwMode="auto">
          <a:xfrm>
            <a:off x="795338" y="223838"/>
            <a:ext cx="77724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400" b="0">
                <a:solidFill>
                  <a:srgbClr val="800000"/>
                </a:solidFill>
                <a:ea typeface="微软雅黑" panose="020B0503020204020204" pitchFamily="34" charset="-122"/>
              </a:rPr>
              <a:t>常用</a:t>
            </a:r>
            <a:r>
              <a:rPr lang="en-US" altLang="zh-CN" sz="2400" b="0">
                <a:solidFill>
                  <a:srgbClr val="800000"/>
                </a:solidFill>
                <a:ea typeface="微软雅黑" panose="020B0503020204020204" pitchFamily="34" charset="-122"/>
              </a:rPr>
              <a:t>MSI</a:t>
            </a:r>
            <a:r>
              <a:rPr lang="zh-CN" altLang="en-US" sz="2400" b="0">
                <a:solidFill>
                  <a:srgbClr val="800000"/>
                </a:solidFill>
                <a:ea typeface="微软雅黑" panose="020B0503020204020204" pitchFamily="34" charset="-122"/>
              </a:rPr>
              <a:t>组合逻辑器件</a:t>
            </a:r>
            <a:endParaRPr lang="zh-CN" altLang="en-US" sz="3600" b="0">
              <a:solidFill>
                <a:schemeClr val="bg1"/>
              </a:solidFill>
              <a:ea typeface="微软雅黑" panose="020B0503020204020204" pitchFamily="34" charset="-122"/>
            </a:endParaRPr>
          </a:p>
        </p:txBody>
      </p:sp>
      <p:graphicFrame>
        <p:nvGraphicFramePr>
          <p:cNvPr id="102404" name="Object 4"/>
          <p:cNvGraphicFramePr>
            <a:graphicFrameLocks noChangeAspect="1"/>
          </p:cNvGraphicFramePr>
          <p:nvPr/>
        </p:nvGraphicFramePr>
        <p:xfrm>
          <a:off x="755650" y="873125"/>
          <a:ext cx="8316913" cy="4953000"/>
        </p:xfrm>
        <a:graphic>
          <a:graphicData uri="http://schemas.openxmlformats.org/presentationml/2006/ole">
            <mc:AlternateContent xmlns:mc="http://schemas.openxmlformats.org/markup-compatibility/2006">
              <mc:Choice xmlns:v="urn:schemas-microsoft-com:vml" Requires="v">
                <p:oleObj name="Visio" r:id="rId2" imgW="12724860" imgH="7433004" progId="Visio.Drawing.11">
                  <p:embed/>
                </p:oleObj>
              </mc:Choice>
              <mc:Fallback>
                <p:oleObj name="Visio" r:id="rId2" imgW="12724860" imgH="7433004"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873125"/>
                        <a:ext cx="831691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850" y="1879600"/>
            <a:ext cx="2500313" cy="41894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100" y="1862138"/>
            <a:ext cx="2447925" cy="4206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1"/>
          <p:cNvSpPr>
            <a:spLocks noGrp="1"/>
          </p:cNvSpPr>
          <p:nvPr>
            <p:ph type="sldNum" sz="quarter" idx="12"/>
          </p:nvPr>
        </p:nvSpPr>
        <p:spPr>
          <a:xfrm>
            <a:off x="1162050" y="6381750"/>
            <a:ext cx="1905000" cy="319088"/>
          </a:xfrm>
          <a:noFill/>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658D108C-3848-4DC8-A6A8-D3BFC976DEE2}" type="slidenum">
              <a:rPr lang="en-US" altLang="zh-CN" sz="1800" b="0">
                <a:solidFill>
                  <a:schemeClr val="bg2"/>
                </a:solidFill>
                <a:latin typeface="Arial" panose="020B0604020202020204" pitchFamily="34" charset="0"/>
              </a:rPr>
              <a:pPr algn="l">
                <a:spcBef>
                  <a:spcPct val="0"/>
                </a:spcBef>
                <a:buClrTx/>
                <a:buSzTx/>
                <a:buFontTx/>
                <a:buNone/>
              </a:pPr>
              <a:t>94</a:t>
            </a:fld>
            <a:endParaRPr lang="en-US" altLang="zh-CN" sz="1800" b="0">
              <a:solidFill>
                <a:schemeClr val="bg2"/>
              </a:solidFill>
              <a:latin typeface="Arial" panose="020B0604020202020204" pitchFamily="34" charset="0"/>
            </a:endParaRPr>
          </a:p>
        </p:txBody>
      </p:sp>
      <p:graphicFrame>
        <p:nvGraphicFramePr>
          <p:cNvPr id="103427" name="Object 4"/>
          <p:cNvGraphicFramePr>
            <a:graphicFrameLocks noChangeAspect="1"/>
          </p:cNvGraphicFramePr>
          <p:nvPr/>
        </p:nvGraphicFramePr>
        <p:xfrm>
          <a:off x="755650" y="873125"/>
          <a:ext cx="8316913" cy="5072063"/>
        </p:xfrm>
        <a:graphic>
          <a:graphicData uri="http://schemas.openxmlformats.org/presentationml/2006/ole">
            <mc:AlternateContent xmlns:mc="http://schemas.openxmlformats.org/markup-compatibility/2006">
              <mc:Choice xmlns:v="urn:schemas-microsoft-com:vml" Requires="v">
                <p:oleObj name="Visio" r:id="rId2" imgW="12652983" imgH="7613081" progId="Visio.Drawing.11">
                  <p:embed/>
                </p:oleObj>
              </mc:Choice>
              <mc:Fallback>
                <p:oleObj name="Visio" r:id="rId2" imgW="12652983" imgH="7613081"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873125"/>
                        <a:ext cx="8316913" cy="507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2371"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3716338"/>
            <a:ext cx="1657350" cy="95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2372"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4797425"/>
            <a:ext cx="2700337" cy="1163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5863" y="239713"/>
            <a:ext cx="2903537" cy="32527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4013" y="3492500"/>
            <a:ext cx="2290762" cy="2943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3432" name="Rectangle 4"/>
          <p:cNvSpPr>
            <a:spLocks noChangeArrowheads="1"/>
          </p:cNvSpPr>
          <p:nvPr/>
        </p:nvSpPr>
        <p:spPr bwMode="auto">
          <a:xfrm>
            <a:off x="795338" y="223838"/>
            <a:ext cx="77724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400" b="0">
                <a:solidFill>
                  <a:srgbClr val="800000"/>
                </a:solidFill>
                <a:ea typeface="微软雅黑" panose="020B0503020204020204" pitchFamily="34" charset="-122"/>
              </a:rPr>
              <a:t>常用</a:t>
            </a:r>
            <a:r>
              <a:rPr lang="en-US" altLang="zh-CN" sz="2400" b="0">
                <a:solidFill>
                  <a:srgbClr val="800000"/>
                </a:solidFill>
                <a:ea typeface="微软雅黑" panose="020B0503020204020204" pitchFamily="34" charset="-122"/>
              </a:rPr>
              <a:t>MSI</a:t>
            </a:r>
            <a:r>
              <a:rPr lang="zh-CN" altLang="en-US" sz="2400" b="0">
                <a:solidFill>
                  <a:srgbClr val="800000"/>
                </a:solidFill>
                <a:ea typeface="微软雅黑" panose="020B0503020204020204" pitchFamily="34" charset="-122"/>
              </a:rPr>
              <a:t>组合逻辑器件</a:t>
            </a:r>
            <a:endParaRPr lang="zh-CN" altLang="en-US" sz="3600" b="0">
              <a:solidFill>
                <a:schemeClr val="bg1"/>
              </a:solidFill>
              <a:ea typeface="微软雅黑" panose="020B0503020204020204" pitchFamily="34" charset="-122"/>
            </a:endParaRPr>
          </a:p>
        </p:txBody>
      </p:sp>
      <p:pic>
        <p:nvPicPr>
          <p:cNvPr id="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7525" y="3808413"/>
            <a:ext cx="20478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12371"/>
                                        </p:tgtEl>
                                        <p:attrNameLst>
                                          <p:attrName>style.visibility</p:attrName>
                                        </p:attrNameLst>
                                      </p:cBhvr>
                                      <p:to>
                                        <p:strVal val="visible"/>
                                      </p:to>
                                    </p:set>
                                    <p:animEffect transition="in" filter="box(in)">
                                      <p:cBhvr>
                                        <p:cTn id="12" dur="500"/>
                                        <p:tgtEl>
                                          <p:spTgt spid="312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12372"/>
                                        </p:tgtEl>
                                        <p:attrNameLst>
                                          <p:attrName>style.visibility</p:attrName>
                                        </p:attrNameLst>
                                      </p:cBhvr>
                                      <p:to>
                                        <p:strVal val="visible"/>
                                      </p:to>
                                    </p:set>
                                    <p:animEffect transition="in" filter="box(in)">
                                      <p:cBhvr>
                                        <p:cTn id="17" dur="500"/>
                                        <p:tgtEl>
                                          <p:spTgt spid="312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2800" dirty="0"/>
              <a:t>5.7 </a:t>
            </a:r>
            <a:r>
              <a:rPr lang="zh-CN" altLang="en-US" sz="2800" dirty="0"/>
              <a:t>中规模集成电路构成组合电路的分析与设计</a:t>
            </a:r>
          </a:p>
        </p:txBody>
      </p:sp>
      <p:sp>
        <p:nvSpPr>
          <p:cNvPr id="104451" name="Rectangle 3"/>
          <p:cNvSpPr>
            <a:spLocks noGrp="1" noChangeArrowheads="1"/>
          </p:cNvSpPr>
          <p:nvPr>
            <p:ph type="body" idx="1"/>
          </p:nvPr>
        </p:nvSpPr>
        <p:spPr>
          <a:xfrm>
            <a:off x="0" y="865188"/>
            <a:ext cx="9144000" cy="434975"/>
          </a:xfrm>
        </p:spPr>
        <p:txBody>
          <a:bodyPr/>
          <a:lstStyle/>
          <a:p>
            <a:pPr eaLnBrk="1" hangingPunct="1">
              <a:lnSpc>
                <a:spcPct val="110000"/>
              </a:lnSpc>
            </a:pPr>
            <a:r>
              <a:rPr lang="en-US" altLang="zh-CN" sz="2400"/>
              <a:t>5.7.1 </a:t>
            </a:r>
            <a:r>
              <a:rPr lang="zh-CN" altLang="en-US" sz="2400"/>
              <a:t>分析方法</a:t>
            </a:r>
          </a:p>
        </p:txBody>
      </p:sp>
      <p:pic>
        <p:nvPicPr>
          <p:cNvPr id="1044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 y="1501775"/>
            <a:ext cx="8626475"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00050" y="223838"/>
            <a:ext cx="7793038" cy="477837"/>
          </a:xfrm>
        </p:spPr>
        <p:txBody>
          <a:bodyPr/>
          <a:lstStyle/>
          <a:p>
            <a:pPr eaLnBrk="1" hangingPunct="1"/>
            <a:r>
              <a:rPr lang="en-US" altLang="zh-CN" sz="2800"/>
              <a:t>【</a:t>
            </a:r>
            <a:r>
              <a:rPr lang="zh-CN" altLang="en-US" sz="2800"/>
              <a:t>例</a:t>
            </a:r>
            <a:r>
              <a:rPr lang="en-US" altLang="zh-CN" sz="2800"/>
              <a:t>5.5】</a:t>
            </a:r>
            <a:r>
              <a:rPr lang="zh-CN" altLang="en-US" sz="2800"/>
              <a:t>试分析图</a:t>
            </a:r>
            <a:r>
              <a:rPr lang="en-US" altLang="zh-CN" sz="2800"/>
              <a:t>5.32</a:t>
            </a:r>
            <a:r>
              <a:rPr lang="zh-CN" altLang="en-US" sz="2800"/>
              <a:t>所示逻辑电路的功能。</a:t>
            </a:r>
          </a:p>
        </p:txBody>
      </p:sp>
      <p:sp>
        <p:nvSpPr>
          <p:cNvPr id="94212" name="Rectangle 5"/>
          <p:cNvSpPr>
            <a:spLocks noChangeArrowheads="1"/>
          </p:cNvSpPr>
          <p:nvPr/>
        </p:nvSpPr>
        <p:spPr bwMode="auto">
          <a:xfrm>
            <a:off x="685800" y="5226924"/>
            <a:ext cx="7772400" cy="13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lnSpc>
                <a:spcPct val="115000"/>
              </a:lnSpc>
              <a:buFont typeface="Wingdings" panose="05000000000000000000" pitchFamily="2" charset="2"/>
              <a:buNone/>
            </a:pPr>
            <a:r>
              <a:rPr lang="zh-CN" altLang="en-US" sz="2400" dirty="0"/>
              <a:t>而</a:t>
            </a:r>
            <a:r>
              <a:rPr lang="en-US" altLang="zh-CN" sz="2400" dirty="0"/>
              <a:t>m</a:t>
            </a:r>
            <a:r>
              <a:rPr lang="en-US" altLang="zh-CN" sz="2400" baseline="-25000" dirty="0"/>
              <a:t>0</a:t>
            </a:r>
            <a:r>
              <a:rPr lang="zh-CN" altLang="en-US" sz="2400" dirty="0"/>
              <a:t>对应的三个输入全为</a:t>
            </a:r>
            <a:r>
              <a:rPr lang="en-US" altLang="zh-CN" sz="2400" dirty="0"/>
              <a:t>0</a:t>
            </a:r>
            <a:r>
              <a:rPr lang="zh-CN" altLang="en-US" sz="2400" dirty="0"/>
              <a:t>，</a:t>
            </a:r>
            <a:r>
              <a:rPr lang="en-US" altLang="zh-CN" sz="2400" dirty="0"/>
              <a:t>m</a:t>
            </a:r>
            <a:r>
              <a:rPr lang="en-US" altLang="zh-CN" sz="1800" baseline="-25000" dirty="0"/>
              <a:t>7</a:t>
            </a:r>
            <a:r>
              <a:rPr lang="zh-CN" altLang="en-US" sz="2400" dirty="0"/>
              <a:t>对应的三个输入全为</a:t>
            </a:r>
            <a:r>
              <a:rPr lang="en-US" altLang="zh-CN" sz="2400" dirty="0"/>
              <a:t>1</a:t>
            </a:r>
            <a:r>
              <a:rPr lang="zh-CN" altLang="en-US" sz="2400" dirty="0"/>
              <a:t>。</a:t>
            </a:r>
            <a:r>
              <a:rPr lang="zh-CN" altLang="en-US" sz="2400" dirty="0">
                <a:solidFill>
                  <a:srgbClr val="0000FF"/>
                </a:solidFill>
              </a:rPr>
              <a:t>三输入的一致电路</a:t>
            </a:r>
            <a:endParaRPr lang="en-US" altLang="zh-CN" sz="2400" dirty="0">
              <a:solidFill>
                <a:srgbClr val="0000FF"/>
              </a:solidFill>
            </a:endParaRPr>
          </a:p>
          <a:p>
            <a:pPr eaLnBrk="1" hangingPunct="1">
              <a:lnSpc>
                <a:spcPct val="115000"/>
              </a:lnSpc>
              <a:buFont typeface="Wingdings" panose="05000000000000000000" pitchFamily="2" charset="2"/>
              <a:buNone/>
            </a:pPr>
            <a:r>
              <a:rPr lang="zh-CN" altLang="en-US" sz="2400" dirty="0"/>
              <a:t>即只要三个输入变量的值一致，则输出为</a:t>
            </a:r>
            <a:r>
              <a:rPr lang="en-US" altLang="zh-CN" sz="2400" dirty="0"/>
              <a:t>1</a:t>
            </a:r>
            <a:r>
              <a:rPr lang="zh-CN" altLang="en-US" sz="2400" dirty="0"/>
              <a:t>。</a:t>
            </a:r>
          </a:p>
        </p:txBody>
      </p:sp>
      <p:sp>
        <p:nvSpPr>
          <p:cNvPr id="105476"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4214" name="Object 6"/>
          <p:cNvGraphicFramePr>
            <a:graphicFrameLocks noChangeAspect="1"/>
          </p:cNvGraphicFramePr>
          <p:nvPr>
            <p:extLst>
              <p:ext uri="{D42A27DB-BD31-4B8C-83A1-F6EECF244321}">
                <p14:modId xmlns:p14="http://schemas.microsoft.com/office/powerpoint/2010/main" val="3779012181"/>
              </p:ext>
            </p:extLst>
          </p:nvPr>
        </p:nvGraphicFramePr>
        <p:xfrm>
          <a:off x="782320" y="4015979"/>
          <a:ext cx="3581400" cy="1168161"/>
        </p:xfrm>
        <a:graphic>
          <a:graphicData uri="http://schemas.openxmlformats.org/presentationml/2006/ole">
            <mc:AlternateContent xmlns:mc="http://schemas.openxmlformats.org/markup-compatibility/2006">
              <mc:Choice xmlns:v="urn:schemas-microsoft-com:vml" Requires="v">
                <p:oleObj name="Equation" r:id="rId2" imgW="3111480" imgH="1015920" progId="Equation.DSMT4">
                  <p:embed/>
                </p:oleObj>
              </mc:Choice>
              <mc:Fallback>
                <p:oleObj name="Equation" r:id="rId2" imgW="3111480" imgH="1015920" progId="Equation.DSMT4">
                  <p:embed/>
                  <p:pic>
                    <p:nvPicPr>
                      <p:cNvPr id="0" name="Object 6"/>
                      <p:cNvPicPr>
                        <a:picLocks noChangeAspect="1" noChangeArrowheads="1"/>
                      </p:cNvPicPr>
                      <p:nvPr/>
                    </p:nvPicPr>
                    <p:blipFill>
                      <a:blip r:embed="rId3"/>
                      <a:srcRect/>
                      <a:stretch>
                        <a:fillRect/>
                      </a:stretch>
                    </p:blipFill>
                    <p:spPr bwMode="auto">
                      <a:xfrm>
                        <a:off x="782320" y="4015979"/>
                        <a:ext cx="3581400" cy="1168161"/>
                      </a:xfrm>
                      <a:prstGeom prst="rect">
                        <a:avLst/>
                      </a:prstGeom>
                      <a:noFill/>
                      <a:ln>
                        <a:noFill/>
                      </a:ln>
                    </p:spPr>
                  </p:pic>
                </p:oleObj>
              </mc:Fallback>
            </mc:AlternateContent>
          </a:graphicData>
        </a:graphic>
      </p:graphicFrame>
      <p:pic>
        <p:nvPicPr>
          <p:cNvPr id="10547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858838"/>
            <a:ext cx="5981700"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barn(inVertical)">
                                      <p:cBhvr>
                                        <p:cTn id="7" dur="500"/>
                                        <p:tgtEl>
                                          <p:spTgt spid="94212"/>
                                        </p:tgtEl>
                                      </p:cBhvr>
                                    </p:animEffect>
                                  </p:childTnLst>
                                </p:cTn>
                              </p:par>
                              <p:par>
                                <p:cTn id="8" presetID="16" presetClass="entr" presetSubtype="21" fill="hold" nodeType="withEffect">
                                  <p:stCondLst>
                                    <p:cond delay="0"/>
                                  </p:stCondLst>
                                  <p:childTnLst>
                                    <p:set>
                                      <p:cBhvr>
                                        <p:cTn id="9" dur="1" fill="hold">
                                          <p:stCondLst>
                                            <p:cond delay="0"/>
                                          </p:stCondLst>
                                        </p:cTn>
                                        <p:tgtEl>
                                          <p:spTgt spid="94214"/>
                                        </p:tgtEl>
                                        <p:attrNameLst>
                                          <p:attrName>style.visibility</p:attrName>
                                        </p:attrNameLst>
                                      </p:cBhvr>
                                      <p:to>
                                        <p:strVal val="visible"/>
                                      </p:to>
                                    </p:set>
                                    <p:animEffect transition="in" filter="barn(inVertical)">
                                      <p:cBhvr>
                                        <p:cTn id="10" dur="500"/>
                                        <p:tgtEl>
                                          <p:spTgt spid="9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522288" y="230188"/>
            <a:ext cx="7793037" cy="477837"/>
          </a:xfrm>
        </p:spPr>
        <p:txBody>
          <a:bodyPr/>
          <a:lstStyle/>
          <a:p>
            <a:pPr eaLnBrk="1" hangingPunct="1"/>
            <a:r>
              <a:rPr lang="en-US" altLang="zh-CN" sz="2800"/>
              <a:t>【</a:t>
            </a:r>
            <a:r>
              <a:rPr lang="zh-CN" altLang="en-US" sz="2800"/>
              <a:t>例</a:t>
            </a:r>
            <a:r>
              <a:rPr lang="en-US" altLang="zh-CN" sz="2800"/>
              <a:t>5.6】</a:t>
            </a:r>
            <a:r>
              <a:rPr lang="zh-CN" altLang="en-US" sz="2800"/>
              <a:t>试分析图</a:t>
            </a:r>
            <a:r>
              <a:rPr lang="en-US" altLang="zh-CN" sz="2800"/>
              <a:t>5.33</a:t>
            </a:r>
            <a:r>
              <a:rPr lang="zh-CN" altLang="en-US" sz="2800"/>
              <a:t>所示逻辑电路的功能</a:t>
            </a:r>
          </a:p>
        </p:txBody>
      </p:sp>
      <p:pic>
        <p:nvPicPr>
          <p:cNvPr id="1064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3" y="941388"/>
            <a:ext cx="5407025"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Group 29"/>
          <p:cNvGraphicFramePr>
            <a:graphicFrameLocks noGrp="1"/>
          </p:cNvGraphicFramePr>
          <p:nvPr/>
        </p:nvGraphicFramePr>
        <p:xfrm>
          <a:off x="5575300" y="817563"/>
          <a:ext cx="3529013" cy="5975351"/>
        </p:xfrm>
        <a:graphic>
          <a:graphicData uri="http://schemas.openxmlformats.org/drawingml/2006/table">
            <a:tbl>
              <a:tblPr/>
              <a:tblGrid>
                <a:gridCol w="881231">
                  <a:extLst>
                    <a:ext uri="{9D8B030D-6E8A-4147-A177-3AD203B41FA5}">
                      <a16:colId xmlns:a16="http://schemas.microsoft.com/office/drawing/2014/main" val="20000"/>
                    </a:ext>
                  </a:extLst>
                </a:gridCol>
                <a:gridCol w="1255753">
                  <a:extLst>
                    <a:ext uri="{9D8B030D-6E8A-4147-A177-3AD203B41FA5}">
                      <a16:colId xmlns:a16="http://schemas.microsoft.com/office/drawing/2014/main" val="20001"/>
                    </a:ext>
                  </a:extLst>
                </a:gridCol>
                <a:gridCol w="1392029">
                  <a:extLst>
                    <a:ext uri="{9D8B030D-6E8A-4147-A177-3AD203B41FA5}">
                      <a16:colId xmlns:a16="http://schemas.microsoft.com/office/drawing/2014/main" val="20002"/>
                    </a:ext>
                  </a:extLst>
                </a:gridCol>
              </a:tblGrid>
              <a:tr h="5791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Franklin Gothic Medium" pitchFamily="34" charset="0"/>
                          <a:ea typeface="宋体" pitchFamily="2" charset="-122"/>
                        </a:rPr>
                        <a:t>十进</a:t>
                      </a:r>
                      <a:endParaRPr kumimoji="0" lang="en-US" altLang="zh-CN" sz="1600" b="1" i="0" u="none" strike="noStrike" cap="none" normalizeH="0" baseline="0" dirty="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Franklin Gothic Medium" pitchFamily="34" charset="0"/>
                          <a:ea typeface="宋体" pitchFamily="2" charset="-122"/>
                        </a:rPr>
                        <a:t>制数</a:t>
                      </a:r>
                    </a:p>
                  </a:txBody>
                  <a:tcPr marL="91428" marR="91428"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Franklin Gothic Medium" pitchFamily="34" charset="0"/>
                          <a:ea typeface="宋体" pitchFamily="2" charset="-122"/>
                        </a:rPr>
                        <a:t>二进</a:t>
                      </a:r>
                      <a:endParaRPr kumimoji="0" lang="en-US" altLang="zh-CN" sz="1600" b="1" i="0" u="none" strike="noStrike" cap="none" normalizeH="0" baseline="0" dirty="0">
                        <a:ln>
                          <a:noFill/>
                        </a:ln>
                        <a:solidFill>
                          <a:schemeClr val="tx1"/>
                        </a:solidFill>
                        <a:effectLst/>
                        <a:latin typeface="Franklin Gothic Medium"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Franklin Gothic Medium" pitchFamily="34" charset="0"/>
                          <a:ea typeface="宋体" pitchFamily="2" charset="-122"/>
                        </a:rPr>
                        <a:t>制数</a:t>
                      </a:r>
                    </a:p>
                  </a:txBody>
                  <a:tcPr marL="91428" marR="91428" marT="45711" marB="4571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8421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BCD</a:t>
                      </a:r>
                      <a:r>
                        <a:rPr kumimoji="0" lang="zh-CN" altLang="en-US" sz="1600" b="1" i="0" u="none" strike="noStrike" cap="none" normalizeH="0" baseline="0" dirty="0">
                          <a:ln>
                            <a:noFill/>
                          </a:ln>
                          <a:solidFill>
                            <a:schemeClr val="tx1"/>
                          </a:solidFill>
                          <a:effectLst/>
                          <a:latin typeface="Franklin Gothic Medium" pitchFamily="34" charset="0"/>
                          <a:ea typeface="宋体" pitchFamily="2" charset="-122"/>
                        </a:rPr>
                        <a:t>码</a:t>
                      </a:r>
                    </a:p>
                  </a:txBody>
                  <a:tcPr marL="91428" marR="91428"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64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Franklin Gothic Medium" pitchFamily="34" charset="0"/>
                          <a:ea typeface="宋体" pitchFamily="2" charset="-122"/>
                        </a:rPr>
                        <a:t>N</a:t>
                      </a:r>
                      <a:endParaRPr kumimoji="0" lang="zh-CN" altLang="en-US" sz="1600" b="1" i="0" u="none" strike="noStrike" cap="none" normalizeH="0" baseline="0">
                        <a:ln>
                          <a:noFill/>
                        </a:ln>
                        <a:solidFill>
                          <a:schemeClr val="tx1"/>
                        </a:solidFill>
                        <a:effectLst/>
                        <a:latin typeface="Franklin Gothic Medium" pitchFamily="34" charset="0"/>
                        <a:ea typeface="宋体" pitchFamily="2" charset="-122"/>
                      </a:endParaRPr>
                    </a:p>
                  </a:txBody>
                  <a:tcPr marL="91428" marR="91428"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C</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4</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T</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3</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T</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T</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1</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T</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0</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 </a:t>
                      </a:r>
                      <a:endParaRPr kumimoji="0" lang="zh-CN" altLang="en-US" sz="16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1" marB="4571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C S</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3</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S</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2</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S</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1</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S</a:t>
                      </a:r>
                      <a:r>
                        <a:rPr kumimoji="0" lang="en-US" altLang="zh-CN" sz="1600" b="1" i="0" u="none" strike="noStrike" cap="none" normalizeH="0" baseline="-25000" dirty="0">
                          <a:ln>
                            <a:noFill/>
                          </a:ln>
                          <a:solidFill>
                            <a:schemeClr val="tx1"/>
                          </a:solidFill>
                          <a:effectLst/>
                          <a:latin typeface="Franklin Gothic Medium" pitchFamily="34" charset="0"/>
                          <a:ea typeface="宋体" pitchFamily="2" charset="-122"/>
                        </a:rPr>
                        <a:t>0</a:t>
                      </a:r>
                      <a:r>
                        <a:rPr kumimoji="0" lang="en-US" altLang="zh-CN" sz="1600" b="1" i="0" u="none" strike="noStrike" cap="none" normalizeH="0" baseline="0" dirty="0">
                          <a:ln>
                            <a:noFill/>
                          </a:ln>
                          <a:solidFill>
                            <a:schemeClr val="tx1"/>
                          </a:solidFill>
                          <a:effectLst/>
                          <a:latin typeface="Franklin Gothic Medium" pitchFamily="34" charset="0"/>
                          <a:ea typeface="宋体" pitchFamily="2" charset="-122"/>
                        </a:rPr>
                        <a:t> </a:t>
                      </a:r>
                      <a:endParaRPr kumimoji="0" lang="zh-CN" altLang="en-US" sz="1600" b="1" i="0" u="none" strike="noStrike" cap="none" normalizeH="0" baseline="-25000" dirty="0">
                        <a:ln>
                          <a:noFill/>
                        </a:ln>
                        <a:solidFill>
                          <a:schemeClr val="tx1"/>
                        </a:solidFill>
                        <a:effectLst/>
                        <a:latin typeface="Franklin Gothic Medium" pitchFamily="34" charset="0"/>
                        <a:ea typeface="宋体" pitchFamily="2" charset="-122"/>
                      </a:endParaRPr>
                    </a:p>
                  </a:txBody>
                  <a:tcPr marL="91428" marR="91428"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298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5</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9</a:t>
                      </a:r>
                    </a:p>
                  </a:txBody>
                  <a:tcPr marL="91428" marR="91428"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0  0  0  0  1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0  0  0  1  1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0  0  1  0  1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0  0  1  1  1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0  1  0  0  0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0  1  0  0  1</a:t>
                      </a:r>
                    </a:p>
                  </a:txBody>
                  <a:tcPr marL="91428" marR="91428" marT="45711" marB="4571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0  0  0  0  1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0  0  0  1  1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0  0  1  0  1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0  0  1  1  1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0  1  0  0  1</a:t>
                      </a:r>
                    </a:p>
                  </a:txBody>
                  <a:tcPr marL="91428" marR="91428"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99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15</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19</a:t>
                      </a:r>
                      <a:endParaRPr kumimoji="0" lang="zh-CN" altLang="en-US" sz="1600" b="0" i="0" u="none" strike="noStrike" cap="none" normalizeH="0" baseline="0">
                        <a:ln>
                          <a:noFill/>
                        </a:ln>
                        <a:solidFill>
                          <a:schemeClr val="tx1"/>
                        </a:solidFill>
                        <a:effectLst/>
                        <a:latin typeface="Franklin Gothic Medium" pitchFamily="34" charset="0"/>
                        <a:ea typeface="宋体" pitchFamily="2" charset="-122"/>
                      </a:endParaRPr>
                    </a:p>
                  </a:txBody>
                  <a:tcPr marL="91428" marR="91428" marT="45711" marB="45711"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0  1  0  1  1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0  1  1  0  1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0  1  1  1  1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1  0  0  0  1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1  0  0  1  0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Franklin Gothic Medium" pitchFamily="34" charset="0"/>
                          <a:ea typeface="宋体" pitchFamily="2" charset="-122"/>
                        </a:rPr>
                        <a:t>1  0  0  1  1</a:t>
                      </a:r>
                    </a:p>
                  </a:txBody>
                  <a:tcPr marL="91428" marR="91428" marT="45711" marB="4571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1  0  0  0  1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1  0  0  1  0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1  0  0  1  1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1  0  1  0  0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1  0  1  0  1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1  0  1  1  0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1  0  1  1  1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1  1  0  0  0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Franklin Gothic Medium" pitchFamily="34" charset="0"/>
                          <a:ea typeface="宋体" pitchFamily="2" charset="-122"/>
                        </a:rPr>
                        <a:t>1  1  0  0  1</a:t>
                      </a:r>
                    </a:p>
                  </a:txBody>
                  <a:tcPr marL="91428" marR="91428" marT="45711" marB="45711"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矩形 1"/>
          <p:cNvSpPr/>
          <p:nvPr/>
        </p:nvSpPr>
        <p:spPr>
          <a:xfrm>
            <a:off x="7735888" y="1755775"/>
            <a:ext cx="1408112" cy="502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7727950" y="841375"/>
            <a:ext cx="1408113" cy="530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矩形 2"/>
          <p:cNvSpPr>
            <a:spLocks noChangeArrowheads="1"/>
          </p:cNvSpPr>
          <p:nvPr/>
        </p:nvSpPr>
        <p:spPr bwMode="auto">
          <a:xfrm>
            <a:off x="4418013" y="2589213"/>
            <a:ext cx="722312" cy="276225"/>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200">
                <a:latin typeface="Franklin Gothic Medium" panose="020B0603020102020204" pitchFamily="34" charset="0"/>
              </a:rPr>
              <a:t>T</a:t>
            </a:r>
            <a:r>
              <a:rPr lang="en-US" altLang="zh-CN" sz="1200" baseline="-25000">
                <a:latin typeface="Franklin Gothic Medium" panose="020B0603020102020204" pitchFamily="34" charset="0"/>
              </a:rPr>
              <a:t>3</a:t>
            </a:r>
            <a:r>
              <a:rPr lang="en-US" altLang="zh-CN" sz="1200">
                <a:latin typeface="Franklin Gothic Medium" panose="020B0603020102020204" pitchFamily="34" charset="0"/>
              </a:rPr>
              <a:t>T</a:t>
            </a:r>
            <a:r>
              <a:rPr lang="en-US" altLang="zh-CN" sz="1200" baseline="-25000">
                <a:latin typeface="Franklin Gothic Medium" panose="020B0603020102020204" pitchFamily="34" charset="0"/>
              </a:rPr>
              <a:t>2</a:t>
            </a:r>
            <a:r>
              <a:rPr lang="en-US" altLang="zh-CN" sz="1200">
                <a:latin typeface="Franklin Gothic Medium" panose="020B0603020102020204" pitchFamily="34" charset="0"/>
              </a:rPr>
              <a:t>T</a:t>
            </a:r>
            <a:r>
              <a:rPr lang="en-US" altLang="zh-CN" sz="1200" baseline="-25000">
                <a:latin typeface="Franklin Gothic Medium" panose="020B0603020102020204" pitchFamily="34" charset="0"/>
              </a:rPr>
              <a:t>1</a:t>
            </a:r>
            <a:r>
              <a:rPr lang="en-US" altLang="zh-CN" sz="1200">
                <a:latin typeface="Franklin Gothic Medium" panose="020B0603020102020204" pitchFamily="34" charset="0"/>
              </a:rPr>
              <a:t>T</a:t>
            </a:r>
            <a:r>
              <a:rPr lang="en-US" altLang="zh-CN" sz="1200" baseline="-25000">
                <a:latin typeface="Franklin Gothic Medium" panose="020B0603020102020204" pitchFamily="34" charset="0"/>
              </a:rPr>
              <a:t>0</a:t>
            </a:r>
            <a:endParaRPr lang="zh-CN" altLang="en-US" sz="1200" b="0"/>
          </a:p>
        </p:txBody>
      </p:sp>
      <p:sp>
        <p:nvSpPr>
          <p:cNvPr id="8" name="矩形 7"/>
          <p:cNvSpPr>
            <a:spLocks noChangeArrowheads="1"/>
          </p:cNvSpPr>
          <p:nvPr/>
        </p:nvSpPr>
        <p:spPr bwMode="auto">
          <a:xfrm>
            <a:off x="3452813" y="2589213"/>
            <a:ext cx="334962" cy="276225"/>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200">
                <a:latin typeface="Franklin Gothic Medium" panose="020B0603020102020204" pitchFamily="34" charset="0"/>
              </a:rPr>
              <a:t>C</a:t>
            </a:r>
            <a:r>
              <a:rPr lang="en-US" altLang="zh-CN" sz="1200" baseline="-25000">
                <a:latin typeface="Franklin Gothic Medium" panose="020B0603020102020204" pitchFamily="34" charset="0"/>
              </a:rPr>
              <a:t>4</a:t>
            </a:r>
            <a:endParaRPr lang="zh-CN" altLang="en-US" sz="1200" b="0"/>
          </a:p>
        </p:txBody>
      </p:sp>
      <p:sp>
        <p:nvSpPr>
          <p:cNvPr id="9" name="矩形 8"/>
          <p:cNvSpPr>
            <a:spLocks noChangeArrowheads="1"/>
          </p:cNvSpPr>
          <p:nvPr/>
        </p:nvSpPr>
        <p:spPr bwMode="auto">
          <a:xfrm>
            <a:off x="201613" y="5911850"/>
            <a:ext cx="3949700" cy="647700"/>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latin typeface="Franklin Gothic Medium" panose="020B0603020102020204" pitchFamily="34" charset="0"/>
              </a:rPr>
              <a:t>实现功能：</a:t>
            </a:r>
            <a:endParaRPr lang="en-US" altLang="zh-CN" sz="1800">
              <a:latin typeface="Franklin Gothic Medium" panose="020B0603020102020204" pitchFamily="34" charset="0"/>
            </a:endParaRPr>
          </a:p>
          <a:p>
            <a:pPr eaLnBrk="1" hangingPunct="1">
              <a:spcBef>
                <a:spcPct val="0"/>
              </a:spcBef>
              <a:buClrTx/>
              <a:buSzTx/>
              <a:buFontTx/>
              <a:buNone/>
            </a:pPr>
            <a:r>
              <a:rPr lang="en-US" altLang="zh-CN" sz="1800">
                <a:latin typeface="Franklin Gothic Medium" panose="020B0603020102020204" pitchFamily="34" charset="0"/>
              </a:rPr>
              <a:t>    1</a:t>
            </a:r>
            <a:r>
              <a:rPr lang="zh-CN" altLang="en-US" sz="1800">
                <a:latin typeface="Franklin Gothic Medium" panose="020B0603020102020204" pitchFamily="34" charset="0"/>
              </a:rPr>
              <a:t>位</a:t>
            </a:r>
            <a:r>
              <a:rPr lang="en-US" altLang="zh-CN" sz="1800">
                <a:latin typeface="Franklin Gothic Medium" panose="020B0603020102020204" pitchFamily="34" charset="0"/>
              </a:rPr>
              <a:t>BCD</a:t>
            </a:r>
            <a:r>
              <a:rPr lang="zh-CN" altLang="en-US" sz="1800">
                <a:latin typeface="Franklin Gothic Medium" panose="020B0603020102020204" pitchFamily="34" charset="0"/>
              </a:rPr>
              <a:t>码加法器的逻辑电路。</a:t>
            </a:r>
            <a:endParaRPr lang="zh-CN"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xit" presetSubtype="21" fill="hold" grpId="0" nodeType="clickEffect">
                                  <p:stCondLst>
                                    <p:cond delay="0"/>
                                  </p:stCondLst>
                                  <p:childTnLst>
                                    <p:animEffect transition="out" filter="barn(inVertical)">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xit" presetSubtype="21" fill="hold" grpId="0"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a:t>5.7.2 </a:t>
            </a:r>
            <a:r>
              <a:rPr lang="zh-CN" altLang="en-US"/>
              <a:t>设计方法</a:t>
            </a:r>
          </a:p>
        </p:txBody>
      </p:sp>
      <p:sp>
        <p:nvSpPr>
          <p:cNvPr id="107523" name="Rectangle 3"/>
          <p:cNvSpPr>
            <a:spLocks noGrp="1" noChangeArrowheads="1"/>
          </p:cNvSpPr>
          <p:nvPr>
            <p:ph type="body" idx="1"/>
          </p:nvPr>
        </p:nvSpPr>
        <p:spPr>
          <a:xfrm>
            <a:off x="0" y="836613"/>
            <a:ext cx="8955088" cy="5789612"/>
          </a:xfrm>
        </p:spPr>
        <p:txBody>
          <a:bodyPr/>
          <a:lstStyle/>
          <a:p>
            <a:pPr eaLnBrk="1" hangingPunct="1"/>
            <a:r>
              <a:rPr lang="zh-CN" altLang="en-US" sz="2000" dirty="0"/>
              <a:t>用中规模集成电路设计组合电路的基本步骤 </a:t>
            </a:r>
          </a:p>
          <a:p>
            <a:pPr eaLnBrk="1" hangingPunct="1">
              <a:lnSpc>
                <a:spcPct val="150000"/>
              </a:lnSpc>
            </a:pPr>
            <a:r>
              <a:rPr lang="en-US" altLang="zh-CN" sz="2000" dirty="0"/>
              <a:t>(1) </a:t>
            </a:r>
            <a:r>
              <a:rPr lang="zh-CN" altLang="en-US" sz="2000" dirty="0"/>
              <a:t>将电路划分为功能块。</a:t>
            </a:r>
          </a:p>
          <a:p>
            <a:pPr eaLnBrk="1" hangingPunct="1">
              <a:lnSpc>
                <a:spcPct val="150000"/>
              </a:lnSpc>
            </a:pPr>
            <a:r>
              <a:rPr lang="en-US" altLang="zh-CN" sz="2000" dirty="0"/>
              <a:t>(2) </a:t>
            </a:r>
            <a:r>
              <a:rPr lang="zh-CN" altLang="en-US" sz="2000" dirty="0"/>
              <a:t>设计功能块电路。</a:t>
            </a:r>
            <a:endParaRPr lang="en-US" altLang="zh-CN" sz="2000" dirty="0"/>
          </a:p>
          <a:p>
            <a:pPr lvl="1" eaLnBrk="1" hangingPunct="1"/>
            <a:r>
              <a:rPr lang="zh-CN" altLang="en-US" sz="2000" dirty="0"/>
              <a:t>列真值表，写逻辑函数表达式，将其变换成与所用</a:t>
            </a:r>
            <a:r>
              <a:rPr lang="en-US" altLang="zh-CN" sz="2000" dirty="0"/>
              <a:t>MSI</a:t>
            </a:r>
            <a:r>
              <a:rPr lang="zh-CN" altLang="en-US" sz="2000" dirty="0"/>
              <a:t>相似的形式；</a:t>
            </a:r>
            <a:endParaRPr lang="en-US" altLang="zh-CN" sz="2000" dirty="0"/>
          </a:p>
          <a:p>
            <a:pPr lvl="1" eaLnBrk="1" hangingPunct="1"/>
            <a:r>
              <a:rPr lang="zh-CN" altLang="en-US" sz="2000" dirty="0"/>
              <a:t>比较逻辑函数表达式或比较真值表，根据对比结果画出功能块逻辑图</a:t>
            </a:r>
            <a:r>
              <a:rPr lang="en-US" altLang="zh-CN" sz="2000" dirty="0"/>
              <a:t>:</a:t>
            </a:r>
          </a:p>
          <a:p>
            <a:pPr lvl="2" eaLnBrk="1" hangingPunct="1">
              <a:lnSpc>
                <a:spcPct val="150000"/>
              </a:lnSpc>
            </a:pPr>
            <a:r>
              <a:rPr lang="zh-CN" altLang="en-US" sz="1600" dirty="0"/>
              <a:t>① 若逻辑表达式与某种</a:t>
            </a:r>
            <a:r>
              <a:rPr lang="en-US" altLang="zh-CN" sz="1600" dirty="0"/>
              <a:t>MSI</a:t>
            </a:r>
            <a:r>
              <a:rPr lang="zh-CN" altLang="en-US" sz="1600" dirty="0"/>
              <a:t>的逻辑函数一样，选用该种</a:t>
            </a:r>
            <a:r>
              <a:rPr lang="en-US" altLang="zh-CN" sz="1600" dirty="0"/>
              <a:t>MSI</a:t>
            </a:r>
            <a:r>
              <a:rPr lang="zh-CN" altLang="en-US" sz="1600" dirty="0"/>
              <a:t>效果最好；</a:t>
            </a:r>
          </a:p>
          <a:p>
            <a:pPr lvl="2" eaLnBrk="1" hangingPunct="1">
              <a:lnSpc>
                <a:spcPct val="150000"/>
              </a:lnSpc>
            </a:pPr>
            <a:r>
              <a:rPr lang="zh-CN" altLang="en-US" sz="1600" dirty="0"/>
              <a:t>② 若逻辑表达式是某种</a:t>
            </a:r>
            <a:r>
              <a:rPr lang="en-US" altLang="zh-CN" sz="1600" dirty="0"/>
              <a:t>MSI</a:t>
            </a:r>
            <a:r>
              <a:rPr lang="zh-CN" altLang="en-US" sz="1600" dirty="0"/>
              <a:t>的逻辑函数表达式的一部分，对多出的输入变量</a:t>
            </a:r>
            <a:endParaRPr lang="en-US" altLang="zh-CN" sz="1600" dirty="0"/>
          </a:p>
          <a:p>
            <a:pPr marL="914400" lvl="2" indent="0" eaLnBrk="1" hangingPunct="1">
              <a:lnSpc>
                <a:spcPct val="150000"/>
              </a:lnSpc>
              <a:buNone/>
            </a:pPr>
            <a:r>
              <a:rPr lang="en-US" altLang="zh-CN" sz="1600" dirty="0"/>
              <a:t>        </a:t>
            </a:r>
            <a:r>
              <a:rPr lang="zh-CN" altLang="en-US" sz="1600" dirty="0"/>
              <a:t>和与项适当处理（按接</a:t>
            </a:r>
            <a:r>
              <a:rPr lang="en-US" altLang="zh-CN" sz="1600" dirty="0"/>
              <a:t>1</a:t>
            </a:r>
            <a:r>
              <a:rPr lang="zh-CN" altLang="en-US" sz="1600" dirty="0"/>
              <a:t>或接</a:t>
            </a:r>
            <a:r>
              <a:rPr lang="en-US" altLang="zh-CN" sz="1600" dirty="0"/>
              <a:t>0</a:t>
            </a:r>
            <a:r>
              <a:rPr lang="zh-CN" altLang="en-US" sz="1600" dirty="0"/>
              <a:t>），即可得到组合电路的逻辑函数；</a:t>
            </a:r>
          </a:p>
          <a:p>
            <a:pPr lvl="2" eaLnBrk="1" hangingPunct="1">
              <a:lnSpc>
                <a:spcPct val="150000"/>
              </a:lnSpc>
            </a:pPr>
            <a:r>
              <a:rPr lang="zh-CN" altLang="en-US" sz="1600" dirty="0"/>
              <a:t>③ 对于</a:t>
            </a:r>
            <a:r>
              <a:rPr lang="zh-CN" altLang="en-US" sz="1600" dirty="0">
                <a:solidFill>
                  <a:srgbClr val="0000FF"/>
                </a:solidFill>
              </a:rPr>
              <a:t>多输入、单输出</a:t>
            </a:r>
            <a:r>
              <a:rPr lang="zh-CN" altLang="en-US" sz="1600" dirty="0"/>
              <a:t>的组合逻辑函数，选用</a:t>
            </a:r>
            <a:r>
              <a:rPr lang="zh-CN" altLang="en-US" sz="1600" dirty="0">
                <a:solidFill>
                  <a:srgbClr val="0000FF"/>
                </a:solidFill>
              </a:rPr>
              <a:t>数据选择器</a:t>
            </a:r>
            <a:r>
              <a:rPr lang="zh-CN" altLang="en-US" sz="1600" dirty="0"/>
              <a:t>比较方便；</a:t>
            </a:r>
          </a:p>
          <a:p>
            <a:pPr lvl="2" eaLnBrk="1" hangingPunct="1">
              <a:lnSpc>
                <a:spcPct val="150000"/>
              </a:lnSpc>
            </a:pPr>
            <a:r>
              <a:rPr lang="zh-CN" altLang="en-US" sz="1600" dirty="0"/>
              <a:t>④ 对于</a:t>
            </a:r>
            <a:r>
              <a:rPr lang="zh-CN" altLang="en-US" sz="1600" dirty="0">
                <a:solidFill>
                  <a:srgbClr val="0000FF"/>
                </a:solidFill>
              </a:rPr>
              <a:t>多输入、多输出</a:t>
            </a:r>
            <a:r>
              <a:rPr lang="zh-CN" altLang="en-US" sz="1600" dirty="0"/>
              <a:t>的组合逻辑函数，选用</a:t>
            </a:r>
            <a:r>
              <a:rPr lang="zh-CN" altLang="en-US" sz="1600" dirty="0">
                <a:solidFill>
                  <a:srgbClr val="0000FF"/>
                </a:solidFill>
              </a:rPr>
              <a:t>译码器</a:t>
            </a:r>
            <a:r>
              <a:rPr lang="zh-CN" altLang="en-US" sz="1600" dirty="0"/>
              <a:t>和</a:t>
            </a:r>
            <a:r>
              <a:rPr lang="zh-CN" altLang="en-US" sz="1600" dirty="0">
                <a:solidFill>
                  <a:srgbClr val="0000FF"/>
                </a:solidFill>
              </a:rPr>
              <a:t>逻辑门</a:t>
            </a:r>
            <a:r>
              <a:rPr lang="zh-CN" altLang="en-US" sz="1600" dirty="0"/>
              <a:t>较好；</a:t>
            </a:r>
          </a:p>
          <a:p>
            <a:pPr lvl="2" eaLnBrk="1" hangingPunct="1">
              <a:lnSpc>
                <a:spcPct val="150000"/>
              </a:lnSpc>
            </a:pPr>
            <a:r>
              <a:rPr lang="zh-CN" altLang="en-US" sz="1600" dirty="0"/>
              <a:t>⑤ 当组合逻辑函数与</a:t>
            </a:r>
            <a:r>
              <a:rPr lang="en-US" altLang="zh-CN" sz="1600" dirty="0"/>
              <a:t>MSI</a:t>
            </a:r>
            <a:r>
              <a:rPr lang="zh-CN" altLang="en-US" sz="1600" dirty="0"/>
              <a:t>的逻辑函数相同之处较少时，不宜选用该</a:t>
            </a:r>
            <a:r>
              <a:rPr lang="en-US" altLang="zh-CN" sz="1600" dirty="0"/>
              <a:t>MSI</a:t>
            </a:r>
            <a:r>
              <a:rPr lang="zh-CN" altLang="en-US" sz="1600" dirty="0"/>
              <a:t>芯片。</a:t>
            </a:r>
          </a:p>
          <a:p>
            <a:pPr eaLnBrk="1" hangingPunct="1">
              <a:lnSpc>
                <a:spcPct val="150000"/>
              </a:lnSpc>
            </a:pPr>
            <a:r>
              <a:rPr lang="en-US" altLang="zh-CN" sz="2000" dirty="0"/>
              <a:t>(3) </a:t>
            </a:r>
            <a:r>
              <a:rPr lang="zh-CN" altLang="en-US" sz="2000" dirty="0"/>
              <a:t>画出整体逻辑电路图。</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54013" y="333375"/>
            <a:ext cx="8555037" cy="477838"/>
          </a:xfrm>
        </p:spPr>
        <p:txBody>
          <a:bodyPr/>
          <a:lstStyle/>
          <a:p>
            <a:pPr eaLnBrk="1" hangingPunct="1"/>
            <a:r>
              <a:rPr lang="en-US" altLang="zh-CN" sz="2800"/>
              <a:t>【</a:t>
            </a:r>
            <a:r>
              <a:rPr lang="zh-CN" altLang="en-US" sz="2800"/>
              <a:t>例</a:t>
            </a:r>
            <a:r>
              <a:rPr lang="en-US" altLang="zh-CN" sz="2800"/>
              <a:t>5.7】</a:t>
            </a:r>
            <a:r>
              <a:rPr lang="zh-CN" altLang="en-US" sz="2800"/>
              <a:t>试用</a:t>
            </a:r>
            <a:r>
              <a:rPr lang="en-US" altLang="zh-CN" sz="2800"/>
              <a:t>3</a:t>
            </a:r>
            <a:r>
              <a:rPr lang="zh-CN" altLang="en-US" sz="2800"/>
              <a:t>线</a:t>
            </a:r>
            <a:r>
              <a:rPr lang="en-US" altLang="zh-CN" sz="2800"/>
              <a:t>-8</a:t>
            </a:r>
            <a:r>
              <a:rPr lang="zh-CN" altLang="en-US" sz="2800"/>
              <a:t>线译码器和门电路实现以下函数</a:t>
            </a:r>
            <a:r>
              <a:rPr lang="zh-CN" altLang="en-US"/>
              <a:t> </a:t>
            </a:r>
          </a:p>
        </p:txBody>
      </p:sp>
      <p:sp>
        <p:nvSpPr>
          <p:cNvPr id="10854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108549" name="Object 4"/>
          <p:cNvGraphicFramePr>
            <a:graphicFrameLocks noChangeAspect="1"/>
          </p:cNvGraphicFramePr>
          <p:nvPr>
            <p:extLst>
              <p:ext uri="{D42A27DB-BD31-4B8C-83A1-F6EECF244321}">
                <p14:modId xmlns:p14="http://schemas.microsoft.com/office/powerpoint/2010/main" val="1611770727"/>
              </p:ext>
            </p:extLst>
          </p:nvPr>
        </p:nvGraphicFramePr>
        <p:xfrm>
          <a:off x="766233" y="934641"/>
          <a:ext cx="2794815" cy="978922"/>
        </p:xfrm>
        <a:graphic>
          <a:graphicData uri="http://schemas.openxmlformats.org/presentationml/2006/ole">
            <mc:AlternateContent xmlns:mc="http://schemas.openxmlformats.org/markup-compatibility/2006">
              <mc:Choice xmlns:v="urn:schemas-microsoft-com:vml" Requires="v">
                <p:oleObj name="Equation" r:id="rId2" imgW="2489040" imgH="888840" progId="Equation.DSMT4">
                  <p:embed/>
                </p:oleObj>
              </mc:Choice>
              <mc:Fallback>
                <p:oleObj name="Equation" r:id="rId2" imgW="2489040" imgH="888840" progId="Equation.DSMT4">
                  <p:embed/>
                  <p:pic>
                    <p:nvPicPr>
                      <p:cNvPr id="0" name="Object 4"/>
                      <p:cNvPicPr>
                        <a:picLocks noChangeAspect="1" noChangeArrowheads="1"/>
                      </p:cNvPicPr>
                      <p:nvPr/>
                    </p:nvPicPr>
                    <p:blipFill>
                      <a:blip r:embed="rId3"/>
                      <a:srcRect/>
                      <a:stretch>
                        <a:fillRect/>
                      </a:stretch>
                    </p:blipFill>
                    <p:spPr bwMode="auto">
                      <a:xfrm>
                        <a:off x="766233" y="934641"/>
                        <a:ext cx="2794815" cy="978922"/>
                      </a:xfrm>
                      <a:prstGeom prst="rect">
                        <a:avLst/>
                      </a:prstGeom>
                      <a:noFill/>
                      <a:ln>
                        <a:noFill/>
                      </a:ln>
                    </p:spPr>
                  </p:pic>
                </p:oleObj>
              </mc:Fallback>
            </mc:AlternateContent>
          </a:graphicData>
        </a:graphic>
      </p:graphicFrame>
      <p:pic>
        <p:nvPicPr>
          <p:cNvPr id="1085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636" y="3908161"/>
            <a:ext cx="5497512"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8" name="矩形 7"/>
          <p:cNvSpPr/>
          <p:nvPr/>
        </p:nvSpPr>
        <p:spPr>
          <a:xfrm>
            <a:off x="605661" y="3769770"/>
            <a:ext cx="1377950" cy="260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p:cNvSpPr/>
          <p:nvPr/>
        </p:nvSpPr>
        <p:spPr>
          <a:xfrm>
            <a:off x="3660336" y="3789098"/>
            <a:ext cx="3365500" cy="260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2" name="Object 4">
            <a:extLst>
              <a:ext uri="{FF2B5EF4-FFF2-40B4-BE49-F238E27FC236}">
                <a16:creationId xmlns:a16="http://schemas.microsoft.com/office/drawing/2014/main" id="{976F1180-CFE1-F984-DB08-C5410CFDF6F8}"/>
              </a:ext>
            </a:extLst>
          </p:cNvPr>
          <p:cNvGraphicFramePr>
            <a:graphicFrameLocks noChangeAspect="1"/>
          </p:cNvGraphicFramePr>
          <p:nvPr>
            <p:extLst>
              <p:ext uri="{D42A27DB-BD31-4B8C-83A1-F6EECF244321}">
                <p14:modId xmlns:p14="http://schemas.microsoft.com/office/powerpoint/2010/main" val="1406389237"/>
              </p:ext>
            </p:extLst>
          </p:nvPr>
        </p:nvGraphicFramePr>
        <p:xfrm>
          <a:off x="3987712" y="882037"/>
          <a:ext cx="3729037" cy="2028825"/>
        </p:xfrm>
        <a:graphic>
          <a:graphicData uri="http://schemas.openxmlformats.org/presentationml/2006/ole">
            <mc:AlternateContent xmlns:mc="http://schemas.openxmlformats.org/markup-compatibility/2006">
              <mc:Choice xmlns:v="urn:schemas-microsoft-com:vml" Requires="v">
                <p:oleObj name="Equation" r:id="rId5" imgW="3479760" imgH="1930320" progId="Equation.DSMT4">
                  <p:embed/>
                </p:oleObj>
              </mc:Choice>
              <mc:Fallback>
                <p:oleObj name="Equation" r:id="rId5" imgW="3479760" imgH="1930320" progId="Equation.DSMT4">
                  <p:embed/>
                  <p:pic>
                    <p:nvPicPr>
                      <p:cNvPr id="108549" name="Object 4"/>
                      <p:cNvPicPr>
                        <a:picLocks noChangeAspect="1" noChangeArrowheads="1"/>
                      </p:cNvPicPr>
                      <p:nvPr/>
                    </p:nvPicPr>
                    <p:blipFill>
                      <a:blip r:embed="rId6"/>
                      <a:srcRect/>
                      <a:stretch>
                        <a:fillRect/>
                      </a:stretch>
                    </p:blipFill>
                    <p:spPr bwMode="auto">
                      <a:xfrm>
                        <a:off x="3987712" y="882037"/>
                        <a:ext cx="3729037" cy="202882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12794</TotalTime>
  <Words>9527</Words>
  <Application>Microsoft Office PowerPoint</Application>
  <PresentationFormat>全屏显示(4:3)</PresentationFormat>
  <Paragraphs>1866</Paragraphs>
  <Slides>115</Slides>
  <Notes>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5</vt:i4>
      </vt:variant>
      <vt:variant>
        <vt:lpstr>幻灯片标题</vt:lpstr>
      </vt:variant>
      <vt:variant>
        <vt:i4>115</vt:i4>
      </vt:variant>
    </vt:vector>
  </HeadingPairs>
  <TitlesOfParts>
    <vt:vector size="127" baseType="lpstr">
      <vt:lpstr>宋体</vt:lpstr>
      <vt:lpstr>Arial</vt:lpstr>
      <vt:lpstr>Franklin Gothic Medium</vt:lpstr>
      <vt:lpstr>Tahoma</vt:lpstr>
      <vt:lpstr>Times New Roman</vt:lpstr>
      <vt:lpstr>Wingdings</vt:lpstr>
      <vt:lpstr>Blends</vt:lpstr>
      <vt:lpstr>Visio</vt:lpstr>
      <vt:lpstr>公式</vt:lpstr>
      <vt:lpstr>Equation</vt:lpstr>
      <vt:lpstr>MathType 6.0 Equation</vt:lpstr>
      <vt:lpstr>VISIO</vt:lpstr>
      <vt:lpstr>第5章 组合逻辑电路 </vt:lpstr>
      <vt:lpstr>5.1 译码器</vt:lpstr>
      <vt:lpstr>5.1.1　二进制译码器</vt:lpstr>
      <vt:lpstr>常用二进制译码器逻辑图</vt:lpstr>
      <vt:lpstr>3线-8线译码器74HC138功能表</vt:lpstr>
      <vt:lpstr>PowerPoint 演示文稿</vt:lpstr>
      <vt:lpstr>PowerPoint 演示文稿</vt:lpstr>
      <vt:lpstr>二进制译码器的应用 </vt:lpstr>
      <vt:lpstr>PowerPoint 演示文稿</vt:lpstr>
      <vt:lpstr>5.1.2 二-十进制译码器</vt:lpstr>
      <vt:lpstr>74HC42的功能表</vt:lpstr>
      <vt:lpstr>5.1.3 半导体数码管和七段字形码译码器 </vt:lpstr>
      <vt:lpstr>PowerPoint 演示文稿</vt:lpstr>
      <vt:lpstr>2. 七段字形码译码器</vt:lpstr>
      <vt:lpstr>PowerPoint 演示文稿</vt:lpstr>
      <vt:lpstr>PowerPoint 演示文稿</vt:lpstr>
      <vt:lpstr>74LS247驱动共阳极数码管仿真</vt:lpstr>
      <vt:lpstr>5.2 编码器</vt:lpstr>
      <vt:lpstr>5.2.1 二进制编码器</vt:lpstr>
      <vt:lpstr>PowerPoint 演示文稿</vt:lpstr>
      <vt:lpstr>PowerPoint 演示文稿</vt:lpstr>
      <vt:lpstr>PowerPoint 演示文稿</vt:lpstr>
      <vt:lpstr>由与非门组成的3位二进制编码器的逻辑电路 </vt:lpstr>
      <vt:lpstr>8线-3线编码器 Verilog HDL描述</vt:lpstr>
      <vt:lpstr>5.2.2 二进制优先编码器</vt:lpstr>
      <vt:lpstr>5.2.2 二进制优先编码器</vt:lpstr>
      <vt:lpstr>PowerPoint 演示文稿</vt:lpstr>
      <vt:lpstr>PowerPoint 演示文稿</vt:lpstr>
      <vt:lpstr>PowerPoint 演示文稿</vt:lpstr>
      <vt:lpstr>4线-2线优先编码器 Verilog HDL描述</vt:lpstr>
      <vt:lpstr>74HC148 </vt:lpstr>
      <vt:lpstr>PowerPoint 演示文稿</vt:lpstr>
      <vt:lpstr>PowerPoint 演示文稿</vt:lpstr>
      <vt:lpstr>8线-3线优先编码器扩展为16线-4线编码器</vt:lpstr>
      <vt:lpstr>8线-3线优先编码器扩展为16线-4线编码器</vt:lpstr>
      <vt:lpstr>8线-3线优先编码器扩展为16线-4线编码器</vt:lpstr>
      <vt:lpstr>5.2.3 二-十进制编码器</vt:lpstr>
      <vt:lpstr>74HC147的功能表 </vt:lpstr>
      <vt:lpstr>5.3 数据分配器与数据选择器 </vt:lpstr>
      <vt:lpstr>表5.8 4选1数据选择器的功能表 </vt:lpstr>
      <vt:lpstr>4选1数据选择器 Verilog HDL  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5.3.2 数据分配器</vt:lpstr>
      <vt:lpstr>PowerPoint 演示文稿</vt:lpstr>
      <vt:lpstr>译码器也可用做数据分配器 </vt:lpstr>
      <vt:lpstr>4路数据分配器 Verilog HDL描述 </vt:lpstr>
      <vt:lpstr>PowerPoint 演示文稿</vt:lpstr>
      <vt:lpstr>PowerPoint 演示文稿</vt:lpstr>
      <vt:lpstr>PowerPoint 演示文稿</vt:lpstr>
      <vt:lpstr>PowerPoint 演示文稿</vt:lpstr>
      <vt:lpstr>5.4 数值比较电路</vt:lpstr>
      <vt:lpstr>PowerPoint 演示文稿</vt:lpstr>
      <vt:lpstr>PowerPoint 演示文稿</vt:lpstr>
      <vt:lpstr>4位比较器三种结果的逻辑函数表达式 </vt:lpstr>
      <vt:lpstr>5.4.2 4位比较器</vt:lpstr>
      <vt:lpstr>PowerPoint 演示文稿</vt:lpstr>
      <vt:lpstr>PowerPoint 演示文稿</vt:lpstr>
      <vt:lpstr>5.4.2 4位比较器</vt:lpstr>
      <vt:lpstr>5.5 算术运算电路</vt:lpstr>
      <vt:lpstr>5.5 算术运算电路</vt:lpstr>
      <vt:lpstr>5.5.1　二进制加法器</vt:lpstr>
      <vt:lpstr>【例5.3】试用Verilog HDL设计一个4位串行进位加法器 </vt:lpstr>
      <vt:lpstr>2　并行进位加法器</vt:lpstr>
      <vt:lpstr>PowerPoint 演示文稿</vt:lpstr>
      <vt:lpstr>2　并行进位加法器</vt:lpstr>
      <vt:lpstr>PowerPoint 演示文稿</vt:lpstr>
      <vt:lpstr>2　并行进位加法器</vt:lpstr>
      <vt:lpstr>5.5.2 二进制减法器</vt:lpstr>
      <vt:lpstr>5.5.2 二进制减法器</vt:lpstr>
      <vt:lpstr>PowerPoint 演示文稿</vt:lpstr>
      <vt:lpstr>PowerPoint 演示文稿</vt:lpstr>
      <vt:lpstr>5.5.3 二进制乘法器</vt:lpstr>
      <vt:lpstr>PowerPoint 演示文稿</vt:lpstr>
      <vt:lpstr>5.6 奇偶校验电路 </vt:lpstr>
      <vt:lpstr>5.6.1 奇偶校验的基本原理</vt:lpstr>
      <vt:lpstr>奇偶校验原理框图</vt:lpstr>
      <vt:lpstr>【例5.4】设计3位二进制信息码的并行奇校验电路。 </vt:lpstr>
      <vt:lpstr>【例5.4】设计3位二进制信息码的并行奇校验电路。 </vt:lpstr>
      <vt:lpstr>用Verilog HDL描述的奇偶校验器程序：</vt:lpstr>
      <vt:lpstr>PowerPoint 演示文稿</vt:lpstr>
      <vt:lpstr>PowerPoint 演示文稿</vt:lpstr>
      <vt:lpstr>5.6.2 集成电路奇偶检验发生器/校验器</vt:lpstr>
      <vt:lpstr>PowerPoint 演示文稿</vt:lpstr>
      <vt:lpstr>PowerPoint 演示文稿</vt:lpstr>
      <vt:lpstr>PowerPoint 演示文稿</vt:lpstr>
      <vt:lpstr>PowerPoint 演示文稿</vt:lpstr>
      <vt:lpstr>5.7 中规模集成电路构成组合电路的分析与设计</vt:lpstr>
      <vt:lpstr>【例5.5】试分析图5.32所示逻辑电路的功能。</vt:lpstr>
      <vt:lpstr>【例5.6】试分析图5.33所示逻辑电路的功能</vt:lpstr>
      <vt:lpstr>5.7.2 设计方法</vt:lpstr>
      <vt:lpstr>【例5.7】试用3线-8线译码器和门电路实现以下函数 </vt:lpstr>
      <vt:lpstr>【例5.8】试用8选1数据选择器75HC151实现以下函数。 </vt:lpstr>
      <vt:lpstr>[例5.9] 试设计一个动态显示电路。用一个7段数码管字形码译码器分时译出来自数据选择器的两位BCD码，在两个数码管上动态显示其数字。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MSI组合逻辑器件的扩展方法</vt:lpstr>
      <vt:lpstr>用两片3-8译码器扩展为4-16译码器</vt:lpstr>
      <vt:lpstr>PowerPoint 演示文稿</vt:lpstr>
      <vt:lpstr>PowerPoint 演示文稿</vt:lpstr>
      <vt:lpstr>用双四选一MUX扩展为八选一MUX</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dc:title>
  <dc:creator>owner</dc:creator>
  <cp:lastModifiedBy>LXCDELL</cp:lastModifiedBy>
  <cp:revision>336</cp:revision>
  <dcterms:created xsi:type="dcterms:W3CDTF">2010-05-10T03:18:25Z</dcterms:created>
  <dcterms:modified xsi:type="dcterms:W3CDTF">2022-12-03T13:47:07Z</dcterms:modified>
</cp:coreProperties>
</file>